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tags/tag5.xml" ContentType="application/vnd.openxmlformats-officedocument.presentationml.tags+xml"/>
  <Override PartName="/ppt/notesSlides/notesSlide6.xml" ContentType="application/vnd.openxmlformats-officedocument.presentationml.notesSlide+xml"/>
  <Override PartName="/ppt/tags/tag6.xml" ContentType="application/vnd.openxmlformats-officedocument.presentationml.tags+xml"/>
  <Override PartName="/ppt/notesSlides/notesSlide7.xml" ContentType="application/vnd.openxmlformats-officedocument.presentationml.notesSlide+xml"/>
  <Override PartName="/ppt/tags/tag7.xml" ContentType="application/vnd.openxmlformats-officedocument.presentationml.tags+xml"/>
  <Override PartName="/ppt/notesSlides/notesSlide8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tags/tag8.xml" ContentType="application/vnd.openxmlformats-officedocument.presentationml.tags+xml"/>
  <Override PartName="/ppt/notesSlides/notesSlide9.xml" ContentType="application/vnd.openxmlformats-officedocument.presentationml.notesSlide+xml"/>
  <Override PartName="/ppt/tags/tag9.xml" ContentType="application/vnd.openxmlformats-officedocument.presentationml.tags+xml"/>
  <Override PartName="/ppt/notesSlides/notesSlide10.xml" ContentType="application/vnd.openxmlformats-officedocument.presentationml.notesSlide+xml"/>
  <Override PartName="/ppt/tags/tag10.xml" ContentType="application/vnd.openxmlformats-officedocument.presentationml.tags+xml"/>
  <Override PartName="/ppt/notesSlides/notesSlide11.xml" ContentType="application/vnd.openxmlformats-officedocument.presentationml.notesSlide+xml"/>
  <Override PartName="/ppt/tags/tag11.xml" ContentType="application/vnd.openxmlformats-officedocument.presentationml.tags+xml"/>
  <Override PartName="/ppt/notesSlides/notesSlide12.xml" ContentType="application/vnd.openxmlformats-officedocument.presentationml.notesSlide+xml"/>
  <Override PartName="/ppt/tags/tag12.xml" ContentType="application/vnd.openxmlformats-officedocument.presentationml.tags+xml"/>
  <Override PartName="/ppt/notesSlides/notesSlide13.xml" ContentType="application/vnd.openxmlformats-officedocument.presentationml.notesSlide+xml"/>
  <Override PartName="/ppt/tags/tag13.xml" ContentType="application/vnd.openxmlformats-officedocument.presentationml.tags+xml"/>
  <Override PartName="/ppt/notesSlides/notesSlide14.xml" ContentType="application/vnd.openxmlformats-officedocument.presentationml.notesSlide+xml"/>
  <Override PartName="/ppt/tags/tag14.xml" ContentType="application/vnd.openxmlformats-officedocument.presentationml.tags+xml"/>
  <Override PartName="/ppt/notesSlides/notesSlide15.xml" ContentType="application/vnd.openxmlformats-officedocument.presentationml.notesSlide+xml"/>
  <Override PartName="/ppt/tags/tag15.xml" ContentType="application/vnd.openxmlformats-officedocument.presentationml.tags+xml"/>
  <Override PartName="/ppt/notesSlides/notesSlide16.xml" ContentType="application/vnd.openxmlformats-officedocument.presentationml.notesSlide+xml"/>
  <Override PartName="/ppt/tags/tag16.xml" ContentType="application/vnd.openxmlformats-officedocument.presentationml.tags+xml"/>
  <Override PartName="/ppt/notesSlides/notesSlide17.xml" ContentType="application/vnd.openxmlformats-officedocument.presentationml.notesSlide+xml"/>
  <Override PartName="/ppt/tags/tag17.xml" ContentType="application/vnd.openxmlformats-officedocument.presentationml.tags+xml"/>
  <Override PartName="/ppt/notesSlides/notesSlide18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tags/tag18.xml" ContentType="application/vnd.openxmlformats-officedocument.presentationml.tags+xml"/>
  <Override PartName="/ppt/notesSlides/notesSlide19.xml" ContentType="application/vnd.openxmlformats-officedocument.presentationml.notesSlide+xml"/>
  <Override PartName="/ppt/tags/tag19.xml" ContentType="application/vnd.openxmlformats-officedocument.presentationml.tags+xml"/>
  <Override PartName="/ppt/notesSlides/notesSlide20.xml" ContentType="application/vnd.openxmlformats-officedocument.presentationml.notesSlide+xml"/>
  <Override PartName="/ppt/tags/tag20.xml" ContentType="application/vnd.openxmlformats-officedocument.presentationml.tags+xml"/>
  <Override PartName="/ppt/notesSlides/notesSlide21.xml" ContentType="application/vnd.openxmlformats-officedocument.presentationml.notesSlide+xml"/>
  <Override PartName="/ppt/tags/tag21.xml" ContentType="application/vnd.openxmlformats-officedocument.presentationml.tags+xml"/>
  <Override PartName="/ppt/notesSlides/notesSlide22.xml" ContentType="application/vnd.openxmlformats-officedocument.presentationml.notesSlide+xml"/>
  <Override PartName="/ppt/tags/tag22.xml" ContentType="application/vnd.openxmlformats-officedocument.presentationml.tags+xml"/>
  <Override PartName="/ppt/notesSlides/notesSlide23.xml" ContentType="application/vnd.openxmlformats-officedocument.presentationml.notesSlide+xml"/>
  <Override PartName="/ppt/tags/tag23.xml" ContentType="application/vnd.openxmlformats-officedocument.presentationml.tags+xml"/>
  <Override PartName="/ppt/notesSlides/notesSlide24.xml" ContentType="application/vnd.openxmlformats-officedocument.presentationml.notesSlide+xml"/>
  <Override PartName="/ppt/tags/tag24.xml" ContentType="application/vnd.openxmlformats-officedocument.presentationml.tags+xml"/>
  <Override PartName="/ppt/notesSlides/notesSlide25.xml" ContentType="application/vnd.openxmlformats-officedocument.presentationml.notesSlide+xml"/>
  <Override PartName="/ppt/tags/tag25.xml" ContentType="application/vnd.openxmlformats-officedocument.presentationml.tags+xml"/>
  <Override PartName="/ppt/notesSlides/notesSlide26.xml" ContentType="application/vnd.openxmlformats-officedocument.presentationml.notesSlide+xml"/>
  <Override PartName="/ppt/tags/tag26.xml" ContentType="application/vnd.openxmlformats-officedocument.presentationml.tags+xml"/>
  <Override PartName="/ppt/notesSlides/notesSlide27.xml" ContentType="application/vnd.openxmlformats-officedocument.presentationml.notesSlide+xml"/>
  <Override PartName="/ppt/tags/tag27.xml" ContentType="application/vnd.openxmlformats-officedocument.presentationml.tags+xml"/>
  <Override PartName="/ppt/notesSlides/notesSlide28.xml" ContentType="application/vnd.openxmlformats-officedocument.presentationml.notesSlide+xml"/>
  <Override PartName="/ppt/tags/tag28.xml" ContentType="application/vnd.openxmlformats-officedocument.presentationml.tags+xml"/>
  <Override PartName="/ppt/notesSlides/notesSlide29.xml" ContentType="application/vnd.openxmlformats-officedocument.presentationml.notesSlide+xml"/>
  <Override PartName="/ppt/tags/tag29.xml" ContentType="application/vnd.openxmlformats-officedocument.presentationml.tags+xml"/>
  <Override PartName="/ppt/notesSlides/notesSlide30.xml" ContentType="application/vnd.openxmlformats-officedocument.presentationml.notesSlide+xml"/>
  <Override PartName="/ppt/tags/tag30.xml" ContentType="application/vnd.openxmlformats-officedocument.presentationml.tags+xml"/>
  <Override PartName="/ppt/notesSlides/notesSlide31.xml" ContentType="application/vnd.openxmlformats-officedocument.presentationml.notesSlide+xml"/>
  <Override PartName="/ppt/tags/tag31.xml" ContentType="application/vnd.openxmlformats-officedocument.presentationml.tags+xml"/>
  <Override PartName="/ppt/notesSlides/notesSlide32.xml" ContentType="application/vnd.openxmlformats-officedocument.presentationml.notesSlide+xml"/>
  <Override PartName="/ppt/tags/tag32.xml" ContentType="application/vnd.openxmlformats-officedocument.presentationml.tags+xml"/>
  <Override PartName="/ppt/notesSlides/notesSlide33.xml" ContentType="application/vnd.openxmlformats-officedocument.presentationml.notesSlide+xml"/>
  <Override PartName="/ppt/tags/tag33.xml" ContentType="application/vnd.openxmlformats-officedocument.presentationml.tags+xml"/>
  <Override PartName="/ppt/notesSlides/notesSlide34.xml" ContentType="application/vnd.openxmlformats-officedocument.presentationml.notesSlide+xml"/>
  <Override PartName="/ppt/tags/tag34.xml" ContentType="application/vnd.openxmlformats-officedocument.presentationml.tags+xml"/>
  <Override PartName="/ppt/notesSlides/notesSlide35.xml" ContentType="application/vnd.openxmlformats-officedocument.presentationml.notesSlide+xml"/>
  <Override PartName="/ppt/tags/tag35.xml" ContentType="application/vnd.openxmlformats-officedocument.presentationml.tags+xml"/>
  <Override PartName="/ppt/notesSlides/notesSlide36.xml" ContentType="application/vnd.openxmlformats-officedocument.presentationml.notesSlide+xml"/>
  <Override PartName="/ppt/tags/tag36.xml" ContentType="application/vnd.openxmlformats-officedocument.presentationml.tags+xml"/>
  <Override PartName="/ppt/notesSlides/notesSlide37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tags/tag37.xml" ContentType="application/vnd.openxmlformats-officedocument.presentationml.tags+xml"/>
  <Override PartName="/ppt/notesSlides/notesSlide38.xml" ContentType="application/vnd.openxmlformats-officedocument.presentationml.notesSlide+xml"/>
  <Override PartName="/ppt/tags/tag38.xml" ContentType="application/vnd.openxmlformats-officedocument.presentationml.tags+xml"/>
  <Override PartName="/ppt/notesSlides/notesSlide39.xml" ContentType="application/vnd.openxmlformats-officedocument.presentationml.notesSlide+xml"/>
  <Override PartName="/ppt/tags/tag39.xml" ContentType="application/vnd.openxmlformats-officedocument.presentationml.tags+xml"/>
  <Override PartName="/ppt/notesSlides/notesSlide40.xml" ContentType="application/vnd.openxmlformats-officedocument.presentationml.notesSlide+xml"/>
  <Override PartName="/ppt/tags/tag40.xml" ContentType="application/vnd.openxmlformats-officedocument.presentationml.tags+xml"/>
  <Override PartName="/ppt/notesSlides/notesSlide41.xml" ContentType="application/vnd.openxmlformats-officedocument.presentationml.notesSlide+xml"/>
  <Override PartName="/ppt/tags/tag41.xml" ContentType="application/vnd.openxmlformats-officedocument.presentationml.tags+xml"/>
  <Override PartName="/ppt/notesSlides/notesSlide42.xml" ContentType="application/vnd.openxmlformats-officedocument.presentationml.notesSlide+xml"/>
  <Override PartName="/ppt/tags/tag42.xml" ContentType="application/vnd.openxmlformats-officedocument.presentationml.tags+xml"/>
  <Override PartName="/ppt/notesSlides/notesSlide43.xml" ContentType="application/vnd.openxmlformats-officedocument.presentationml.notesSlide+xml"/>
  <Override PartName="/ppt/tags/tag43.xml" ContentType="application/vnd.openxmlformats-officedocument.presentationml.tags+xml"/>
  <Override PartName="/ppt/notesSlides/notesSlide44.xml" ContentType="application/vnd.openxmlformats-officedocument.presentationml.notesSlide+xml"/>
  <Override PartName="/ppt/tags/tag44.xml" ContentType="application/vnd.openxmlformats-officedocument.presentationml.tags+xml"/>
  <Override PartName="/ppt/notesSlides/notesSlide45.xml" ContentType="application/vnd.openxmlformats-officedocument.presentationml.notesSlide+xml"/>
  <Override PartName="/ppt/tags/tag45.xml" ContentType="application/vnd.openxmlformats-officedocument.presentationml.tags+xml"/>
  <Override PartName="/ppt/notesSlides/notesSlide46.xml" ContentType="application/vnd.openxmlformats-officedocument.presentationml.notesSlide+xml"/>
  <Override PartName="/ppt/tags/tag46.xml" ContentType="application/vnd.openxmlformats-officedocument.presentationml.tags+xml"/>
  <Override PartName="/ppt/notesSlides/notesSlide47.xml" ContentType="application/vnd.openxmlformats-officedocument.presentationml.notesSlide+xml"/>
  <Override PartName="/ppt/tags/tag47.xml" ContentType="application/vnd.openxmlformats-officedocument.presentationml.tags+xml"/>
  <Override PartName="/ppt/notesSlides/notesSlide48.xml" ContentType="application/vnd.openxmlformats-officedocument.presentationml.notesSlide+xml"/>
  <Override PartName="/ppt/tags/tag48.xml" ContentType="application/vnd.openxmlformats-officedocument.presentationml.tags+xml"/>
  <Override PartName="/ppt/notesSlides/notesSlide49.xml" ContentType="application/vnd.openxmlformats-officedocument.presentationml.notesSlide+xml"/>
  <Override PartName="/ppt/tags/tag49.xml" ContentType="application/vnd.openxmlformats-officedocument.presentationml.tags+xml"/>
  <Override PartName="/ppt/notesSlides/notesSlide50.xml" ContentType="application/vnd.openxmlformats-officedocument.presentationml.notesSlide+xml"/>
  <Override PartName="/ppt/tags/tag50.xml" ContentType="application/vnd.openxmlformats-officedocument.presentationml.tags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4"/>
  </p:notesMasterIdLst>
  <p:sldIdLst>
    <p:sldId id="256" r:id="rId2"/>
    <p:sldId id="565" r:id="rId3"/>
    <p:sldId id="531" r:id="rId4"/>
    <p:sldId id="557" r:id="rId5"/>
    <p:sldId id="612" r:id="rId6"/>
    <p:sldId id="566" r:id="rId7"/>
    <p:sldId id="613" r:id="rId8"/>
    <p:sldId id="609" r:id="rId9"/>
    <p:sldId id="570" r:id="rId10"/>
    <p:sldId id="625" r:id="rId11"/>
    <p:sldId id="584" r:id="rId12"/>
    <p:sldId id="571" r:id="rId13"/>
    <p:sldId id="572" r:id="rId14"/>
    <p:sldId id="573" r:id="rId15"/>
    <p:sldId id="574" r:id="rId16"/>
    <p:sldId id="615" r:id="rId17"/>
    <p:sldId id="575" r:id="rId18"/>
    <p:sldId id="638" r:id="rId19"/>
    <p:sldId id="576" r:id="rId20"/>
    <p:sldId id="585" r:id="rId21"/>
    <p:sldId id="620" r:id="rId22"/>
    <p:sldId id="619" r:id="rId23"/>
    <p:sldId id="586" r:id="rId24"/>
    <p:sldId id="628" r:id="rId25"/>
    <p:sldId id="587" r:id="rId26"/>
    <p:sldId id="592" r:id="rId27"/>
    <p:sldId id="624" r:id="rId28"/>
    <p:sldId id="629" r:id="rId29"/>
    <p:sldId id="593" r:id="rId30"/>
    <p:sldId id="599" r:id="rId31"/>
    <p:sldId id="596" r:id="rId32"/>
    <p:sldId id="626" r:id="rId33"/>
    <p:sldId id="597" r:id="rId34"/>
    <p:sldId id="621" r:id="rId35"/>
    <p:sldId id="636" r:id="rId36"/>
    <p:sldId id="601" r:id="rId37"/>
    <p:sldId id="606" r:id="rId38"/>
    <p:sldId id="627" r:id="rId39"/>
    <p:sldId id="604" r:id="rId40"/>
    <p:sldId id="622" r:id="rId41"/>
    <p:sldId id="635" r:id="rId42"/>
    <p:sldId id="610" r:id="rId43"/>
    <p:sldId id="623" r:id="rId44"/>
    <p:sldId id="633" r:id="rId45"/>
    <p:sldId id="611" r:id="rId46"/>
    <p:sldId id="578" r:id="rId47"/>
    <p:sldId id="581" r:id="rId48"/>
    <p:sldId id="637" r:id="rId49"/>
    <p:sldId id="580" r:id="rId50"/>
    <p:sldId id="579" r:id="rId51"/>
    <p:sldId id="634" r:id="rId52"/>
    <p:sldId id="639" r:id="rId53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6639D"/>
    <a:srgbClr val="008080"/>
    <a:srgbClr val="FF5050"/>
    <a:srgbClr val="FF3300"/>
    <a:srgbClr val="FF1C1C"/>
    <a:srgbClr val="1414FF"/>
    <a:srgbClr val="954ECA"/>
    <a:srgbClr val="893BC3"/>
    <a:srgbClr val="FF0DFF"/>
    <a:srgbClr val="CC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379" autoAdjust="0"/>
    <p:restoredTop sz="95652" autoAdjust="0"/>
  </p:normalViewPr>
  <p:slideViewPr>
    <p:cSldViewPr snapToGrid="0">
      <p:cViewPr>
        <p:scale>
          <a:sx n="39" d="100"/>
          <a:sy n="39" d="100"/>
        </p:scale>
        <p:origin x="1014" y="618"/>
      </p:cViewPr>
      <p:guideLst/>
    </p:cSldViewPr>
  </p:slideViewPr>
  <p:outlineViewPr>
    <p:cViewPr>
      <p:scale>
        <a:sx n="33" d="100"/>
        <a:sy n="33" d="100"/>
      </p:scale>
      <p:origin x="0" y="-5304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4" d="100"/>
          <a:sy n="54" d="100"/>
        </p:scale>
        <p:origin x="2820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C22B9E1-374E-49F4-A4E1-EA224F7E8D7E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19659640-F151-4814-B7DC-F552800F1DC4}">
      <dgm:prSet phldrT="[Texte]" custT="1"/>
      <dgm:spPr>
        <a:solidFill>
          <a:schemeClr val="bg1"/>
        </a:solidFill>
      </dgm:spPr>
      <dgm:t>
        <a:bodyPr/>
        <a:lstStyle/>
        <a:p>
          <a:r>
            <a:rPr lang="fr-FR" sz="2200" b="1" dirty="0"/>
            <a:t>Spécification</a:t>
          </a:r>
        </a:p>
      </dgm:t>
    </dgm:pt>
    <dgm:pt modelId="{5BA3734F-1433-4F34-BDC4-B3716B0FCA1D}" type="parTrans" cxnId="{84B04D9D-453D-44EB-BFEB-9BDEA0B7C492}">
      <dgm:prSet/>
      <dgm:spPr/>
      <dgm:t>
        <a:bodyPr/>
        <a:lstStyle/>
        <a:p>
          <a:endParaRPr lang="fr-FR" sz="1800"/>
        </a:p>
      </dgm:t>
    </dgm:pt>
    <dgm:pt modelId="{1AFBC6E1-41F8-43B3-A772-6D2846B3DDC2}" type="sibTrans" cxnId="{84B04D9D-453D-44EB-BFEB-9BDEA0B7C492}">
      <dgm:prSet/>
      <dgm:spPr/>
      <dgm:t>
        <a:bodyPr/>
        <a:lstStyle/>
        <a:p>
          <a:endParaRPr lang="fr-FR" sz="1800"/>
        </a:p>
      </dgm:t>
    </dgm:pt>
    <dgm:pt modelId="{073604C1-F31F-43A6-98C1-50F5AEA274D3}">
      <dgm:prSet phldrT="[Texte]" custT="1"/>
      <dgm:spPr>
        <a:solidFill>
          <a:srgbClr val="002060"/>
        </a:solidFill>
      </dgm:spPr>
      <dgm:t>
        <a:bodyPr/>
        <a:lstStyle/>
        <a:p>
          <a:r>
            <a:rPr lang="fr-FR" sz="2200" b="1" dirty="0"/>
            <a:t>Conception</a:t>
          </a:r>
        </a:p>
      </dgm:t>
    </dgm:pt>
    <dgm:pt modelId="{AF1A966A-6D7F-4709-97C5-818BDB8CD5EE}" type="parTrans" cxnId="{7C1C7450-B956-4481-9DF7-D115BEBA1789}">
      <dgm:prSet/>
      <dgm:spPr/>
      <dgm:t>
        <a:bodyPr/>
        <a:lstStyle/>
        <a:p>
          <a:endParaRPr lang="fr-FR" sz="1800"/>
        </a:p>
      </dgm:t>
    </dgm:pt>
    <dgm:pt modelId="{F11D342C-3E4A-4962-82D1-04691C2DADB3}" type="sibTrans" cxnId="{7C1C7450-B956-4481-9DF7-D115BEBA1789}">
      <dgm:prSet/>
      <dgm:spPr/>
      <dgm:t>
        <a:bodyPr/>
        <a:lstStyle/>
        <a:p>
          <a:endParaRPr lang="fr-FR" sz="1800"/>
        </a:p>
      </dgm:t>
    </dgm:pt>
    <dgm:pt modelId="{737D7BA7-C5ED-472C-8059-175B70BDC643}">
      <dgm:prSet phldrT="[Texte]" custT="1"/>
      <dgm:spPr>
        <a:solidFill>
          <a:srgbClr val="002060"/>
        </a:solidFill>
      </dgm:spPr>
      <dgm:t>
        <a:bodyPr/>
        <a:lstStyle/>
        <a:p>
          <a:r>
            <a:rPr lang="fr-FR" sz="2200" b="1" dirty="0"/>
            <a:t>Fabrication</a:t>
          </a:r>
        </a:p>
      </dgm:t>
    </dgm:pt>
    <dgm:pt modelId="{C6C4D636-86E5-4FB5-8D98-BE41EC8A50CD}" type="parTrans" cxnId="{C0DD2523-4169-4051-B8EF-FEF04CBEE3E6}">
      <dgm:prSet/>
      <dgm:spPr/>
      <dgm:t>
        <a:bodyPr/>
        <a:lstStyle/>
        <a:p>
          <a:endParaRPr lang="fr-FR" sz="1800"/>
        </a:p>
      </dgm:t>
    </dgm:pt>
    <dgm:pt modelId="{33E7972B-CC55-476F-BB0D-EC3CBFAE9F7B}" type="sibTrans" cxnId="{C0DD2523-4169-4051-B8EF-FEF04CBEE3E6}">
      <dgm:prSet/>
      <dgm:spPr/>
      <dgm:t>
        <a:bodyPr/>
        <a:lstStyle/>
        <a:p>
          <a:endParaRPr lang="fr-FR" sz="1800"/>
        </a:p>
      </dgm:t>
    </dgm:pt>
    <dgm:pt modelId="{9BED2A9B-8DA2-4439-AB2C-655B1D812886}">
      <dgm:prSet phldrT="[Texte]" custT="1"/>
      <dgm:spPr>
        <a:solidFill>
          <a:schemeClr val="bg1"/>
        </a:solidFill>
      </dgm:spPr>
      <dgm:t>
        <a:bodyPr/>
        <a:lstStyle/>
        <a:p>
          <a:pPr>
            <a:spcAft>
              <a:spcPts val="0"/>
            </a:spcAft>
          </a:pPr>
          <a:r>
            <a:rPr lang="fr-FR" sz="2200" b="1" dirty="0"/>
            <a:t>Utilisation</a:t>
          </a:r>
        </a:p>
        <a:p>
          <a:pPr>
            <a:spcAft>
              <a:spcPts val="0"/>
            </a:spcAft>
          </a:pPr>
          <a:r>
            <a:rPr lang="fr-FR" sz="2200" b="1" dirty="0"/>
            <a:t>&amp; Maintenance</a:t>
          </a:r>
        </a:p>
      </dgm:t>
    </dgm:pt>
    <dgm:pt modelId="{193B7C9C-E38D-4DCD-8AE9-12669F24B03E}" type="parTrans" cxnId="{693F6036-3BA4-46CF-82C4-5AC79B42D068}">
      <dgm:prSet/>
      <dgm:spPr/>
      <dgm:t>
        <a:bodyPr/>
        <a:lstStyle/>
        <a:p>
          <a:endParaRPr lang="fr-FR" sz="1800"/>
        </a:p>
      </dgm:t>
    </dgm:pt>
    <dgm:pt modelId="{26540360-697F-4DEB-826F-CD3C492A699F}" type="sibTrans" cxnId="{693F6036-3BA4-46CF-82C4-5AC79B42D068}">
      <dgm:prSet/>
      <dgm:spPr/>
      <dgm:t>
        <a:bodyPr/>
        <a:lstStyle/>
        <a:p>
          <a:endParaRPr lang="fr-FR" sz="1800"/>
        </a:p>
      </dgm:t>
    </dgm:pt>
    <dgm:pt modelId="{D095E9D9-EE25-40FB-827C-967C11A28103}">
      <dgm:prSet phldrT="[Texte]" custT="1"/>
      <dgm:spPr>
        <a:solidFill>
          <a:schemeClr val="bg1"/>
        </a:solidFill>
      </dgm:spPr>
      <dgm:t>
        <a:bodyPr/>
        <a:lstStyle/>
        <a:p>
          <a:r>
            <a:rPr lang="fr-FR" sz="2200" b="1" dirty="0"/>
            <a:t>Recyclage</a:t>
          </a:r>
        </a:p>
      </dgm:t>
    </dgm:pt>
    <dgm:pt modelId="{FB4D1E3B-61F8-4728-A014-AF264A32FB4D}" type="parTrans" cxnId="{41ABC1D7-D670-4671-9089-DD86D45932CE}">
      <dgm:prSet/>
      <dgm:spPr/>
      <dgm:t>
        <a:bodyPr/>
        <a:lstStyle/>
        <a:p>
          <a:endParaRPr lang="fr-FR" sz="1800"/>
        </a:p>
      </dgm:t>
    </dgm:pt>
    <dgm:pt modelId="{71A8F2CC-D615-44CE-827E-A371A6F20845}" type="sibTrans" cxnId="{41ABC1D7-D670-4671-9089-DD86D45932CE}">
      <dgm:prSet/>
      <dgm:spPr/>
      <dgm:t>
        <a:bodyPr/>
        <a:lstStyle/>
        <a:p>
          <a:endParaRPr lang="fr-FR" sz="1800"/>
        </a:p>
      </dgm:t>
    </dgm:pt>
    <dgm:pt modelId="{EDBF6FA2-D8AA-485E-95DE-5DC57C89416C}" type="pres">
      <dgm:prSet presAssocID="{AC22B9E1-374E-49F4-A4E1-EA224F7E8D7E}" presName="Name0" presStyleCnt="0">
        <dgm:presLayoutVars>
          <dgm:dir/>
          <dgm:resizeHandles val="exact"/>
        </dgm:presLayoutVars>
      </dgm:prSet>
      <dgm:spPr/>
    </dgm:pt>
    <dgm:pt modelId="{401FE50E-B7E8-45FB-BFB4-D35D966C5E97}" type="pres">
      <dgm:prSet presAssocID="{19659640-F151-4814-B7DC-F552800F1DC4}" presName="parTxOnly" presStyleLbl="node1" presStyleIdx="0" presStyleCnt="5">
        <dgm:presLayoutVars>
          <dgm:bulletEnabled val="1"/>
        </dgm:presLayoutVars>
      </dgm:prSet>
      <dgm:spPr/>
    </dgm:pt>
    <dgm:pt modelId="{E0CA5624-1300-44B9-AECE-34F51C7FC603}" type="pres">
      <dgm:prSet presAssocID="{1AFBC6E1-41F8-43B3-A772-6D2846B3DDC2}" presName="parSpace" presStyleCnt="0"/>
      <dgm:spPr/>
    </dgm:pt>
    <dgm:pt modelId="{BBE3B21A-C698-4B4E-9D8C-691B32DD367B}" type="pres">
      <dgm:prSet presAssocID="{073604C1-F31F-43A6-98C1-50F5AEA274D3}" presName="parTxOnly" presStyleLbl="node1" presStyleIdx="1" presStyleCnt="5">
        <dgm:presLayoutVars>
          <dgm:bulletEnabled val="1"/>
        </dgm:presLayoutVars>
      </dgm:prSet>
      <dgm:spPr/>
    </dgm:pt>
    <dgm:pt modelId="{BB6F9F76-47AE-4A12-AF0B-2635B71729E1}" type="pres">
      <dgm:prSet presAssocID="{F11D342C-3E4A-4962-82D1-04691C2DADB3}" presName="parSpace" presStyleCnt="0"/>
      <dgm:spPr/>
    </dgm:pt>
    <dgm:pt modelId="{740AF17A-6235-4CB1-89E1-2C564E967D83}" type="pres">
      <dgm:prSet presAssocID="{737D7BA7-C5ED-472C-8059-175B70BDC643}" presName="parTxOnly" presStyleLbl="node1" presStyleIdx="2" presStyleCnt="5">
        <dgm:presLayoutVars>
          <dgm:bulletEnabled val="1"/>
        </dgm:presLayoutVars>
      </dgm:prSet>
      <dgm:spPr/>
    </dgm:pt>
    <dgm:pt modelId="{99359FF0-DEDA-4EBD-B317-9AC4DF81CC05}" type="pres">
      <dgm:prSet presAssocID="{33E7972B-CC55-476F-BB0D-EC3CBFAE9F7B}" presName="parSpace" presStyleCnt="0"/>
      <dgm:spPr/>
    </dgm:pt>
    <dgm:pt modelId="{5C025247-F028-493B-B751-58FE02B1AA1F}" type="pres">
      <dgm:prSet presAssocID="{9BED2A9B-8DA2-4439-AB2C-655B1D812886}" presName="parTxOnly" presStyleLbl="node1" presStyleIdx="3" presStyleCnt="5">
        <dgm:presLayoutVars>
          <dgm:bulletEnabled val="1"/>
        </dgm:presLayoutVars>
      </dgm:prSet>
      <dgm:spPr/>
    </dgm:pt>
    <dgm:pt modelId="{6E9B06D0-5A7F-4983-8D7D-C9F4EBB02A7B}" type="pres">
      <dgm:prSet presAssocID="{26540360-697F-4DEB-826F-CD3C492A699F}" presName="parSpace" presStyleCnt="0"/>
      <dgm:spPr/>
    </dgm:pt>
    <dgm:pt modelId="{FB3E4A47-0145-4CFC-8EE7-2F2F3382802A}" type="pres">
      <dgm:prSet presAssocID="{D095E9D9-EE25-40FB-827C-967C11A28103}" presName="parTxOnly" presStyleLbl="node1" presStyleIdx="4" presStyleCnt="5">
        <dgm:presLayoutVars>
          <dgm:bulletEnabled val="1"/>
        </dgm:presLayoutVars>
      </dgm:prSet>
      <dgm:spPr/>
    </dgm:pt>
  </dgm:ptLst>
  <dgm:cxnLst>
    <dgm:cxn modelId="{7C1C7450-B956-4481-9DF7-D115BEBA1789}" srcId="{AC22B9E1-374E-49F4-A4E1-EA224F7E8D7E}" destId="{073604C1-F31F-43A6-98C1-50F5AEA274D3}" srcOrd="1" destOrd="0" parTransId="{AF1A966A-6D7F-4709-97C5-818BDB8CD5EE}" sibTransId="{F11D342C-3E4A-4962-82D1-04691C2DADB3}"/>
    <dgm:cxn modelId="{693F6036-3BA4-46CF-82C4-5AC79B42D068}" srcId="{AC22B9E1-374E-49F4-A4E1-EA224F7E8D7E}" destId="{9BED2A9B-8DA2-4439-AB2C-655B1D812886}" srcOrd="3" destOrd="0" parTransId="{193B7C9C-E38D-4DCD-8AE9-12669F24B03E}" sibTransId="{26540360-697F-4DEB-826F-CD3C492A699F}"/>
    <dgm:cxn modelId="{614FD3F2-F300-4F37-9833-775A14A56FA4}" type="presOf" srcId="{737D7BA7-C5ED-472C-8059-175B70BDC643}" destId="{740AF17A-6235-4CB1-89E1-2C564E967D83}" srcOrd="0" destOrd="0" presId="urn:microsoft.com/office/officeart/2005/8/layout/hChevron3"/>
    <dgm:cxn modelId="{E841FE5B-B855-46E3-AB08-12F33ACA7F8D}" type="presOf" srcId="{9BED2A9B-8DA2-4439-AB2C-655B1D812886}" destId="{5C025247-F028-493B-B751-58FE02B1AA1F}" srcOrd="0" destOrd="0" presId="urn:microsoft.com/office/officeart/2005/8/layout/hChevron3"/>
    <dgm:cxn modelId="{A696B59D-C92A-4FF7-9B30-0B7FB3483A9C}" type="presOf" srcId="{19659640-F151-4814-B7DC-F552800F1DC4}" destId="{401FE50E-B7E8-45FB-BFB4-D35D966C5E97}" srcOrd="0" destOrd="0" presId="urn:microsoft.com/office/officeart/2005/8/layout/hChevron3"/>
    <dgm:cxn modelId="{82059453-58B7-439E-9EF6-34D160BE5029}" type="presOf" srcId="{D095E9D9-EE25-40FB-827C-967C11A28103}" destId="{FB3E4A47-0145-4CFC-8EE7-2F2F3382802A}" srcOrd="0" destOrd="0" presId="urn:microsoft.com/office/officeart/2005/8/layout/hChevron3"/>
    <dgm:cxn modelId="{41ABC1D7-D670-4671-9089-DD86D45932CE}" srcId="{AC22B9E1-374E-49F4-A4E1-EA224F7E8D7E}" destId="{D095E9D9-EE25-40FB-827C-967C11A28103}" srcOrd="4" destOrd="0" parTransId="{FB4D1E3B-61F8-4728-A014-AF264A32FB4D}" sibTransId="{71A8F2CC-D615-44CE-827E-A371A6F20845}"/>
    <dgm:cxn modelId="{FFF59E50-9DFE-403E-B9FD-45EA7DCBF948}" type="presOf" srcId="{073604C1-F31F-43A6-98C1-50F5AEA274D3}" destId="{BBE3B21A-C698-4B4E-9D8C-691B32DD367B}" srcOrd="0" destOrd="0" presId="urn:microsoft.com/office/officeart/2005/8/layout/hChevron3"/>
    <dgm:cxn modelId="{07136051-6A1B-4754-9640-0FF37A2C59AB}" type="presOf" srcId="{AC22B9E1-374E-49F4-A4E1-EA224F7E8D7E}" destId="{EDBF6FA2-D8AA-485E-95DE-5DC57C89416C}" srcOrd="0" destOrd="0" presId="urn:microsoft.com/office/officeart/2005/8/layout/hChevron3"/>
    <dgm:cxn modelId="{84B04D9D-453D-44EB-BFEB-9BDEA0B7C492}" srcId="{AC22B9E1-374E-49F4-A4E1-EA224F7E8D7E}" destId="{19659640-F151-4814-B7DC-F552800F1DC4}" srcOrd="0" destOrd="0" parTransId="{5BA3734F-1433-4F34-BDC4-B3716B0FCA1D}" sibTransId="{1AFBC6E1-41F8-43B3-A772-6D2846B3DDC2}"/>
    <dgm:cxn modelId="{C0DD2523-4169-4051-B8EF-FEF04CBEE3E6}" srcId="{AC22B9E1-374E-49F4-A4E1-EA224F7E8D7E}" destId="{737D7BA7-C5ED-472C-8059-175B70BDC643}" srcOrd="2" destOrd="0" parTransId="{C6C4D636-86E5-4FB5-8D98-BE41EC8A50CD}" sibTransId="{33E7972B-CC55-476F-BB0D-EC3CBFAE9F7B}"/>
    <dgm:cxn modelId="{E2E4A76A-7BEB-440B-B9B4-D11B1A9672F8}" type="presParOf" srcId="{EDBF6FA2-D8AA-485E-95DE-5DC57C89416C}" destId="{401FE50E-B7E8-45FB-BFB4-D35D966C5E97}" srcOrd="0" destOrd="0" presId="urn:microsoft.com/office/officeart/2005/8/layout/hChevron3"/>
    <dgm:cxn modelId="{E92303A8-EF34-4B7F-83D6-833D1AE539C7}" type="presParOf" srcId="{EDBF6FA2-D8AA-485E-95DE-5DC57C89416C}" destId="{E0CA5624-1300-44B9-AECE-34F51C7FC603}" srcOrd="1" destOrd="0" presId="urn:microsoft.com/office/officeart/2005/8/layout/hChevron3"/>
    <dgm:cxn modelId="{90DDD587-095D-41DE-A5B4-16C994A3B29C}" type="presParOf" srcId="{EDBF6FA2-D8AA-485E-95DE-5DC57C89416C}" destId="{BBE3B21A-C698-4B4E-9D8C-691B32DD367B}" srcOrd="2" destOrd="0" presId="urn:microsoft.com/office/officeart/2005/8/layout/hChevron3"/>
    <dgm:cxn modelId="{B841633E-1C98-412C-8CB2-ED081038B1E6}" type="presParOf" srcId="{EDBF6FA2-D8AA-485E-95DE-5DC57C89416C}" destId="{BB6F9F76-47AE-4A12-AF0B-2635B71729E1}" srcOrd="3" destOrd="0" presId="urn:microsoft.com/office/officeart/2005/8/layout/hChevron3"/>
    <dgm:cxn modelId="{C764FA19-432E-4019-8A71-38DB38EE8110}" type="presParOf" srcId="{EDBF6FA2-D8AA-485E-95DE-5DC57C89416C}" destId="{740AF17A-6235-4CB1-89E1-2C564E967D83}" srcOrd="4" destOrd="0" presId="urn:microsoft.com/office/officeart/2005/8/layout/hChevron3"/>
    <dgm:cxn modelId="{00D5C557-EA4F-4666-AFBC-79FCE7E649D9}" type="presParOf" srcId="{EDBF6FA2-D8AA-485E-95DE-5DC57C89416C}" destId="{99359FF0-DEDA-4EBD-B317-9AC4DF81CC05}" srcOrd="5" destOrd="0" presId="urn:microsoft.com/office/officeart/2005/8/layout/hChevron3"/>
    <dgm:cxn modelId="{7FB0E9F2-727A-4B9F-8CAB-19CFE39A9EC7}" type="presParOf" srcId="{EDBF6FA2-D8AA-485E-95DE-5DC57C89416C}" destId="{5C025247-F028-493B-B751-58FE02B1AA1F}" srcOrd="6" destOrd="0" presId="urn:microsoft.com/office/officeart/2005/8/layout/hChevron3"/>
    <dgm:cxn modelId="{55D27D2C-C6AE-4F93-B357-6C8A60327B82}" type="presParOf" srcId="{EDBF6FA2-D8AA-485E-95DE-5DC57C89416C}" destId="{6E9B06D0-5A7F-4983-8D7D-C9F4EBB02A7B}" srcOrd="7" destOrd="0" presId="urn:microsoft.com/office/officeart/2005/8/layout/hChevron3"/>
    <dgm:cxn modelId="{1A83BBB9-9C1D-4A30-A495-D4E930633BF1}" type="presParOf" srcId="{EDBF6FA2-D8AA-485E-95DE-5DC57C89416C}" destId="{FB3E4A47-0145-4CFC-8EE7-2F2F3382802A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C22B9E1-374E-49F4-A4E1-EA224F7E8D7E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19659640-F151-4814-B7DC-F552800F1DC4}">
      <dgm:prSet phldrT="[Texte]" custT="1"/>
      <dgm:spPr>
        <a:solidFill>
          <a:schemeClr val="bg1"/>
        </a:solidFill>
      </dgm:spPr>
      <dgm:t>
        <a:bodyPr/>
        <a:lstStyle/>
        <a:p>
          <a:r>
            <a:rPr lang="fr-FR" sz="2200" b="1" dirty="0"/>
            <a:t>Spécification</a:t>
          </a:r>
        </a:p>
      </dgm:t>
    </dgm:pt>
    <dgm:pt modelId="{5BA3734F-1433-4F34-BDC4-B3716B0FCA1D}" type="parTrans" cxnId="{84B04D9D-453D-44EB-BFEB-9BDEA0B7C492}">
      <dgm:prSet/>
      <dgm:spPr/>
      <dgm:t>
        <a:bodyPr/>
        <a:lstStyle/>
        <a:p>
          <a:endParaRPr lang="fr-FR" sz="1800"/>
        </a:p>
      </dgm:t>
    </dgm:pt>
    <dgm:pt modelId="{1AFBC6E1-41F8-43B3-A772-6D2846B3DDC2}" type="sibTrans" cxnId="{84B04D9D-453D-44EB-BFEB-9BDEA0B7C492}">
      <dgm:prSet/>
      <dgm:spPr/>
      <dgm:t>
        <a:bodyPr/>
        <a:lstStyle/>
        <a:p>
          <a:endParaRPr lang="fr-FR" sz="1800"/>
        </a:p>
      </dgm:t>
    </dgm:pt>
    <dgm:pt modelId="{073604C1-F31F-43A6-98C1-50F5AEA274D3}">
      <dgm:prSet phldrT="[Texte]" custT="1"/>
      <dgm:spPr>
        <a:solidFill>
          <a:srgbClr val="002060"/>
        </a:solidFill>
      </dgm:spPr>
      <dgm:t>
        <a:bodyPr/>
        <a:lstStyle/>
        <a:p>
          <a:r>
            <a:rPr lang="fr-FR" sz="2200" b="1" dirty="0"/>
            <a:t>Conception</a:t>
          </a:r>
        </a:p>
      </dgm:t>
    </dgm:pt>
    <dgm:pt modelId="{AF1A966A-6D7F-4709-97C5-818BDB8CD5EE}" type="parTrans" cxnId="{7C1C7450-B956-4481-9DF7-D115BEBA1789}">
      <dgm:prSet/>
      <dgm:spPr/>
      <dgm:t>
        <a:bodyPr/>
        <a:lstStyle/>
        <a:p>
          <a:endParaRPr lang="fr-FR" sz="1800"/>
        </a:p>
      </dgm:t>
    </dgm:pt>
    <dgm:pt modelId="{F11D342C-3E4A-4962-82D1-04691C2DADB3}" type="sibTrans" cxnId="{7C1C7450-B956-4481-9DF7-D115BEBA1789}">
      <dgm:prSet/>
      <dgm:spPr/>
      <dgm:t>
        <a:bodyPr/>
        <a:lstStyle/>
        <a:p>
          <a:endParaRPr lang="fr-FR" sz="1800"/>
        </a:p>
      </dgm:t>
    </dgm:pt>
    <dgm:pt modelId="{737D7BA7-C5ED-472C-8059-175B70BDC643}">
      <dgm:prSet phldrT="[Texte]" custT="1"/>
      <dgm:spPr>
        <a:solidFill>
          <a:srgbClr val="002060"/>
        </a:solidFill>
      </dgm:spPr>
      <dgm:t>
        <a:bodyPr/>
        <a:lstStyle/>
        <a:p>
          <a:r>
            <a:rPr lang="fr-FR" sz="2200" b="1" dirty="0"/>
            <a:t>Fabrication</a:t>
          </a:r>
        </a:p>
      </dgm:t>
    </dgm:pt>
    <dgm:pt modelId="{C6C4D636-86E5-4FB5-8D98-BE41EC8A50CD}" type="parTrans" cxnId="{C0DD2523-4169-4051-B8EF-FEF04CBEE3E6}">
      <dgm:prSet/>
      <dgm:spPr/>
      <dgm:t>
        <a:bodyPr/>
        <a:lstStyle/>
        <a:p>
          <a:endParaRPr lang="fr-FR" sz="1800"/>
        </a:p>
      </dgm:t>
    </dgm:pt>
    <dgm:pt modelId="{33E7972B-CC55-476F-BB0D-EC3CBFAE9F7B}" type="sibTrans" cxnId="{C0DD2523-4169-4051-B8EF-FEF04CBEE3E6}">
      <dgm:prSet/>
      <dgm:spPr/>
      <dgm:t>
        <a:bodyPr/>
        <a:lstStyle/>
        <a:p>
          <a:endParaRPr lang="fr-FR" sz="1800"/>
        </a:p>
      </dgm:t>
    </dgm:pt>
    <dgm:pt modelId="{9BED2A9B-8DA2-4439-AB2C-655B1D812886}">
      <dgm:prSet phldrT="[Texte]" custT="1"/>
      <dgm:spPr>
        <a:gradFill flip="none" rotWithShape="1">
          <a:gsLst>
            <a:gs pos="0">
              <a:srgbClr val="0070C0"/>
            </a:gs>
            <a:gs pos="0">
              <a:srgbClr val="C00000"/>
            </a:gs>
            <a:gs pos="51000">
              <a:srgbClr val="002060"/>
            </a:gs>
            <a:gs pos="50000">
              <a:srgbClr val="C00000"/>
            </a:gs>
            <a:gs pos="100000">
              <a:srgbClr val="002060"/>
            </a:gs>
          </a:gsLst>
          <a:lin ang="5400000" scaled="1"/>
          <a:tileRect/>
        </a:gradFill>
      </dgm:spPr>
      <dgm:t>
        <a:bodyPr/>
        <a:lstStyle/>
        <a:p>
          <a:pPr>
            <a:spcAft>
              <a:spcPts val="0"/>
            </a:spcAft>
          </a:pPr>
          <a:r>
            <a:rPr lang="fr-FR" sz="2200" b="1" dirty="0"/>
            <a:t>Utilisation</a:t>
          </a:r>
        </a:p>
        <a:p>
          <a:pPr>
            <a:spcAft>
              <a:spcPts val="0"/>
            </a:spcAft>
          </a:pPr>
          <a:r>
            <a:rPr lang="fr-FR" sz="2200" b="1" dirty="0"/>
            <a:t>&amp; Maintenance</a:t>
          </a:r>
        </a:p>
      </dgm:t>
    </dgm:pt>
    <dgm:pt modelId="{193B7C9C-E38D-4DCD-8AE9-12669F24B03E}" type="parTrans" cxnId="{693F6036-3BA4-46CF-82C4-5AC79B42D068}">
      <dgm:prSet/>
      <dgm:spPr/>
      <dgm:t>
        <a:bodyPr/>
        <a:lstStyle/>
        <a:p>
          <a:endParaRPr lang="fr-FR" sz="1800"/>
        </a:p>
      </dgm:t>
    </dgm:pt>
    <dgm:pt modelId="{26540360-697F-4DEB-826F-CD3C492A699F}" type="sibTrans" cxnId="{693F6036-3BA4-46CF-82C4-5AC79B42D068}">
      <dgm:prSet/>
      <dgm:spPr/>
      <dgm:t>
        <a:bodyPr/>
        <a:lstStyle/>
        <a:p>
          <a:endParaRPr lang="fr-FR" sz="1800"/>
        </a:p>
      </dgm:t>
    </dgm:pt>
    <dgm:pt modelId="{D095E9D9-EE25-40FB-827C-967C11A28103}">
      <dgm:prSet phldrT="[Texte]" custT="1"/>
      <dgm:spPr>
        <a:solidFill>
          <a:schemeClr val="bg1"/>
        </a:solidFill>
      </dgm:spPr>
      <dgm:t>
        <a:bodyPr/>
        <a:lstStyle/>
        <a:p>
          <a:r>
            <a:rPr lang="fr-FR" sz="2200" b="1" dirty="0"/>
            <a:t>Recyclage</a:t>
          </a:r>
        </a:p>
      </dgm:t>
    </dgm:pt>
    <dgm:pt modelId="{FB4D1E3B-61F8-4728-A014-AF264A32FB4D}" type="parTrans" cxnId="{41ABC1D7-D670-4671-9089-DD86D45932CE}">
      <dgm:prSet/>
      <dgm:spPr/>
      <dgm:t>
        <a:bodyPr/>
        <a:lstStyle/>
        <a:p>
          <a:endParaRPr lang="fr-FR" sz="1800"/>
        </a:p>
      </dgm:t>
    </dgm:pt>
    <dgm:pt modelId="{71A8F2CC-D615-44CE-827E-A371A6F20845}" type="sibTrans" cxnId="{41ABC1D7-D670-4671-9089-DD86D45932CE}">
      <dgm:prSet/>
      <dgm:spPr/>
      <dgm:t>
        <a:bodyPr/>
        <a:lstStyle/>
        <a:p>
          <a:endParaRPr lang="fr-FR" sz="1800"/>
        </a:p>
      </dgm:t>
    </dgm:pt>
    <dgm:pt modelId="{EDBF6FA2-D8AA-485E-95DE-5DC57C89416C}" type="pres">
      <dgm:prSet presAssocID="{AC22B9E1-374E-49F4-A4E1-EA224F7E8D7E}" presName="Name0" presStyleCnt="0">
        <dgm:presLayoutVars>
          <dgm:dir/>
          <dgm:resizeHandles val="exact"/>
        </dgm:presLayoutVars>
      </dgm:prSet>
      <dgm:spPr/>
    </dgm:pt>
    <dgm:pt modelId="{401FE50E-B7E8-45FB-BFB4-D35D966C5E97}" type="pres">
      <dgm:prSet presAssocID="{19659640-F151-4814-B7DC-F552800F1DC4}" presName="parTxOnly" presStyleLbl="node1" presStyleIdx="0" presStyleCnt="5">
        <dgm:presLayoutVars>
          <dgm:bulletEnabled val="1"/>
        </dgm:presLayoutVars>
      </dgm:prSet>
      <dgm:spPr/>
    </dgm:pt>
    <dgm:pt modelId="{E0CA5624-1300-44B9-AECE-34F51C7FC603}" type="pres">
      <dgm:prSet presAssocID="{1AFBC6E1-41F8-43B3-A772-6D2846B3DDC2}" presName="parSpace" presStyleCnt="0"/>
      <dgm:spPr/>
    </dgm:pt>
    <dgm:pt modelId="{BBE3B21A-C698-4B4E-9D8C-691B32DD367B}" type="pres">
      <dgm:prSet presAssocID="{073604C1-F31F-43A6-98C1-50F5AEA274D3}" presName="parTxOnly" presStyleLbl="node1" presStyleIdx="1" presStyleCnt="5">
        <dgm:presLayoutVars>
          <dgm:bulletEnabled val="1"/>
        </dgm:presLayoutVars>
      </dgm:prSet>
      <dgm:spPr/>
    </dgm:pt>
    <dgm:pt modelId="{BB6F9F76-47AE-4A12-AF0B-2635B71729E1}" type="pres">
      <dgm:prSet presAssocID="{F11D342C-3E4A-4962-82D1-04691C2DADB3}" presName="parSpace" presStyleCnt="0"/>
      <dgm:spPr/>
    </dgm:pt>
    <dgm:pt modelId="{740AF17A-6235-4CB1-89E1-2C564E967D83}" type="pres">
      <dgm:prSet presAssocID="{737D7BA7-C5ED-472C-8059-175B70BDC643}" presName="parTxOnly" presStyleLbl="node1" presStyleIdx="2" presStyleCnt="5">
        <dgm:presLayoutVars>
          <dgm:bulletEnabled val="1"/>
        </dgm:presLayoutVars>
      </dgm:prSet>
      <dgm:spPr/>
    </dgm:pt>
    <dgm:pt modelId="{99359FF0-DEDA-4EBD-B317-9AC4DF81CC05}" type="pres">
      <dgm:prSet presAssocID="{33E7972B-CC55-476F-BB0D-EC3CBFAE9F7B}" presName="parSpace" presStyleCnt="0"/>
      <dgm:spPr/>
    </dgm:pt>
    <dgm:pt modelId="{5C025247-F028-493B-B751-58FE02B1AA1F}" type="pres">
      <dgm:prSet presAssocID="{9BED2A9B-8DA2-4439-AB2C-655B1D812886}" presName="parTxOnly" presStyleLbl="node1" presStyleIdx="3" presStyleCnt="5">
        <dgm:presLayoutVars>
          <dgm:bulletEnabled val="1"/>
        </dgm:presLayoutVars>
      </dgm:prSet>
      <dgm:spPr/>
    </dgm:pt>
    <dgm:pt modelId="{6E9B06D0-5A7F-4983-8D7D-C9F4EBB02A7B}" type="pres">
      <dgm:prSet presAssocID="{26540360-697F-4DEB-826F-CD3C492A699F}" presName="parSpace" presStyleCnt="0"/>
      <dgm:spPr/>
    </dgm:pt>
    <dgm:pt modelId="{FB3E4A47-0145-4CFC-8EE7-2F2F3382802A}" type="pres">
      <dgm:prSet presAssocID="{D095E9D9-EE25-40FB-827C-967C11A28103}" presName="parTxOnly" presStyleLbl="node1" presStyleIdx="4" presStyleCnt="5">
        <dgm:presLayoutVars>
          <dgm:bulletEnabled val="1"/>
        </dgm:presLayoutVars>
      </dgm:prSet>
      <dgm:spPr/>
    </dgm:pt>
  </dgm:ptLst>
  <dgm:cxnLst>
    <dgm:cxn modelId="{7C1C7450-B956-4481-9DF7-D115BEBA1789}" srcId="{AC22B9E1-374E-49F4-A4E1-EA224F7E8D7E}" destId="{073604C1-F31F-43A6-98C1-50F5AEA274D3}" srcOrd="1" destOrd="0" parTransId="{AF1A966A-6D7F-4709-97C5-818BDB8CD5EE}" sibTransId="{F11D342C-3E4A-4962-82D1-04691C2DADB3}"/>
    <dgm:cxn modelId="{693F6036-3BA4-46CF-82C4-5AC79B42D068}" srcId="{AC22B9E1-374E-49F4-A4E1-EA224F7E8D7E}" destId="{9BED2A9B-8DA2-4439-AB2C-655B1D812886}" srcOrd="3" destOrd="0" parTransId="{193B7C9C-E38D-4DCD-8AE9-12669F24B03E}" sibTransId="{26540360-697F-4DEB-826F-CD3C492A699F}"/>
    <dgm:cxn modelId="{614FD3F2-F300-4F37-9833-775A14A56FA4}" type="presOf" srcId="{737D7BA7-C5ED-472C-8059-175B70BDC643}" destId="{740AF17A-6235-4CB1-89E1-2C564E967D83}" srcOrd="0" destOrd="0" presId="urn:microsoft.com/office/officeart/2005/8/layout/hChevron3"/>
    <dgm:cxn modelId="{E841FE5B-B855-46E3-AB08-12F33ACA7F8D}" type="presOf" srcId="{9BED2A9B-8DA2-4439-AB2C-655B1D812886}" destId="{5C025247-F028-493B-B751-58FE02B1AA1F}" srcOrd="0" destOrd="0" presId="urn:microsoft.com/office/officeart/2005/8/layout/hChevron3"/>
    <dgm:cxn modelId="{A696B59D-C92A-4FF7-9B30-0B7FB3483A9C}" type="presOf" srcId="{19659640-F151-4814-B7DC-F552800F1DC4}" destId="{401FE50E-B7E8-45FB-BFB4-D35D966C5E97}" srcOrd="0" destOrd="0" presId="urn:microsoft.com/office/officeart/2005/8/layout/hChevron3"/>
    <dgm:cxn modelId="{82059453-58B7-439E-9EF6-34D160BE5029}" type="presOf" srcId="{D095E9D9-EE25-40FB-827C-967C11A28103}" destId="{FB3E4A47-0145-4CFC-8EE7-2F2F3382802A}" srcOrd="0" destOrd="0" presId="urn:microsoft.com/office/officeart/2005/8/layout/hChevron3"/>
    <dgm:cxn modelId="{41ABC1D7-D670-4671-9089-DD86D45932CE}" srcId="{AC22B9E1-374E-49F4-A4E1-EA224F7E8D7E}" destId="{D095E9D9-EE25-40FB-827C-967C11A28103}" srcOrd="4" destOrd="0" parTransId="{FB4D1E3B-61F8-4728-A014-AF264A32FB4D}" sibTransId="{71A8F2CC-D615-44CE-827E-A371A6F20845}"/>
    <dgm:cxn modelId="{FFF59E50-9DFE-403E-B9FD-45EA7DCBF948}" type="presOf" srcId="{073604C1-F31F-43A6-98C1-50F5AEA274D3}" destId="{BBE3B21A-C698-4B4E-9D8C-691B32DD367B}" srcOrd="0" destOrd="0" presId="urn:microsoft.com/office/officeart/2005/8/layout/hChevron3"/>
    <dgm:cxn modelId="{07136051-6A1B-4754-9640-0FF37A2C59AB}" type="presOf" srcId="{AC22B9E1-374E-49F4-A4E1-EA224F7E8D7E}" destId="{EDBF6FA2-D8AA-485E-95DE-5DC57C89416C}" srcOrd="0" destOrd="0" presId="urn:microsoft.com/office/officeart/2005/8/layout/hChevron3"/>
    <dgm:cxn modelId="{84B04D9D-453D-44EB-BFEB-9BDEA0B7C492}" srcId="{AC22B9E1-374E-49F4-A4E1-EA224F7E8D7E}" destId="{19659640-F151-4814-B7DC-F552800F1DC4}" srcOrd="0" destOrd="0" parTransId="{5BA3734F-1433-4F34-BDC4-B3716B0FCA1D}" sibTransId="{1AFBC6E1-41F8-43B3-A772-6D2846B3DDC2}"/>
    <dgm:cxn modelId="{C0DD2523-4169-4051-B8EF-FEF04CBEE3E6}" srcId="{AC22B9E1-374E-49F4-A4E1-EA224F7E8D7E}" destId="{737D7BA7-C5ED-472C-8059-175B70BDC643}" srcOrd="2" destOrd="0" parTransId="{C6C4D636-86E5-4FB5-8D98-BE41EC8A50CD}" sibTransId="{33E7972B-CC55-476F-BB0D-EC3CBFAE9F7B}"/>
    <dgm:cxn modelId="{E2E4A76A-7BEB-440B-B9B4-D11B1A9672F8}" type="presParOf" srcId="{EDBF6FA2-D8AA-485E-95DE-5DC57C89416C}" destId="{401FE50E-B7E8-45FB-BFB4-D35D966C5E97}" srcOrd="0" destOrd="0" presId="urn:microsoft.com/office/officeart/2005/8/layout/hChevron3"/>
    <dgm:cxn modelId="{E92303A8-EF34-4B7F-83D6-833D1AE539C7}" type="presParOf" srcId="{EDBF6FA2-D8AA-485E-95DE-5DC57C89416C}" destId="{E0CA5624-1300-44B9-AECE-34F51C7FC603}" srcOrd="1" destOrd="0" presId="urn:microsoft.com/office/officeart/2005/8/layout/hChevron3"/>
    <dgm:cxn modelId="{90DDD587-095D-41DE-A5B4-16C994A3B29C}" type="presParOf" srcId="{EDBF6FA2-D8AA-485E-95DE-5DC57C89416C}" destId="{BBE3B21A-C698-4B4E-9D8C-691B32DD367B}" srcOrd="2" destOrd="0" presId="urn:microsoft.com/office/officeart/2005/8/layout/hChevron3"/>
    <dgm:cxn modelId="{B841633E-1C98-412C-8CB2-ED081038B1E6}" type="presParOf" srcId="{EDBF6FA2-D8AA-485E-95DE-5DC57C89416C}" destId="{BB6F9F76-47AE-4A12-AF0B-2635B71729E1}" srcOrd="3" destOrd="0" presId="urn:microsoft.com/office/officeart/2005/8/layout/hChevron3"/>
    <dgm:cxn modelId="{C764FA19-432E-4019-8A71-38DB38EE8110}" type="presParOf" srcId="{EDBF6FA2-D8AA-485E-95DE-5DC57C89416C}" destId="{740AF17A-6235-4CB1-89E1-2C564E967D83}" srcOrd="4" destOrd="0" presId="urn:microsoft.com/office/officeart/2005/8/layout/hChevron3"/>
    <dgm:cxn modelId="{00D5C557-EA4F-4666-AFBC-79FCE7E649D9}" type="presParOf" srcId="{EDBF6FA2-D8AA-485E-95DE-5DC57C89416C}" destId="{99359FF0-DEDA-4EBD-B317-9AC4DF81CC05}" srcOrd="5" destOrd="0" presId="urn:microsoft.com/office/officeart/2005/8/layout/hChevron3"/>
    <dgm:cxn modelId="{7FB0E9F2-727A-4B9F-8CAB-19CFE39A9EC7}" type="presParOf" srcId="{EDBF6FA2-D8AA-485E-95DE-5DC57C89416C}" destId="{5C025247-F028-493B-B751-58FE02B1AA1F}" srcOrd="6" destOrd="0" presId="urn:microsoft.com/office/officeart/2005/8/layout/hChevron3"/>
    <dgm:cxn modelId="{55D27D2C-C6AE-4F93-B357-6C8A60327B82}" type="presParOf" srcId="{EDBF6FA2-D8AA-485E-95DE-5DC57C89416C}" destId="{6E9B06D0-5A7F-4983-8D7D-C9F4EBB02A7B}" srcOrd="7" destOrd="0" presId="urn:microsoft.com/office/officeart/2005/8/layout/hChevron3"/>
    <dgm:cxn modelId="{1A83BBB9-9C1D-4A30-A495-D4E930633BF1}" type="presParOf" srcId="{EDBF6FA2-D8AA-485E-95DE-5DC57C89416C}" destId="{FB3E4A47-0145-4CFC-8EE7-2F2F3382802A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C22B9E1-374E-49F4-A4E1-EA224F7E8D7E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19659640-F151-4814-B7DC-F552800F1DC4}">
      <dgm:prSet phldrT="[Texte]" custT="1"/>
      <dgm:spPr>
        <a:solidFill>
          <a:srgbClr val="C00000"/>
        </a:solidFill>
      </dgm:spPr>
      <dgm:t>
        <a:bodyPr/>
        <a:lstStyle/>
        <a:p>
          <a:r>
            <a:rPr lang="fr-FR" sz="2200" b="1" dirty="0"/>
            <a:t>Spécification</a:t>
          </a:r>
        </a:p>
      </dgm:t>
    </dgm:pt>
    <dgm:pt modelId="{5BA3734F-1433-4F34-BDC4-B3716B0FCA1D}" type="parTrans" cxnId="{84B04D9D-453D-44EB-BFEB-9BDEA0B7C492}">
      <dgm:prSet/>
      <dgm:spPr/>
      <dgm:t>
        <a:bodyPr/>
        <a:lstStyle/>
        <a:p>
          <a:endParaRPr lang="fr-FR" sz="1800"/>
        </a:p>
      </dgm:t>
    </dgm:pt>
    <dgm:pt modelId="{1AFBC6E1-41F8-43B3-A772-6D2846B3DDC2}" type="sibTrans" cxnId="{84B04D9D-453D-44EB-BFEB-9BDEA0B7C492}">
      <dgm:prSet/>
      <dgm:spPr/>
      <dgm:t>
        <a:bodyPr/>
        <a:lstStyle/>
        <a:p>
          <a:endParaRPr lang="fr-FR" sz="1800"/>
        </a:p>
      </dgm:t>
    </dgm:pt>
    <dgm:pt modelId="{073604C1-F31F-43A6-98C1-50F5AEA274D3}">
      <dgm:prSet phldrT="[Texte]" custT="1"/>
      <dgm:spPr>
        <a:solidFill>
          <a:srgbClr val="002060"/>
        </a:solidFill>
      </dgm:spPr>
      <dgm:t>
        <a:bodyPr/>
        <a:lstStyle/>
        <a:p>
          <a:r>
            <a:rPr lang="fr-FR" sz="2200" b="1" dirty="0"/>
            <a:t>Conception</a:t>
          </a:r>
        </a:p>
      </dgm:t>
    </dgm:pt>
    <dgm:pt modelId="{AF1A966A-6D7F-4709-97C5-818BDB8CD5EE}" type="parTrans" cxnId="{7C1C7450-B956-4481-9DF7-D115BEBA1789}">
      <dgm:prSet/>
      <dgm:spPr/>
      <dgm:t>
        <a:bodyPr/>
        <a:lstStyle/>
        <a:p>
          <a:endParaRPr lang="fr-FR" sz="1800"/>
        </a:p>
      </dgm:t>
    </dgm:pt>
    <dgm:pt modelId="{F11D342C-3E4A-4962-82D1-04691C2DADB3}" type="sibTrans" cxnId="{7C1C7450-B956-4481-9DF7-D115BEBA1789}">
      <dgm:prSet/>
      <dgm:spPr/>
      <dgm:t>
        <a:bodyPr/>
        <a:lstStyle/>
        <a:p>
          <a:endParaRPr lang="fr-FR" sz="1800"/>
        </a:p>
      </dgm:t>
    </dgm:pt>
    <dgm:pt modelId="{737D7BA7-C5ED-472C-8059-175B70BDC643}">
      <dgm:prSet phldrT="[Texte]" custT="1"/>
      <dgm:spPr>
        <a:solidFill>
          <a:srgbClr val="002060"/>
        </a:solidFill>
      </dgm:spPr>
      <dgm:t>
        <a:bodyPr/>
        <a:lstStyle/>
        <a:p>
          <a:r>
            <a:rPr lang="fr-FR" sz="2200" b="1" dirty="0"/>
            <a:t>Fabrication</a:t>
          </a:r>
        </a:p>
      </dgm:t>
    </dgm:pt>
    <dgm:pt modelId="{C6C4D636-86E5-4FB5-8D98-BE41EC8A50CD}" type="parTrans" cxnId="{C0DD2523-4169-4051-B8EF-FEF04CBEE3E6}">
      <dgm:prSet/>
      <dgm:spPr/>
      <dgm:t>
        <a:bodyPr/>
        <a:lstStyle/>
        <a:p>
          <a:endParaRPr lang="fr-FR" sz="1800"/>
        </a:p>
      </dgm:t>
    </dgm:pt>
    <dgm:pt modelId="{33E7972B-CC55-476F-BB0D-EC3CBFAE9F7B}" type="sibTrans" cxnId="{C0DD2523-4169-4051-B8EF-FEF04CBEE3E6}">
      <dgm:prSet/>
      <dgm:spPr/>
      <dgm:t>
        <a:bodyPr/>
        <a:lstStyle/>
        <a:p>
          <a:endParaRPr lang="fr-FR" sz="1800"/>
        </a:p>
      </dgm:t>
    </dgm:pt>
    <dgm:pt modelId="{9BED2A9B-8DA2-4439-AB2C-655B1D812886}">
      <dgm:prSet phldrT="[Texte]" custT="1"/>
      <dgm:spPr>
        <a:gradFill rotWithShape="0">
          <a:gsLst>
            <a:gs pos="0">
              <a:srgbClr val="0070C0"/>
            </a:gs>
            <a:gs pos="0">
              <a:srgbClr val="C00000"/>
            </a:gs>
            <a:gs pos="51000">
              <a:srgbClr val="002060"/>
            </a:gs>
            <a:gs pos="50000">
              <a:srgbClr val="C00000"/>
            </a:gs>
            <a:gs pos="100000">
              <a:srgbClr val="002060"/>
            </a:gs>
          </a:gsLst>
          <a:lin ang="5400000" scaled="1"/>
        </a:gradFill>
      </dgm:spPr>
      <dgm:t>
        <a:bodyPr/>
        <a:lstStyle/>
        <a:p>
          <a:pPr>
            <a:spcAft>
              <a:spcPts val="0"/>
            </a:spcAft>
          </a:pPr>
          <a:r>
            <a:rPr lang="fr-FR" sz="2200" b="1" dirty="0"/>
            <a:t>Utilisation</a:t>
          </a:r>
        </a:p>
        <a:p>
          <a:pPr>
            <a:spcAft>
              <a:spcPts val="0"/>
            </a:spcAft>
          </a:pPr>
          <a:r>
            <a:rPr lang="fr-FR" sz="2200" b="1" dirty="0"/>
            <a:t>&amp; Maintenance</a:t>
          </a:r>
        </a:p>
      </dgm:t>
    </dgm:pt>
    <dgm:pt modelId="{193B7C9C-E38D-4DCD-8AE9-12669F24B03E}" type="parTrans" cxnId="{693F6036-3BA4-46CF-82C4-5AC79B42D068}">
      <dgm:prSet/>
      <dgm:spPr/>
      <dgm:t>
        <a:bodyPr/>
        <a:lstStyle/>
        <a:p>
          <a:endParaRPr lang="fr-FR" sz="1800"/>
        </a:p>
      </dgm:t>
    </dgm:pt>
    <dgm:pt modelId="{26540360-697F-4DEB-826F-CD3C492A699F}" type="sibTrans" cxnId="{693F6036-3BA4-46CF-82C4-5AC79B42D068}">
      <dgm:prSet/>
      <dgm:spPr/>
      <dgm:t>
        <a:bodyPr/>
        <a:lstStyle/>
        <a:p>
          <a:endParaRPr lang="fr-FR" sz="1800"/>
        </a:p>
      </dgm:t>
    </dgm:pt>
    <dgm:pt modelId="{D095E9D9-EE25-40FB-827C-967C11A28103}">
      <dgm:prSet phldrT="[Texte]" custT="1"/>
      <dgm:spPr>
        <a:solidFill>
          <a:srgbClr val="C00000"/>
        </a:solidFill>
      </dgm:spPr>
      <dgm:t>
        <a:bodyPr/>
        <a:lstStyle/>
        <a:p>
          <a:r>
            <a:rPr lang="fr-FR" sz="2200" b="1" dirty="0"/>
            <a:t>Recyclage</a:t>
          </a:r>
        </a:p>
      </dgm:t>
    </dgm:pt>
    <dgm:pt modelId="{FB4D1E3B-61F8-4728-A014-AF264A32FB4D}" type="parTrans" cxnId="{41ABC1D7-D670-4671-9089-DD86D45932CE}">
      <dgm:prSet/>
      <dgm:spPr/>
      <dgm:t>
        <a:bodyPr/>
        <a:lstStyle/>
        <a:p>
          <a:endParaRPr lang="fr-FR" sz="1800"/>
        </a:p>
      </dgm:t>
    </dgm:pt>
    <dgm:pt modelId="{71A8F2CC-D615-44CE-827E-A371A6F20845}" type="sibTrans" cxnId="{41ABC1D7-D670-4671-9089-DD86D45932CE}">
      <dgm:prSet/>
      <dgm:spPr/>
      <dgm:t>
        <a:bodyPr/>
        <a:lstStyle/>
        <a:p>
          <a:endParaRPr lang="fr-FR" sz="1800"/>
        </a:p>
      </dgm:t>
    </dgm:pt>
    <dgm:pt modelId="{EDBF6FA2-D8AA-485E-95DE-5DC57C89416C}" type="pres">
      <dgm:prSet presAssocID="{AC22B9E1-374E-49F4-A4E1-EA224F7E8D7E}" presName="Name0" presStyleCnt="0">
        <dgm:presLayoutVars>
          <dgm:dir/>
          <dgm:resizeHandles val="exact"/>
        </dgm:presLayoutVars>
      </dgm:prSet>
      <dgm:spPr/>
    </dgm:pt>
    <dgm:pt modelId="{401FE50E-B7E8-45FB-BFB4-D35D966C5E97}" type="pres">
      <dgm:prSet presAssocID="{19659640-F151-4814-B7DC-F552800F1DC4}" presName="parTxOnly" presStyleLbl="node1" presStyleIdx="0" presStyleCnt="5">
        <dgm:presLayoutVars>
          <dgm:bulletEnabled val="1"/>
        </dgm:presLayoutVars>
      </dgm:prSet>
      <dgm:spPr/>
    </dgm:pt>
    <dgm:pt modelId="{E0CA5624-1300-44B9-AECE-34F51C7FC603}" type="pres">
      <dgm:prSet presAssocID="{1AFBC6E1-41F8-43B3-A772-6D2846B3DDC2}" presName="parSpace" presStyleCnt="0"/>
      <dgm:spPr/>
    </dgm:pt>
    <dgm:pt modelId="{BBE3B21A-C698-4B4E-9D8C-691B32DD367B}" type="pres">
      <dgm:prSet presAssocID="{073604C1-F31F-43A6-98C1-50F5AEA274D3}" presName="parTxOnly" presStyleLbl="node1" presStyleIdx="1" presStyleCnt="5">
        <dgm:presLayoutVars>
          <dgm:bulletEnabled val="1"/>
        </dgm:presLayoutVars>
      </dgm:prSet>
      <dgm:spPr/>
    </dgm:pt>
    <dgm:pt modelId="{BB6F9F76-47AE-4A12-AF0B-2635B71729E1}" type="pres">
      <dgm:prSet presAssocID="{F11D342C-3E4A-4962-82D1-04691C2DADB3}" presName="parSpace" presStyleCnt="0"/>
      <dgm:spPr/>
    </dgm:pt>
    <dgm:pt modelId="{740AF17A-6235-4CB1-89E1-2C564E967D83}" type="pres">
      <dgm:prSet presAssocID="{737D7BA7-C5ED-472C-8059-175B70BDC643}" presName="parTxOnly" presStyleLbl="node1" presStyleIdx="2" presStyleCnt="5">
        <dgm:presLayoutVars>
          <dgm:bulletEnabled val="1"/>
        </dgm:presLayoutVars>
      </dgm:prSet>
      <dgm:spPr/>
    </dgm:pt>
    <dgm:pt modelId="{99359FF0-DEDA-4EBD-B317-9AC4DF81CC05}" type="pres">
      <dgm:prSet presAssocID="{33E7972B-CC55-476F-BB0D-EC3CBFAE9F7B}" presName="parSpace" presStyleCnt="0"/>
      <dgm:spPr/>
    </dgm:pt>
    <dgm:pt modelId="{5C025247-F028-493B-B751-58FE02B1AA1F}" type="pres">
      <dgm:prSet presAssocID="{9BED2A9B-8DA2-4439-AB2C-655B1D812886}" presName="parTxOnly" presStyleLbl="node1" presStyleIdx="3" presStyleCnt="5">
        <dgm:presLayoutVars>
          <dgm:bulletEnabled val="1"/>
        </dgm:presLayoutVars>
      </dgm:prSet>
      <dgm:spPr/>
    </dgm:pt>
    <dgm:pt modelId="{6E9B06D0-5A7F-4983-8D7D-C9F4EBB02A7B}" type="pres">
      <dgm:prSet presAssocID="{26540360-697F-4DEB-826F-CD3C492A699F}" presName="parSpace" presStyleCnt="0"/>
      <dgm:spPr/>
    </dgm:pt>
    <dgm:pt modelId="{FB3E4A47-0145-4CFC-8EE7-2F2F3382802A}" type="pres">
      <dgm:prSet presAssocID="{D095E9D9-EE25-40FB-827C-967C11A28103}" presName="parTxOnly" presStyleLbl="node1" presStyleIdx="4" presStyleCnt="5">
        <dgm:presLayoutVars>
          <dgm:bulletEnabled val="1"/>
        </dgm:presLayoutVars>
      </dgm:prSet>
      <dgm:spPr/>
    </dgm:pt>
  </dgm:ptLst>
  <dgm:cxnLst>
    <dgm:cxn modelId="{7C1C7450-B956-4481-9DF7-D115BEBA1789}" srcId="{AC22B9E1-374E-49F4-A4E1-EA224F7E8D7E}" destId="{073604C1-F31F-43A6-98C1-50F5AEA274D3}" srcOrd="1" destOrd="0" parTransId="{AF1A966A-6D7F-4709-97C5-818BDB8CD5EE}" sibTransId="{F11D342C-3E4A-4962-82D1-04691C2DADB3}"/>
    <dgm:cxn modelId="{693F6036-3BA4-46CF-82C4-5AC79B42D068}" srcId="{AC22B9E1-374E-49F4-A4E1-EA224F7E8D7E}" destId="{9BED2A9B-8DA2-4439-AB2C-655B1D812886}" srcOrd="3" destOrd="0" parTransId="{193B7C9C-E38D-4DCD-8AE9-12669F24B03E}" sibTransId="{26540360-697F-4DEB-826F-CD3C492A699F}"/>
    <dgm:cxn modelId="{614FD3F2-F300-4F37-9833-775A14A56FA4}" type="presOf" srcId="{737D7BA7-C5ED-472C-8059-175B70BDC643}" destId="{740AF17A-6235-4CB1-89E1-2C564E967D83}" srcOrd="0" destOrd="0" presId="urn:microsoft.com/office/officeart/2005/8/layout/hChevron3"/>
    <dgm:cxn modelId="{E841FE5B-B855-46E3-AB08-12F33ACA7F8D}" type="presOf" srcId="{9BED2A9B-8DA2-4439-AB2C-655B1D812886}" destId="{5C025247-F028-493B-B751-58FE02B1AA1F}" srcOrd="0" destOrd="0" presId="urn:microsoft.com/office/officeart/2005/8/layout/hChevron3"/>
    <dgm:cxn modelId="{A696B59D-C92A-4FF7-9B30-0B7FB3483A9C}" type="presOf" srcId="{19659640-F151-4814-B7DC-F552800F1DC4}" destId="{401FE50E-B7E8-45FB-BFB4-D35D966C5E97}" srcOrd="0" destOrd="0" presId="urn:microsoft.com/office/officeart/2005/8/layout/hChevron3"/>
    <dgm:cxn modelId="{82059453-58B7-439E-9EF6-34D160BE5029}" type="presOf" srcId="{D095E9D9-EE25-40FB-827C-967C11A28103}" destId="{FB3E4A47-0145-4CFC-8EE7-2F2F3382802A}" srcOrd="0" destOrd="0" presId="urn:microsoft.com/office/officeart/2005/8/layout/hChevron3"/>
    <dgm:cxn modelId="{41ABC1D7-D670-4671-9089-DD86D45932CE}" srcId="{AC22B9E1-374E-49F4-A4E1-EA224F7E8D7E}" destId="{D095E9D9-EE25-40FB-827C-967C11A28103}" srcOrd="4" destOrd="0" parTransId="{FB4D1E3B-61F8-4728-A014-AF264A32FB4D}" sibTransId="{71A8F2CC-D615-44CE-827E-A371A6F20845}"/>
    <dgm:cxn modelId="{FFF59E50-9DFE-403E-B9FD-45EA7DCBF948}" type="presOf" srcId="{073604C1-F31F-43A6-98C1-50F5AEA274D3}" destId="{BBE3B21A-C698-4B4E-9D8C-691B32DD367B}" srcOrd="0" destOrd="0" presId="urn:microsoft.com/office/officeart/2005/8/layout/hChevron3"/>
    <dgm:cxn modelId="{07136051-6A1B-4754-9640-0FF37A2C59AB}" type="presOf" srcId="{AC22B9E1-374E-49F4-A4E1-EA224F7E8D7E}" destId="{EDBF6FA2-D8AA-485E-95DE-5DC57C89416C}" srcOrd="0" destOrd="0" presId="urn:microsoft.com/office/officeart/2005/8/layout/hChevron3"/>
    <dgm:cxn modelId="{84B04D9D-453D-44EB-BFEB-9BDEA0B7C492}" srcId="{AC22B9E1-374E-49F4-A4E1-EA224F7E8D7E}" destId="{19659640-F151-4814-B7DC-F552800F1DC4}" srcOrd="0" destOrd="0" parTransId="{5BA3734F-1433-4F34-BDC4-B3716B0FCA1D}" sibTransId="{1AFBC6E1-41F8-43B3-A772-6D2846B3DDC2}"/>
    <dgm:cxn modelId="{C0DD2523-4169-4051-B8EF-FEF04CBEE3E6}" srcId="{AC22B9E1-374E-49F4-A4E1-EA224F7E8D7E}" destId="{737D7BA7-C5ED-472C-8059-175B70BDC643}" srcOrd="2" destOrd="0" parTransId="{C6C4D636-86E5-4FB5-8D98-BE41EC8A50CD}" sibTransId="{33E7972B-CC55-476F-BB0D-EC3CBFAE9F7B}"/>
    <dgm:cxn modelId="{E2E4A76A-7BEB-440B-B9B4-D11B1A9672F8}" type="presParOf" srcId="{EDBF6FA2-D8AA-485E-95DE-5DC57C89416C}" destId="{401FE50E-B7E8-45FB-BFB4-D35D966C5E97}" srcOrd="0" destOrd="0" presId="urn:microsoft.com/office/officeart/2005/8/layout/hChevron3"/>
    <dgm:cxn modelId="{E92303A8-EF34-4B7F-83D6-833D1AE539C7}" type="presParOf" srcId="{EDBF6FA2-D8AA-485E-95DE-5DC57C89416C}" destId="{E0CA5624-1300-44B9-AECE-34F51C7FC603}" srcOrd="1" destOrd="0" presId="urn:microsoft.com/office/officeart/2005/8/layout/hChevron3"/>
    <dgm:cxn modelId="{90DDD587-095D-41DE-A5B4-16C994A3B29C}" type="presParOf" srcId="{EDBF6FA2-D8AA-485E-95DE-5DC57C89416C}" destId="{BBE3B21A-C698-4B4E-9D8C-691B32DD367B}" srcOrd="2" destOrd="0" presId="urn:microsoft.com/office/officeart/2005/8/layout/hChevron3"/>
    <dgm:cxn modelId="{B841633E-1C98-412C-8CB2-ED081038B1E6}" type="presParOf" srcId="{EDBF6FA2-D8AA-485E-95DE-5DC57C89416C}" destId="{BB6F9F76-47AE-4A12-AF0B-2635B71729E1}" srcOrd="3" destOrd="0" presId="urn:microsoft.com/office/officeart/2005/8/layout/hChevron3"/>
    <dgm:cxn modelId="{C764FA19-432E-4019-8A71-38DB38EE8110}" type="presParOf" srcId="{EDBF6FA2-D8AA-485E-95DE-5DC57C89416C}" destId="{740AF17A-6235-4CB1-89E1-2C564E967D83}" srcOrd="4" destOrd="0" presId="urn:microsoft.com/office/officeart/2005/8/layout/hChevron3"/>
    <dgm:cxn modelId="{00D5C557-EA4F-4666-AFBC-79FCE7E649D9}" type="presParOf" srcId="{EDBF6FA2-D8AA-485E-95DE-5DC57C89416C}" destId="{99359FF0-DEDA-4EBD-B317-9AC4DF81CC05}" srcOrd="5" destOrd="0" presId="urn:microsoft.com/office/officeart/2005/8/layout/hChevron3"/>
    <dgm:cxn modelId="{7FB0E9F2-727A-4B9F-8CAB-19CFE39A9EC7}" type="presParOf" srcId="{EDBF6FA2-D8AA-485E-95DE-5DC57C89416C}" destId="{5C025247-F028-493B-B751-58FE02B1AA1F}" srcOrd="6" destOrd="0" presId="urn:microsoft.com/office/officeart/2005/8/layout/hChevron3"/>
    <dgm:cxn modelId="{55D27D2C-C6AE-4F93-B357-6C8A60327B82}" type="presParOf" srcId="{EDBF6FA2-D8AA-485E-95DE-5DC57C89416C}" destId="{6E9B06D0-5A7F-4983-8D7D-C9F4EBB02A7B}" srcOrd="7" destOrd="0" presId="urn:microsoft.com/office/officeart/2005/8/layout/hChevron3"/>
    <dgm:cxn modelId="{1A83BBB9-9C1D-4A30-A495-D4E930633BF1}" type="presParOf" srcId="{EDBF6FA2-D8AA-485E-95DE-5DC57C89416C}" destId="{FB3E4A47-0145-4CFC-8EE7-2F2F3382802A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1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FDA3C32-9602-41FD-B9CF-79926999D16C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8A27894B-F7F4-48F9-A4B4-3EE2584F8A21}">
      <dgm:prSet phldrT="[Texte]" custT="1"/>
      <dgm:spPr>
        <a:solidFill>
          <a:srgbClr val="FF5050"/>
        </a:solidFill>
      </dgm:spPr>
      <dgm:t>
        <a:bodyPr/>
        <a:lstStyle/>
        <a:p>
          <a:r>
            <a:rPr lang="fr-FR" sz="2400" dirty="0"/>
            <a:t>Rang 1: équipementiers</a:t>
          </a:r>
        </a:p>
      </dgm:t>
    </dgm:pt>
    <dgm:pt modelId="{E9F56E13-1810-4A00-8077-28B1A5907AC5}" type="parTrans" cxnId="{6C46785D-DD17-40B3-97A2-1BA2AB6AA95A}">
      <dgm:prSet/>
      <dgm:spPr/>
      <dgm:t>
        <a:bodyPr/>
        <a:lstStyle/>
        <a:p>
          <a:endParaRPr lang="fr-FR"/>
        </a:p>
      </dgm:t>
    </dgm:pt>
    <dgm:pt modelId="{2470FAAA-7B14-478C-9B69-6E558FEE36EB}" type="sibTrans" cxnId="{6C46785D-DD17-40B3-97A2-1BA2AB6AA95A}">
      <dgm:prSet/>
      <dgm:spPr>
        <a:solidFill>
          <a:schemeClr val="bg1">
            <a:lumMod val="50000"/>
          </a:schemeClr>
        </a:solidFill>
      </dgm:spPr>
      <dgm:t>
        <a:bodyPr/>
        <a:lstStyle/>
        <a:p>
          <a:endParaRPr lang="fr-FR"/>
        </a:p>
      </dgm:t>
    </dgm:pt>
    <dgm:pt modelId="{9FB024AF-4C73-4807-9B50-B8A418B7F676}">
      <dgm:prSet phldrT="[Texte]" custT="1"/>
      <dgm:spPr>
        <a:solidFill>
          <a:srgbClr val="FF5050"/>
        </a:solidFill>
      </dgm:spPr>
      <dgm:t>
        <a:bodyPr/>
        <a:lstStyle/>
        <a:p>
          <a:r>
            <a:rPr lang="fr-FR" sz="2400" dirty="0"/>
            <a:t>Rang 2: sous-traitants de spécialité</a:t>
          </a:r>
        </a:p>
      </dgm:t>
    </dgm:pt>
    <dgm:pt modelId="{8EDC095D-6D30-4A94-8872-38ADA5761563}" type="parTrans" cxnId="{CE3604A7-1C00-4796-9F23-FC079EE2280F}">
      <dgm:prSet/>
      <dgm:spPr/>
      <dgm:t>
        <a:bodyPr/>
        <a:lstStyle/>
        <a:p>
          <a:endParaRPr lang="fr-FR"/>
        </a:p>
      </dgm:t>
    </dgm:pt>
    <dgm:pt modelId="{F86FFAB7-E587-4E01-B9A1-AD11DCEA00F9}" type="sibTrans" cxnId="{CE3604A7-1C00-4796-9F23-FC079EE2280F}">
      <dgm:prSet/>
      <dgm:spPr>
        <a:solidFill>
          <a:schemeClr val="bg1">
            <a:lumMod val="50000"/>
          </a:schemeClr>
        </a:solidFill>
      </dgm:spPr>
      <dgm:t>
        <a:bodyPr/>
        <a:lstStyle/>
        <a:p>
          <a:endParaRPr lang="fr-FR"/>
        </a:p>
      </dgm:t>
    </dgm:pt>
    <dgm:pt modelId="{49D65DA1-DFBB-4E85-B8DA-86E76D6B959E}">
      <dgm:prSet phldrT="[Texte]" custT="1"/>
      <dgm:spPr>
        <a:solidFill>
          <a:srgbClr val="FF5050"/>
        </a:solidFill>
      </dgm:spPr>
      <dgm:t>
        <a:bodyPr/>
        <a:lstStyle/>
        <a:p>
          <a:r>
            <a:rPr lang="fr-FR" sz="2400" dirty="0"/>
            <a:t>Rang 3 : sous-traitants de capacités</a:t>
          </a:r>
        </a:p>
      </dgm:t>
    </dgm:pt>
    <dgm:pt modelId="{7DAE077A-C4FC-4D14-B067-98768696696B}" type="parTrans" cxnId="{3992506B-1A7F-404E-860E-3F2D04618CAD}">
      <dgm:prSet/>
      <dgm:spPr/>
      <dgm:t>
        <a:bodyPr/>
        <a:lstStyle/>
        <a:p>
          <a:endParaRPr lang="fr-FR"/>
        </a:p>
      </dgm:t>
    </dgm:pt>
    <dgm:pt modelId="{4F29A795-A7D5-4106-8E0C-CABE2CD0CF61}" type="sibTrans" cxnId="{3992506B-1A7F-404E-860E-3F2D04618CAD}">
      <dgm:prSet/>
      <dgm:spPr/>
      <dgm:t>
        <a:bodyPr/>
        <a:lstStyle/>
        <a:p>
          <a:endParaRPr lang="fr-FR"/>
        </a:p>
      </dgm:t>
    </dgm:pt>
    <dgm:pt modelId="{6C8DBD6D-EEEC-4D74-A21E-97337C1284B1}">
      <dgm:prSet phldrT="[Texte]" custT="1"/>
      <dgm:spPr>
        <a:solidFill>
          <a:srgbClr val="336699"/>
        </a:solidFill>
      </dgm:spPr>
      <dgm:t>
        <a:bodyPr/>
        <a:lstStyle/>
        <a:p>
          <a:r>
            <a:rPr lang="fr-FR" sz="2400" dirty="0"/>
            <a:t>Donneur d’ordres</a:t>
          </a:r>
        </a:p>
      </dgm:t>
    </dgm:pt>
    <dgm:pt modelId="{402A351D-485A-4C52-8FD5-97375B4A497A}" type="parTrans" cxnId="{7BC533CD-555D-4056-970A-4CCF676039EB}">
      <dgm:prSet/>
      <dgm:spPr/>
      <dgm:t>
        <a:bodyPr/>
        <a:lstStyle/>
        <a:p>
          <a:endParaRPr lang="fr-FR"/>
        </a:p>
      </dgm:t>
    </dgm:pt>
    <dgm:pt modelId="{9F4F3256-F28A-400E-928B-C606F7E37032}" type="sibTrans" cxnId="{7BC533CD-555D-4056-970A-4CCF676039EB}">
      <dgm:prSet/>
      <dgm:spPr>
        <a:solidFill>
          <a:schemeClr val="bg1">
            <a:lumMod val="50000"/>
          </a:schemeClr>
        </a:solidFill>
      </dgm:spPr>
      <dgm:t>
        <a:bodyPr/>
        <a:lstStyle/>
        <a:p>
          <a:endParaRPr lang="fr-FR"/>
        </a:p>
      </dgm:t>
    </dgm:pt>
    <dgm:pt modelId="{EA36714F-A6AA-4763-B8B5-B0DFA97941C7}">
      <dgm:prSet phldrT="[Texte]" custT="1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fr-FR" sz="2400" dirty="0"/>
            <a:t>Client final &amp;</a:t>
          </a:r>
          <a:br>
            <a:rPr lang="fr-FR" sz="2400" dirty="0"/>
          </a:br>
          <a:r>
            <a:rPr lang="fr-FR" sz="2400" dirty="0"/>
            <a:t>Autorités de régulation</a:t>
          </a:r>
        </a:p>
      </dgm:t>
    </dgm:pt>
    <dgm:pt modelId="{FF11B0CB-512B-4532-93E9-A8BCDD5FD365}" type="parTrans" cxnId="{F1045BF9-A483-45EA-BF41-96C37FBCCB89}">
      <dgm:prSet/>
      <dgm:spPr/>
      <dgm:t>
        <a:bodyPr/>
        <a:lstStyle/>
        <a:p>
          <a:endParaRPr lang="fr-FR"/>
        </a:p>
      </dgm:t>
    </dgm:pt>
    <dgm:pt modelId="{3867A2AF-EFB4-47C1-A26C-45E71DC71031}" type="sibTrans" cxnId="{F1045BF9-A483-45EA-BF41-96C37FBCCB89}">
      <dgm:prSet/>
      <dgm:spPr>
        <a:solidFill>
          <a:schemeClr val="bg1">
            <a:lumMod val="50000"/>
          </a:schemeClr>
        </a:solidFill>
      </dgm:spPr>
      <dgm:t>
        <a:bodyPr/>
        <a:lstStyle/>
        <a:p>
          <a:endParaRPr lang="fr-FR"/>
        </a:p>
      </dgm:t>
    </dgm:pt>
    <dgm:pt modelId="{6D853200-7C92-43F7-A1A8-27B672A712F3}" type="pres">
      <dgm:prSet presAssocID="{3FDA3C32-9602-41FD-B9CF-79926999D16C}" presName="linearFlow" presStyleCnt="0">
        <dgm:presLayoutVars>
          <dgm:resizeHandles val="exact"/>
        </dgm:presLayoutVars>
      </dgm:prSet>
      <dgm:spPr/>
    </dgm:pt>
    <dgm:pt modelId="{834DFD06-E9F8-4A21-A677-D2B6CC0E5B82}" type="pres">
      <dgm:prSet presAssocID="{EA36714F-A6AA-4763-B8B5-B0DFA97941C7}" presName="node" presStyleLbl="node1" presStyleIdx="0" presStyleCnt="5" custScaleX="93909">
        <dgm:presLayoutVars>
          <dgm:bulletEnabled val="1"/>
        </dgm:presLayoutVars>
      </dgm:prSet>
      <dgm:spPr/>
    </dgm:pt>
    <dgm:pt modelId="{9200B382-57A0-400C-884E-14F21BDA1B6E}" type="pres">
      <dgm:prSet presAssocID="{3867A2AF-EFB4-47C1-A26C-45E71DC71031}" presName="sibTrans" presStyleLbl="sibTrans2D1" presStyleIdx="0" presStyleCnt="4"/>
      <dgm:spPr/>
    </dgm:pt>
    <dgm:pt modelId="{521CA424-7B80-4D11-9653-0A7721704023}" type="pres">
      <dgm:prSet presAssocID="{3867A2AF-EFB4-47C1-A26C-45E71DC71031}" presName="connectorText" presStyleLbl="sibTrans2D1" presStyleIdx="0" presStyleCnt="4"/>
      <dgm:spPr/>
    </dgm:pt>
    <dgm:pt modelId="{E54E31AD-2D62-40DD-9AE3-34BA61357FF6}" type="pres">
      <dgm:prSet presAssocID="{6C8DBD6D-EEEC-4D74-A21E-97337C1284B1}" presName="node" presStyleLbl="node1" presStyleIdx="1" presStyleCnt="5" custScaleX="93909">
        <dgm:presLayoutVars>
          <dgm:bulletEnabled val="1"/>
        </dgm:presLayoutVars>
      </dgm:prSet>
      <dgm:spPr/>
    </dgm:pt>
    <dgm:pt modelId="{27C4CAD6-E189-4EBC-AF7A-ED0FB03C7866}" type="pres">
      <dgm:prSet presAssocID="{9F4F3256-F28A-400E-928B-C606F7E37032}" presName="sibTrans" presStyleLbl="sibTrans2D1" presStyleIdx="1" presStyleCnt="4"/>
      <dgm:spPr/>
    </dgm:pt>
    <dgm:pt modelId="{09270A8D-84B1-46D4-B64E-B60A6CA8431F}" type="pres">
      <dgm:prSet presAssocID="{9F4F3256-F28A-400E-928B-C606F7E37032}" presName="connectorText" presStyleLbl="sibTrans2D1" presStyleIdx="1" presStyleCnt="4"/>
      <dgm:spPr/>
    </dgm:pt>
    <dgm:pt modelId="{31AD3857-BD5C-4A47-8671-4F54FA3A3F7B}" type="pres">
      <dgm:prSet presAssocID="{8A27894B-F7F4-48F9-A4B4-3EE2584F8A21}" presName="node" presStyleLbl="node1" presStyleIdx="2" presStyleCnt="5" custScaleX="93909">
        <dgm:presLayoutVars>
          <dgm:bulletEnabled val="1"/>
        </dgm:presLayoutVars>
      </dgm:prSet>
      <dgm:spPr/>
    </dgm:pt>
    <dgm:pt modelId="{5B13D689-C2A9-4A2D-9FF6-A41A7A6E78AA}" type="pres">
      <dgm:prSet presAssocID="{2470FAAA-7B14-478C-9B69-6E558FEE36EB}" presName="sibTrans" presStyleLbl="sibTrans2D1" presStyleIdx="2" presStyleCnt="4"/>
      <dgm:spPr/>
    </dgm:pt>
    <dgm:pt modelId="{772E926F-C851-4354-AD70-C402AEFFBAD8}" type="pres">
      <dgm:prSet presAssocID="{2470FAAA-7B14-478C-9B69-6E558FEE36EB}" presName="connectorText" presStyleLbl="sibTrans2D1" presStyleIdx="2" presStyleCnt="4"/>
      <dgm:spPr/>
    </dgm:pt>
    <dgm:pt modelId="{A6614BB9-1F1B-42F5-A3B7-7A929C5F9273}" type="pres">
      <dgm:prSet presAssocID="{9FB024AF-4C73-4807-9B50-B8A418B7F676}" presName="node" presStyleLbl="node1" presStyleIdx="3" presStyleCnt="5" custScaleX="93909">
        <dgm:presLayoutVars>
          <dgm:bulletEnabled val="1"/>
        </dgm:presLayoutVars>
      </dgm:prSet>
      <dgm:spPr/>
    </dgm:pt>
    <dgm:pt modelId="{D3901303-24D5-4EB7-9B78-1E56C55B2F84}" type="pres">
      <dgm:prSet presAssocID="{F86FFAB7-E587-4E01-B9A1-AD11DCEA00F9}" presName="sibTrans" presStyleLbl="sibTrans2D1" presStyleIdx="3" presStyleCnt="4"/>
      <dgm:spPr/>
    </dgm:pt>
    <dgm:pt modelId="{045EE75C-9F81-4072-BDBC-C58E66597CC9}" type="pres">
      <dgm:prSet presAssocID="{F86FFAB7-E587-4E01-B9A1-AD11DCEA00F9}" presName="connectorText" presStyleLbl="sibTrans2D1" presStyleIdx="3" presStyleCnt="4"/>
      <dgm:spPr/>
    </dgm:pt>
    <dgm:pt modelId="{37B6181C-C3DB-423F-8FCA-B33BEEC427B8}" type="pres">
      <dgm:prSet presAssocID="{49D65DA1-DFBB-4E85-B8DA-86E76D6B959E}" presName="node" presStyleLbl="node1" presStyleIdx="4" presStyleCnt="5" custScaleX="93909">
        <dgm:presLayoutVars>
          <dgm:bulletEnabled val="1"/>
        </dgm:presLayoutVars>
      </dgm:prSet>
      <dgm:spPr/>
    </dgm:pt>
  </dgm:ptLst>
  <dgm:cxnLst>
    <dgm:cxn modelId="{6C46785D-DD17-40B3-97A2-1BA2AB6AA95A}" srcId="{3FDA3C32-9602-41FD-B9CF-79926999D16C}" destId="{8A27894B-F7F4-48F9-A4B4-3EE2584F8A21}" srcOrd="2" destOrd="0" parTransId="{E9F56E13-1810-4A00-8077-28B1A5907AC5}" sibTransId="{2470FAAA-7B14-478C-9B69-6E558FEE36EB}"/>
    <dgm:cxn modelId="{569A81CC-A8A4-4063-8776-0C6C8BAE0E4C}" type="presOf" srcId="{F86FFAB7-E587-4E01-B9A1-AD11DCEA00F9}" destId="{D3901303-24D5-4EB7-9B78-1E56C55B2F84}" srcOrd="0" destOrd="0" presId="urn:microsoft.com/office/officeart/2005/8/layout/process2"/>
    <dgm:cxn modelId="{D11D03BE-C665-44B1-9B48-5ABF08EC64E0}" type="presOf" srcId="{F86FFAB7-E587-4E01-B9A1-AD11DCEA00F9}" destId="{045EE75C-9F81-4072-BDBC-C58E66597CC9}" srcOrd="1" destOrd="0" presId="urn:microsoft.com/office/officeart/2005/8/layout/process2"/>
    <dgm:cxn modelId="{F1045BF9-A483-45EA-BF41-96C37FBCCB89}" srcId="{3FDA3C32-9602-41FD-B9CF-79926999D16C}" destId="{EA36714F-A6AA-4763-B8B5-B0DFA97941C7}" srcOrd="0" destOrd="0" parTransId="{FF11B0CB-512B-4532-93E9-A8BCDD5FD365}" sibTransId="{3867A2AF-EFB4-47C1-A26C-45E71DC71031}"/>
    <dgm:cxn modelId="{4E929A34-CB5D-4381-A686-4BA7F5250B07}" type="presOf" srcId="{49D65DA1-DFBB-4E85-B8DA-86E76D6B959E}" destId="{37B6181C-C3DB-423F-8FCA-B33BEEC427B8}" srcOrd="0" destOrd="0" presId="urn:microsoft.com/office/officeart/2005/8/layout/process2"/>
    <dgm:cxn modelId="{D08FDDA6-CE36-45E8-B757-486C8372B767}" type="presOf" srcId="{3FDA3C32-9602-41FD-B9CF-79926999D16C}" destId="{6D853200-7C92-43F7-A1A8-27B672A712F3}" srcOrd="0" destOrd="0" presId="urn:microsoft.com/office/officeart/2005/8/layout/process2"/>
    <dgm:cxn modelId="{FA9276CE-3A86-4452-96F9-8C924D576804}" type="presOf" srcId="{2470FAAA-7B14-478C-9B69-6E558FEE36EB}" destId="{5B13D689-C2A9-4A2D-9FF6-A41A7A6E78AA}" srcOrd="0" destOrd="0" presId="urn:microsoft.com/office/officeart/2005/8/layout/process2"/>
    <dgm:cxn modelId="{7457EFD7-876D-4B38-897F-FAFFB51B133A}" type="presOf" srcId="{EA36714F-A6AA-4763-B8B5-B0DFA97941C7}" destId="{834DFD06-E9F8-4A21-A677-D2B6CC0E5B82}" srcOrd="0" destOrd="0" presId="urn:microsoft.com/office/officeart/2005/8/layout/process2"/>
    <dgm:cxn modelId="{CE3604A7-1C00-4796-9F23-FC079EE2280F}" srcId="{3FDA3C32-9602-41FD-B9CF-79926999D16C}" destId="{9FB024AF-4C73-4807-9B50-B8A418B7F676}" srcOrd="3" destOrd="0" parTransId="{8EDC095D-6D30-4A94-8872-38ADA5761563}" sibTransId="{F86FFAB7-E587-4E01-B9A1-AD11DCEA00F9}"/>
    <dgm:cxn modelId="{6DEA53CD-B1A0-46A3-8913-F92D90CD3D86}" type="presOf" srcId="{8A27894B-F7F4-48F9-A4B4-3EE2584F8A21}" destId="{31AD3857-BD5C-4A47-8671-4F54FA3A3F7B}" srcOrd="0" destOrd="0" presId="urn:microsoft.com/office/officeart/2005/8/layout/process2"/>
    <dgm:cxn modelId="{98C1D0C9-E946-44F1-BD48-F1E9B434F232}" type="presOf" srcId="{2470FAAA-7B14-478C-9B69-6E558FEE36EB}" destId="{772E926F-C851-4354-AD70-C402AEFFBAD8}" srcOrd="1" destOrd="0" presId="urn:microsoft.com/office/officeart/2005/8/layout/process2"/>
    <dgm:cxn modelId="{CED81EB9-033A-46DC-A3C2-F8C4F1015821}" type="presOf" srcId="{9F4F3256-F28A-400E-928B-C606F7E37032}" destId="{27C4CAD6-E189-4EBC-AF7A-ED0FB03C7866}" srcOrd="0" destOrd="0" presId="urn:microsoft.com/office/officeart/2005/8/layout/process2"/>
    <dgm:cxn modelId="{3992506B-1A7F-404E-860E-3F2D04618CAD}" srcId="{3FDA3C32-9602-41FD-B9CF-79926999D16C}" destId="{49D65DA1-DFBB-4E85-B8DA-86E76D6B959E}" srcOrd="4" destOrd="0" parTransId="{7DAE077A-C4FC-4D14-B067-98768696696B}" sibTransId="{4F29A795-A7D5-4106-8E0C-CABE2CD0CF61}"/>
    <dgm:cxn modelId="{7BC533CD-555D-4056-970A-4CCF676039EB}" srcId="{3FDA3C32-9602-41FD-B9CF-79926999D16C}" destId="{6C8DBD6D-EEEC-4D74-A21E-97337C1284B1}" srcOrd="1" destOrd="0" parTransId="{402A351D-485A-4C52-8FD5-97375B4A497A}" sibTransId="{9F4F3256-F28A-400E-928B-C606F7E37032}"/>
    <dgm:cxn modelId="{0AE81A90-36D9-4508-9202-C9B4F2BDBCC3}" type="presOf" srcId="{9F4F3256-F28A-400E-928B-C606F7E37032}" destId="{09270A8D-84B1-46D4-B64E-B60A6CA8431F}" srcOrd="1" destOrd="0" presId="urn:microsoft.com/office/officeart/2005/8/layout/process2"/>
    <dgm:cxn modelId="{9B9AE1FB-88A2-4698-9100-C605961264F1}" type="presOf" srcId="{3867A2AF-EFB4-47C1-A26C-45E71DC71031}" destId="{9200B382-57A0-400C-884E-14F21BDA1B6E}" srcOrd="0" destOrd="0" presId="urn:microsoft.com/office/officeart/2005/8/layout/process2"/>
    <dgm:cxn modelId="{F6229009-C2A3-4EAC-B4AE-A283E69C4784}" type="presOf" srcId="{9FB024AF-4C73-4807-9B50-B8A418B7F676}" destId="{A6614BB9-1F1B-42F5-A3B7-7A929C5F9273}" srcOrd="0" destOrd="0" presId="urn:microsoft.com/office/officeart/2005/8/layout/process2"/>
    <dgm:cxn modelId="{5DEB3B04-ADC3-4910-BBF4-49AFB75C8B43}" type="presOf" srcId="{6C8DBD6D-EEEC-4D74-A21E-97337C1284B1}" destId="{E54E31AD-2D62-40DD-9AE3-34BA61357FF6}" srcOrd="0" destOrd="0" presId="urn:microsoft.com/office/officeart/2005/8/layout/process2"/>
    <dgm:cxn modelId="{EDEF65C1-CB67-4640-8DFA-BEFA2EEB38C8}" type="presOf" srcId="{3867A2AF-EFB4-47C1-A26C-45E71DC71031}" destId="{521CA424-7B80-4D11-9653-0A7721704023}" srcOrd="1" destOrd="0" presId="urn:microsoft.com/office/officeart/2005/8/layout/process2"/>
    <dgm:cxn modelId="{C57E7034-55C3-495E-8F9F-A4DF7FBAADF4}" type="presParOf" srcId="{6D853200-7C92-43F7-A1A8-27B672A712F3}" destId="{834DFD06-E9F8-4A21-A677-D2B6CC0E5B82}" srcOrd="0" destOrd="0" presId="urn:microsoft.com/office/officeart/2005/8/layout/process2"/>
    <dgm:cxn modelId="{5CF3919F-3CD2-4467-A18A-936FB9403508}" type="presParOf" srcId="{6D853200-7C92-43F7-A1A8-27B672A712F3}" destId="{9200B382-57A0-400C-884E-14F21BDA1B6E}" srcOrd="1" destOrd="0" presId="urn:microsoft.com/office/officeart/2005/8/layout/process2"/>
    <dgm:cxn modelId="{E1227F3B-A0D6-41D1-9AEF-14FB05EF7109}" type="presParOf" srcId="{9200B382-57A0-400C-884E-14F21BDA1B6E}" destId="{521CA424-7B80-4D11-9653-0A7721704023}" srcOrd="0" destOrd="0" presId="urn:microsoft.com/office/officeart/2005/8/layout/process2"/>
    <dgm:cxn modelId="{0B2E4E3D-5921-40A5-8465-B50B166EFAF4}" type="presParOf" srcId="{6D853200-7C92-43F7-A1A8-27B672A712F3}" destId="{E54E31AD-2D62-40DD-9AE3-34BA61357FF6}" srcOrd="2" destOrd="0" presId="urn:microsoft.com/office/officeart/2005/8/layout/process2"/>
    <dgm:cxn modelId="{215FF76C-5BEA-477E-BD50-81CFE004338F}" type="presParOf" srcId="{6D853200-7C92-43F7-A1A8-27B672A712F3}" destId="{27C4CAD6-E189-4EBC-AF7A-ED0FB03C7866}" srcOrd="3" destOrd="0" presId="urn:microsoft.com/office/officeart/2005/8/layout/process2"/>
    <dgm:cxn modelId="{A1640726-8E44-4F03-9FC9-887E28C2CA95}" type="presParOf" srcId="{27C4CAD6-E189-4EBC-AF7A-ED0FB03C7866}" destId="{09270A8D-84B1-46D4-B64E-B60A6CA8431F}" srcOrd="0" destOrd="0" presId="urn:microsoft.com/office/officeart/2005/8/layout/process2"/>
    <dgm:cxn modelId="{DDC7F049-DC41-406C-848D-4DF08FA632B7}" type="presParOf" srcId="{6D853200-7C92-43F7-A1A8-27B672A712F3}" destId="{31AD3857-BD5C-4A47-8671-4F54FA3A3F7B}" srcOrd="4" destOrd="0" presId="urn:microsoft.com/office/officeart/2005/8/layout/process2"/>
    <dgm:cxn modelId="{A76B1BBE-9E1D-4E13-9EE1-3AA272572FF3}" type="presParOf" srcId="{6D853200-7C92-43F7-A1A8-27B672A712F3}" destId="{5B13D689-C2A9-4A2D-9FF6-A41A7A6E78AA}" srcOrd="5" destOrd="0" presId="urn:microsoft.com/office/officeart/2005/8/layout/process2"/>
    <dgm:cxn modelId="{E12C7B5D-C4D3-46F6-81FE-31A70EF09072}" type="presParOf" srcId="{5B13D689-C2A9-4A2D-9FF6-A41A7A6E78AA}" destId="{772E926F-C851-4354-AD70-C402AEFFBAD8}" srcOrd="0" destOrd="0" presId="urn:microsoft.com/office/officeart/2005/8/layout/process2"/>
    <dgm:cxn modelId="{C1E20A13-CAAD-4719-B67A-0DC9FFFA2811}" type="presParOf" srcId="{6D853200-7C92-43F7-A1A8-27B672A712F3}" destId="{A6614BB9-1F1B-42F5-A3B7-7A929C5F9273}" srcOrd="6" destOrd="0" presId="urn:microsoft.com/office/officeart/2005/8/layout/process2"/>
    <dgm:cxn modelId="{E376B4AF-0EAD-4CFF-89BA-8CF2C312A7A2}" type="presParOf" srcId="{6D853200-7C92-43F7-A1A8-27B672A712F3}" destId="{D3901303-24D5-4EB7-9B78-1E56C55B2F84}" srcOrd="7" destOrd="0" presId="urn:microsoft.com/office/officeart/2005/8/layout/process2"/>
    <dgm:cxn modelId="{2E921D1C-53D1-4B57-B6EF-180AEA61AAE2}" type="presParOf" srcId="{D3901303-24D5-4EB7-9B78-1E56C55B2F84}" destId="{045EE75C-9F81-4072-BDBC-C58E66597CC9}" srcOrd="0" destOrd="0" presId="urn:microsoft.com/office/officeart/2005/8/layout/process2"/>
    <dgm:cxn modelId="{706D62B5-0EA0-43D7-B9D8-759AF5AC8C1A}" type="presParOf" srcId="{6D853200-7C92-43F7-A1A8-27B672A712F3}" destId="{37B6181C-C3DB-423F-8FCA-B33BEEC427B8}" srcOrd="8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2EF9E25-1C4D-4782-9E99-F5D30253F454}" type="doc">
      <dgm:prSet loTypeId="urn:microsoft.com/office/officeart/2005/8/layout/radial3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594AAF02-B0E7-4481-90C0-5F08E8E0502B}">
      <dgm:prSet phldrT="[Texte]" custT="1"/>
      <dgm:spPr>
        <a:solidFill>
          <a:srgbClr val="FFC000"/>
        </a:solidFill>
        <a:ln w="57150">
          <a:solidFill>
            <a:schemeClr val="tx1"/>
          </a:solidFill>
        </a:ln>
      </dgm:spPr>
      <dgm:t>
        <a:bodyPr/>
        <a:lstStyle/>
        <a:p>
          <a:endParaRPr lang="fr-FR" sz="2400" b="1" dirty="0"/>
        </a:p>
      </dgm:t>
    </dgm:pt>
    <dgm:pt modelId="{C26D6DBE-2043-4C15-82CC-032DA4DD17B5}" type="parTrans" cxnId="{603B6B61-DC3A-42B5-8435-DFAD75485A6D}">
      <dgm:prSet/>
      <dgm:spPr/>
      <dgm:t>
        <a:bodyPr/>
        <a:lstStyle/>
        <a:p>
          <a:endParaRPr lang="fr-FR"/>
        </a:p>
      </dgm:t>
    </dgm:pt>
    <dgm:pt modelId="{3892F21F-8B3E-4A71-800B-D2DF7D7D5475}" type="sibTrans" cxnId="{603B6B61-DC3A-42B5-8435-DFAD75485A6D}">
      <dgm:prSet/>
      <dgm:spPr/>
      <dgm:t>
        <a:bodyPr/>
        <a:lstStyle/>
        <a:p>
          <a:endParaRPr lang="fr-FR"/>
        </a:p>
      </dgm:t>
    </dgm:pt>
    <dgm:pt modelId="{038C01B4-C61A-4409-9D49-CB35CE1E730A}">
      <dgm:prSet phldrT="[Texte]"/>
      <dgm:spPr>
        <a:noFill/>
        <a:ln>
          <a:noFill/>
        </a:ln>
      </dgm:spPr>
      <dgm:t>
        <a:bodyPr/>
        <a:lstStyle/>
        <a:p>
          <a:r>
            <a:rPr lang="fr-FR" dirty="0"/>
            <a:t> </a:t>
          </a:r>
        </a:p>
      </dgm:t>
    </dgm:pt>
    <dgm:pt modelId="{0F660D4C-502D-4F61-9EA3-F93E6D28D215}" type="parTrans" cxnId="{21F5C839-83A5-4471-BEBE-0872B14D1551}">
      <dgm:prSet/>
      <dgm:spPr/>
      <dgm:t>
        <a:bodyPr/>
        <a:lstStyle/>
        <a:p>
          <a:endParaRPr lang="fr-FR"/>
        </a:p>
      </dgm:t>
    </dgm:pt>
    <dgm:pt modelId="{280CA89D-1580-4AE9-B8DE-DA3F7F6028BF}" type="sibTrans" cxnId="{21F5C839-83A5-4471-BEBE-0872B14D1551}">
      <dgm:prSet/>
      <dgm:spPr/>
      <dgm:t>
        <a:bodyPr/>
        <a:lstStyle/>
        <a:p>
          <a:endParaRPr lang="fr-FR"/>
        </a:p>
      </dgm:t>
    </dgm:pt>
    <dgm:pt modelId="{A9ED183E-11C6-466F-A46E-69EC5C6512C0}">
      <dgm:prSet phldrT="[Texte]"/>
      <dgm:spPr>
        <a:noFill/>
        <a:ln>
          <a:noFill/>
        </a:ln>
      </dgm:spPr>
      <dgm:t>
        <a:bodyPr/>
        <a:lstStyle/>
        <a:p>
          <a:endParaRPr lang="fr-FR" dirty="0"/>
        </a:p>
      </dgm:t>
    </dgm:pt>
    <dgm:pt modelId="{59F660C6-0E4E-49A3-B6BC-ADA5CE7E7292}" type="sibTrans" cxnId="{CB0E3993-CC7B-425C-A0F2-9F8E5D9FE53D}">
      <dgm:prSet/>
      <dgm:spPr/>
      <dgm:t>
        <a:bodyPr/>
        <a:lstStyle/>
        <a:p>
          <a:endParaRPr lang="fr-FR"/>
        </a:p>
      </dgm:t>
    </dgm:pt>
    <dgm:pt modelId="{A2CA3B26-1122-469D-B171-F1E2BF37FE89}" type="parTrans" cxnId="{CB0E3993-CC7B-425C-A0F2-9F8E5D9FE53D}">
      <dgm:prSet/>
      <dgm:spPr/>
      <dgm:t>
        <a:bodyPr/>
        <a:lstStyle/>
        <a:p>
          <a:endParaRPr lang="fr-FR"/>
        </a:p>
      </dgm:t>
    </dgm:pt>
    <dgm:pt modelId="{A24857D7-8E5D-41C0-AE3F-07827EF496DA}">
      <dgm:prSet phldrT="[Texte]"/>
      <dgm:spPr>
        <a:noFill/>
        <a:ln>
          <a:noFill/>
        </a:ln>
      </dgm:spPr>
      <dgm:t>
        <a:bodyPr/>
        <a:lstStyle/>
        <a:p>
          <a:r>
            <a:rPr lang="fr-FR" dirty="0"/>
            <a:t> </a:t>
          </a:r>
        </a:p>
      </dgm:t>
    </dgm:pt>
    <dgm:pt modelId="{F7F88255-95C5-4B2F-A131-95F306C18F1F}" type="sibTrans" cxnId="{CD51B5DB-BE18-4570-8D74-8A92F1A720D1}">
      <dgm:prSet/>
      <dgm:spPr/>
      <dgm:t>
        <a:bodyPr/>
        <a:lstStyle/>
        <a:p>
          <a:endParaRPr lang="fr-FR"/>
        </a:p>
      </dgm:t>
    </dgm:pt>
    <dgm:pt modelId="{E59A981F-9A73-4749-B79E-23BF433D81B3}" type="parTrans" cxnId="{CD51B5DB-BE18-4570-8D74-8A92F1A720D1}">
      <dgm:prSet/>
      <dgm:spPr/>
      <dgm:t>
        <a:bodyPr/>
        <a:lstStyle/>
        <a:p>
          <a:endParaRPr lang="fr-FR"/>
        </a:p>
      </dgm:t>
    </dgm:pt>
    <dgm:pt modelId="{562E0FB0-2302-4E46-B09A-59E3462ACA80}">
      <dgm:prSet phldrT="[Texte]"/>
      <dgm:spPr>
        <a:noFill/>
        <a:ln>
          <a:noFill/>
        </a:ln>
      </dgm:spPr>
      <dgm:t>
        <a:bodyPr/>
        <a:lstStyle/>
        <a:p>
          <a:r>
            <a:rPr lang="fr-FR" dirty="0"/>
            <a:t> </a:t>
          </a:r>
        </a:p>
      </dgm:t>
    </dgm:pt>
    <dgm:pt modelId="{AA201BC1-F74D-431B-A32F-FA0572F6A1DF}" type="sibTrans" cxnId="{B01DE7DB-D9E4-495B-8950-B7864EAE54B3}">
      <dgm:prSet/>
      <dgm:spPr/>
      <dgm:t>
        <a:bodyPr/>
        <a:lstStyle/>
        <a:p>
          <a:endParaRPr lang="fr-FR"/>
        </a:p>
      </dgm:t>
    </dgm:pt>
    <dgm:pt modelId="{5C67D677-840A-451E-B3A4-5C503A7FCB39}" type="parTrans" cxnId="{B01DE7DB-D9E4-495B-8950-B7864EAE54B3}">
      <dgm:prSet/>
      <dgm:spPr/>
      <dgm:t>
        <a:bodyPr/>
        <a:lstStyle/>
        <a:p>
          <a:endParaRPr lang="fr-FR"/>
        </a:p>
      </dgm:t>
    </dgm:pt>
    <dgm:pt modelId="{08FB1A8A-E6A9-4248-90E1-955A711449C8}">
      <dgm:prSet phldrT="[Texte]"/>
      <dgm:spPr>
        <a:noFill/>
        <a:ln>
          <a:noFill/>
        </a:ln>
      </dgm:spPr>
      <dgm:t>
        <a:bodyPr/>
        <a:lstStyle/>
        <a:p>
          <a:r>
            <a:rPr lang="fr-FR" dirty="0"/>
            <a:t> </a:t>
          </a:r>
        </a:p>
      </dgm:t>
    </dgm:pt>
    <dgm:pt modelId="{25E46FEC-3399-437F-9ADC-D854B8A45376}" type="sibTrans" cxnId="{6D04C9DD-5EFF-48ED-933E-7FCF0C394DEF}">
      <dgm:prSet/>
      <dgm:spPr/>
      <dgm:t>
        <a:bodyPr/>
        <a:lstStyle/>
        <a:p>
          <a:endParaRPr lang="fr-FR"/>
        </a:p>
      </dgm:t>
    </dgm:pt>
    <dgm:pt modelId="{942DB063-97A7-4163-B768-C196E11B3315}" type="parTrans" cxnId="{6D04C9DD-5EFF-48ED-933E-7FCF0C394DEF}">
      <dgm:prSet/>
      <dgm:spPr/>
      <dgm:t>
        <a:bodyPr/>
        <a:lstStyle/>
        <a:p>
          <a:endParaRPr lang="fr-FR"/>
        </a:p>
      </dgm:t>
    </dgm:pt>
    <dgm:pt modelId="{269B1C92-2E75-429B-81C4-5960D83D1CBE}" type="pres">
      <dgm:prSet presAssocID="{C2EF9E25-1C4D-4782-9E99-F5D30253F454}" presName="composite" presStyleCnt="0">
        <dgm:presLayoutVars>
          <dgm:chMax val="1"/>
          <dgm:dir/>
          <dgm:resizeHandles val="exact"/>
        </dgm:presLayoutVars>
      </dgm:prSet>
      <dgm:spPr/>
    </dgm:pt>
    <dgm:pt modelId="{1DB4DF0A-1D00-440D-8E7B-4AED95F3FED4}" type="pres">
      <dgm:prSet presAssocID="{C2EF9E25-1C4D-4782-9E99-F5D30253F454}" presName="radial" presStyleCnt="0">
        <dgm:presLayoutVars>
          <dgm:animLvl val="ctr"/>
        </dgm:presLayoutVars>
      </dgm:prSet>
      <dgm:spPr/>
    </dgm:pt>
    <dgm:pt modelId="{C5BBBA00-E522-420B-9A6E-61CA66AB5D77}" type="pres">
      <dgm:prSet presAssocID="{594AAF02-B0E7-4481-90C0-5F08E8E0502B}" presName="centerShape" presStyleLbl="vennNode1" presStyleIdx="0" presStyleCnt="6" custScaleX="96976" custScaleY="96976" custLinFactNeighborX="-365" custLinFactNeighborY="-730"/>
      <dgm:spPr/>
    </dgm:pt>
    <dgm:pt modelId="{3F48655E-58D6-41E5-95B6-EF4E9923BB02}" type="pres">
      <dgm:prSet presAssocID="{038C01B4-C61A-4409-9D49-CB35CE1E730A}" presName="node" presStyleLbl="vennNode1" presStyleIdx="1" presStyleCnt="6">
        <dgm:presLayoutVars>
          <dgm:bulletEnabled val="1"/>
        </dgm:presLayoutVars>
      </dgm:prSet>
      <dgm:spPr/>
    </dgm:pt>
    <dgm:pt modelId="{F1C13C50-7AD8-4CD6-93C9-83A15E478221}" type="pres">
      <dgm:prSet presAssocID="{08FB1A8A-E6A9-4248-90E1-955A711449C8}" presName="node" presStyleLbl="vennNode1" presStyleIdx="2" presStyleCnt="6">
        <dgm:presLayoutVars>
          <dgm:bulletEnabled val="1"/>
        </dgm:presLayoutVars>
      </dgm:prSet>
      <dgm:spPr/>
    </dgm:pt>
    <dgm:pt modelId="{5484E920-2F06-4BB2-88D7-C09A8C9C4C7E}" type="pres">
      <dgm:prSet presAssocID="{562E0FB0-2302-4E46-B09A-59E3462ACA80}" presName="node" presStyleLbl="vennNode1" presStyleIdx="3" presStyleCnt="6">
        <dgm:presLayoutVars>
          <dgm:bulletEnabled val="1"/>
        </dgm:presLayoutVars>
      </dgm:prSet>
      <dgm:spPr/>
    </dgm:pt>
    <dgm:pt modelId="{5BFEAC36-2FE8-4A9F-9A61-C0DF8123C41E}" type="pres">
      <dgm:prSet presAssocID="{A24857D7-8E5D-41C0-AE3F-07827EF496DA}" presName="node" presStyleLbl="vennNode1" presStyleIdx="4" presStyleCnt="6">
        <dgm:presLayoutVars>
          <dgm:bulletEnabled val="1"/>
        </dgm:presLayoutVars>
      </dgm:prSet>
      <dgm:spPr/>
    </dgm:pt>
    <dgm:pt modelId="{90972359-8F6C-4E5C-8306-82DC9101266C}" type="pres">
      <dgm:prSet presAssocID="{A9ED183E-11C6-466F-A46E-69EC5C6512C0}" presName="node" presStyleLbl="vennNode1" presStyleIdx="5" presStyleCnt="6">
        <dgm:presLayoutVars>
          <dgm:bulletEnabled val="1"/>
        </dgm:presLayoutVars>
      </dgm:prSet>
      <dgm:spPr/>
    </dgm:pt>
  </dgm:ptLst>
  <dgm:cxnLst>
    <dgm:cxn modelId="{B01DE7DB-D9E4-495B-8950-B7864EAE54B3}" srcId="{594AAF02-B0E7-4481-90C0-5F08E8E0502B}" destId="{562E0FB0-2302-4E46-B09A-59E3462ACA80}" srcOrd="2" destOrd="0" parTransId="{5C67D677-840A-451E-B3A4-5C503A7FCB39}" sibTransId="{AA201BC1-F74D-431B-A32F-FA0572F6A1DF}"/>
    <dgm:cxn modelId="{CB0E3993-CC7B-425C-A0F2-9F8E5D9FE53D}" srcId="{594AAF02-B0E7-4481-90C0-5F08E8E0502B}" destId="{A9ED183E-11C6-466F-A46E-69EC5C6512C0}" srcOrd="4" destOrd="0" parTransId="{A2CA3B26-1122-469D-B171-F1E2BF37FE89}" sibTransId="{59F660C6-0E4E-49A3-B6BC-ADA5CE7E7292}"/>
    <dgm:cxn modelId="{B63E8508-CF8A-4D71-9170-D7B4105314A2}" type="presOf" srcId="{08FB1A8A-E6A9-4248-90E1-955A711449C8}" destId="{F1C13C50-7AD8-4CD6-93C9-83A15E478221}" srcOrd="0" destOrd="0" presId="urn:microsoft.com/office/officeart/2005/8/layout/radial3"/>
    <dgm:cxn modelId="{07A19084-8345-424C-BD28-49B1662898AB}" type="presOf" srcId="{562E0FB0-2302-4E46-B09A-59E3462ACA80}" destId="{5484E920-2F06-4BB2-88D7-C09A8C9C4C7E}" srcOrd="0" destOrd="0" presId="urn:microsoft.com/office/officeart/2005/8/layout/radial3"/>
    <dgm:cxn modelId="{21F5C839-83A5-4471-BEBE-0872B14D1551}" srcId="{594AAF02-B0E7-4481-90C0-5F08E8E0502B}" destId="{038C01B4-C61A-4409-9D49-CB35CE1E730A}" srcOrd="0" destOrd="0" parTransId="{0F660D4C-502D-4F61-9EA3-F93E6D28D215}" sibTransId="{280CA89D-1580-4AE9-B8DE-DA3F7F6028BF}"/>
    <dgm:cxn modelId="{CD51B5DB-BE18-4570-8D74-8A92F1A720D1}" srcId="{594AAF02-B0E7-4481-90C0-5F08E8E0502B}" destId="{A24857D7-8E5D-41C0-AE3F-07827EF496DA}" srcOrd="3" destOrd="0" parTransId="{E59A981F-9A73-4749-B79E-23BF433D81B3}" sibTransId="{F7F88255-95C5-4B2F-A131-95F306C18F1F}"/>
    <dgm:cxn modelId="{6D04C9DD-5EFF-48ED-933E-7FCF0C394DEF}" srcId="{594AAF02-B0E7-4481-90C0-5F08E8E0502B}" destId="{08FB1A8A-E6A9-4248-90E1-955A711449C8}" srcOrd="1" destOrd="0" parTransId="{942DB063-97A7-4163-B768-C196E11B3315}" sibTransId="{25E46FEC-3399-437F-9ADC-D854B8A45376}"/>
    <dgm:cxn modelId="{7BAAC3C7-7830-4073-A757-F0DAD10C44BC}" type="presOf" srcId="{A24857D7-8E5D-41C0-AE3F-07827EF496DA}" destId="{5BFEAC36-2FE8-4A9F-9A61-C0DF8123C41E}" srcOrd="0" destOrd="0" presId="urn:microsoft.com/office/officeart/2005/8/layout/radial3"/>
    <dgm:cxn modelId="{EECA6A88-7F16-4B67-AF22-51FD82EA5D75}" type="presOf" srcId="{C2EF9E25-1C4D-4782-9E99-F5D30253F454}" destId="{269B1C92-2E75-429B-81C4-5960D83D1CBE}" srcOrd="0" destOrd="0" presId="urn:microsoft.com/office/officeart/2005/8/layout/radial3"/>
    <dgm:cxn modelId="{F1AC8B0C-2474-4686-90AD-6550084E3AFF}" type="presOf" srcId="{594AAF02-B0E7-4481-90C0-5F08E8E0502B}" destId="{C5BBBA00-E522-420B-9A6E-61CA66AB5D77}" srcOrd="0" destOrd="0" presId="urn:microsoft.com/office/officeart/2005/8/layout/radial3"/>
    <dgm:cxn modelId="{61E98A00-10F7-4684-AA72-C596FAA54811}" type="presOf" srcId="{A9ED183E-11C6-466F-A46E-69EC5C6512C0}" destId="{90972359-8F6C-4E5C-8306-82DC9101266C}" srcOrd="0" destOrd="0" presId="urn:microsoft.com/office/officeart/2005/8/layout/radial3"/>
    <dgm:cxn modelId="{603B6B61-DC3A-42B5-8435-DFAD75485A6D}" srcId="{C2EF9E25-1C4D-4782-9E99-F5D30253F454}" destId="{594AAF02-B0E7-4481-90C0-5F08E8E0502B}" srcOrd="0" destOrd="0" parTransId="{C26D6DBE-2043-4C15-82CC-032DA4DD17B5}" sibTransId="{3892F21F-8B3E-4A71-800B-D2DF7D7D5475}"/>
    <dgm:cxn modelId="{85608C69-93C5-4DD7-88B8-1880C6935531}" type="presOf" srcId="{038C01B4-C61A-4409-9D49-CB35CE1E730A}" destId="{3F48655E-58D6-41E5-95B6-EF4E9923BB02}" srcOrd="0" destOrd="0" presId="urn:microsoft.com/office/officeart/2005/8/layout/radial3"/>
    <dgm:cxn modelId="{53E97171-874E-4130-98F4-732A4EE92C21}" type="presParOf" srcId="{269B1C92-2E75-429B-81C4-5960D83D1CBE}" destId="{1DB4DF0A-1D00-440D-8E7B-4AED95F3FED4}" srcOrd="0" destOrd="0" presId="urn:microsoft.com/office/officeart/2005/8/layout/radial3"/>
    <dgm:cxn modelId="{8E93714A-F9E7-4CF0-8F31-AE5B23565F9C}" type="presParOf" srcId="{1DB4DF0A-1D00-440D-8E7B-4AED95F3FED4}" destId="{C5BBBA00-E522-420B-9A6E-61CA66AB5D77}" srcOrd="0" destOrd="0" presId="urn:microsoft.com/office/officeart/2005/8/layout/radial3"/>
    <dgm:cxn modelId="{AD3774D1-D621-4A81-983A-30200DBF6FD7}" type="presParOf" srcId="{1DB4DF0A-1D00-440D-8E7B-4AED95F3FED4}" destId="{3F48655E-58D6-41E5-95B6-EF4E9923BB02}" srcOrd="1" destOrd="0" presId="urn:microsoft.com/office/officeart/2005/8/layout/radial3"/>
    <dgm:cxn modelId="{7901FC9B-734C-43C4-882C-CE0B9A555FC4}" type="presParOf" srcId="{1DB4DF0A-1D00-440D-8E7B-4AED95F3FED4}" destId="{F1C13C50-7AD8-4CD6-93C9-83A15E478221}" srcOrd="2" destOrd="0" presId="urn:microsoft.com/office/officeart/2005/8/layout/radial3"/>
    <dgm:cxn modelId="{913543FF-046A-41EF-BE47-DFF7B6031393}" type="presParOf" srcId="{1DB4DF0A-1D00-440D-8E7B-4AED95F3FED4}" destId="{5484E920-2F06-4BB2-88D7-C09A8C9C4C7E}" srcOrd="3" destOrd="0" presId="urn:microsoft.com/office/officeart/2005/8/layout/radial3"/>
    <dgm:cxn modelId="{4D7AD770-4D35-47A1-8FBB-F1B8C26A4924}" type="presParOf" srcId="{1DB4DF0A-1D00-440D-8E7B-4AED95F3FED4}" destId="{5BFEAC36-2FE8-4A9F-9A61-C0DF8123C41E}" srcOrd="4" destOrd="0" presId="urn:microsoft.com/office/officeart/2005/8/layout/radial3"/>
    <dgm:cxn modelId="{87C6C474-E0F1-4096-9CBE-DAD8EFDCEDDE}" type="presParOf" srcId="{1DB4DF0A-1D00-440D-8E7B-4AED95F3FED4}" destId="{90972359-8F6C-4E5C-8306-82DC9101266C}" srcOrd="5" destOrd="0" presId="urn:microsoft.com/office/officeart/2005/8/layout/radial3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8298E26E-F18F-4280-B809-1E84E2316AD9}" type="doc">
      <dgm:prSet loTypeId="urn:microsoft.com/office/officeart/2005/8/layout/funnel1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D332898E-4C3E-4049-86F4-BD3D5BAD0804}">
      <dgm:prSet phldrT="[Texte]"/>
      <dgm:spPr/>
      <dgm:t>
        <a:bodyPr/>
        <a:lstStyle/>
        <a:p>
          <a:r>
            <a:rPr lang="fr-FR" dirty="0"/>
            <a:t> </a:t>
          </a:r>
        </a:p>
      </dgm:t>
    </dgm:pt>
    <dgm:pt modelId="{24274D1E-34C1-46BE-9974-4EEC9EAD8364}" type="parTrans" cxnId="{70F929EA-E2D0-42F2-B04B-2A749140A25D}">
      <dgm:prSet/>
      <dgm:spPr/>
      <dgm:t>
        <a:bodyPr/>
        <a:lstStyle/>
        <a:p>
          <a:endParaRPr lang="fr-FR"/>
        </a:p>
      </dgm:t>
    </dgm:pt>
    <dgm:pt modelId="{ADF7ECD8-123D-4F6B-B096-8A3C2774554D}" type="sibTrans" cxnId="{70F929EA-E2D0-42F2-B04B-2A749140A25D}">
      <dgm:prSet/>
      <dgm:spPr/>
      <dgm:t>
        <a:bodyPr/>
        <a:lstStyle/>
        <a:p>
          <a:endParaRPr lang="fr-FR"/>
        </a:p>
      </dgm:t>
    </dgm:pt>
    <dgm:pt modelId="{E76C99B7-2B0D-4DBD-8E5F-B2E751E4C632}">
      <dgm:prSet phldrT="[Texte]"/>
      <dgm:spPr/>
      <dgm:t>
        <a:bodyPr/>
        <a:lstStyle/>
        <a:p>
          <a:r>
            <a:rPr lang="fr-FR" dirty="0"/>
            <a:t> </a:t>
          </a:r>
        </a:p>
      </dgm:t>
    </dgm:pt>
    <dgm:pt modelId="{F1C9B552-2B02-482E-89EC-88591F292E0A}" type="parTrans" cxnId="{EFC525BA-F1FA-4800-B7FA-C221743F3968}">
      <dgm:prSet/>
      <dgm:spPr/>
      <dgm:t>
        <a:bodyPr/>
        <a:lstStyle/>
        <a:p>
          <a:endParaRPr lang="fr-FR"/>
        </a:p>
      </dgm:t>
    </dgm:pt>
    <dgm:pt modelId="{4521CBDA-E1C5-47DD-8094-0409E3B8CEAC}" type="sibTrans" cxnId="{EFC525BA-F1FA-4800-B7FA-C221743F3968}">
      <dgm:prSet/>
      <dgm:spPr/>
      <dgm:t>
        <a:bodyPr/>
        <a:lstStyle/>
        <a:p>
          <a:endParaRPr lang="fr-FR"/>
        </a:p>
      </dgm:t>
    </dgm:pt>
    <dgm:pt modelId="{84242944-02B4-4C62-A07B-545B578839A4}">
      <dgm:prSet phldrT="[Texte]" custT="1"/>
      <dgm:spPr/>
      <dgm:t>
        <a:bodyPr/>
        <a:lstStyle/>
        <a:p>
          <a:endParaRPr lang="fr-FR" sz="2400" b="1" dirty="0"/>
        </a:p>
      </dgm:t>
    </dgm:pt>
    <dgm:pt modelId="{45B1D6F9-E412-4C08-A05C-6FACC499F603}" type="parTrans" cxnId="{B31BFEFE-ED45-4698-8930-B3795BEFE064}">
      <dgm:prSet/>
      <dgm:spPr/>
      <dgm:t>
        <a:bodyPr/>
        <a:lstStyle/>
        <a:p>
          <a:endParaRPr lang="fr-FR"/>
        </a:p>
      </dgm:t>
    </dgm:pt>
    <dgm:pt modelId="{2F371303-184F-4DE5-AB02-A23F00ECC9C3}" type="sibTrans" cxnId="{B31BFEFE-ED45-4698-8930-B3795BEFE064}">
      <dgm:prSet/>
      <dgm:spPr/>
      <dgm:t>
        <a:bodyPr/>
        <a:lstStyle/>
        <a:p>
          <a:endParaRPr lang="fr-FR"/>
        </a:p>
      </dgm:t>
    </dgm:pt>
    <dgm:pt modelId="{DAD4ACFE-44BA-4B4A-ACF7-965AC44AF744}">
      <dgm:prSet phldrT="[Texte]"/>
      <dgm:spPr/>
      <dgm:t>
        <a:bodyPr/>
        <a:lstStyle/>
        <a:p>
          <a:r>
            <a:rPr lang="fr-FR" dirty="0"/>
            <a:t> </a:t>
          </a:r>
        </a:p>
      </dgm:t>
    </dgm:pt>
    <dgm:pt modelId="{C6F6F4D5-4D31-4DE4-97EB-F90478F1DDE4}" type="sibTrans" cxnId="{AC34526C-4A91-4708-AFF6-C8D9D3C91472}">
      <dgm:prSet/>
      <dgm:spPr/>
      <dgm:t>
        <a:bodyPr/>
        <a:lstStyle/>
        <a:p>
          <a:endParaRPr lang="fr-FR"/>
        </a:p>
      </dgm:t>
    </dgm:pt>
    <dgm:pt modelId="{159DF012-A221-4988-A298-78A775F89306}" type="parTrans" cxnId="{AC34526C-4A91-4708-AFF6-C8D9D3C91472}">
      <dgm:prSet/>
      <dgm:spPr/>
      <dgm:t>
        <a:bodyPr/>
        <a:lstStyle/>
        <a:p>
          <a:endParaRPr lang="fr-FR"/>
        </a:p>
      </dgm:t>
    </dgm:pt>
    <dgm:pt modelId="{13B271A0-B348-463B-A160-46F76AA3B566}" type="pres">
      <dgm:prSet presAssocID="{8298E26E-F18F-4280-B809-1E84E2316AD9}" presName="Name0" presStyleCnt="0">
        <dgm:presLayoutVars>
          <dgm:chMax val="4"/>
          <dgm:resizeHandles val="exact"/>
        </dgm:presLayoutVars>
      </dgm:prSet>
      <dgm:spPr/>
    </dgm:pt>
    <dgm:pt modelId="{85B08952-C6C2-4FA6-A3AF-9B5E881F9771}" type="pres">
      <dgm:prSet presAssocID="{8298E26E-F18F-4280-B809-1E84E2316AD9}" presName="ellipse" presStyleLbl="trBgShp" presStyleIdx="0" presStyleCnt="1"/>
      <dgm:spPr/>
    </dgm:pt>
    <dgm:pt modelId="{F0F62D70-1315-4A54-81C7-BFF6E5B8E77A}" type="pres">
      <dgm:prSet presAssocID="{8298E26E-F18F-4280-B809-1E84E2316AD9}" presName="arrow1" presStyleLbl="fgShp" presStyleIdx="0" presStyleCnt="1"/>
      <dgm:spPr/>
    </dgm:pt>
    <dgm:pt modelId="{A03F1E19-BDA6-460E-A902-B90E95595140}" type="pres">
      <dgm:prSet presAssocID="{8298E26E-F18F-4280-B809-1E84E2316AD9}" presName="rectangle" presStyleLbl="revTx" presStyleIdx="0" presStyleCnt="1" custScaleX="166667">
        <dgm:presLayoutVars>
          <dgm:bulletEnabled val="1"/>
        </dgm:presLayoutVars>
      </dgm:prSet>
      <dgm:spPr/>
    </dgm:pt>
    <dgm:pt modelId="{E5F221D6-2CA6-4895-9FA0-1A40E914C915}" type="pres">
      <dgm:prSet presAssocID="{E76C99B7-2B0D-4DBD-8E5F-B2E751E4C632}" presName="item1" presStyleLbl="node1" presStyleIdx="0" presStyleCnt="3">
        <dgm:presLayoutVars>
          <dgm:bulletEnabled val="1"/>
        </dgm:presLayoutVars>
      </dgm:prSet>
      <dgm:spPr/>
    </dgm:pt>
    <dgm:pt modelId="{D14A5B61-0391-4DFC-B75E-83FD8F28E82E}" type="pres">
      <dgm:prSet presAssocID="{DAD4ACFE-44BA-4B4A-ACF7-965AC44AF744}" presName="item2" presStyleLbl="node1" presStyleIdx="1" presStyleCnt="3">
        <dgm:presLayoutVars>
          <dgm:bulletEnabled val="1"/>
        </dgm:presLayoutVars>
      </dgm:prSet>
      <dgm:spPr/>
    </dgm:pt>
    <dgm:pt modelId="{687FF909-A048-4E6B-B8A6-780AC15181C1}" type="pres">
      <dgm:prSet presAssocID="{84242944-02B4-4C62-A07B-545B578839A4}" presName="item3" presStyleLbl="node1" presStyleIdx="2" presStyleCnt="3">
        <dgm:presLayoutVars>
          <dgm:bulletEnabled val="1"/>
        </dgm:presLayoutVars>
      </dgm:prSet>
      <dgm:spPr/>
    </dgm:pt>
    <dgm:pt modelId="{A40B3167-8709-4EFE-B07A-DA58B9308261}" type="pres">
      <dgm:prSet presAssocID="{8298E26E-F18F-4280-B809-1E84E2316AD9}" presName="funnel" presStyleLbl="trAlignAcc1" presStyleIdx="0" presStyleCnt="1"/>
      <dgm:spPr/>
    </dgm:pt>
  </dgm:ptLst>
  <dgm:cxnLst>
    <dgm:cxn modelId="{AC34526C-4A91-4708-AFF6-C8D9D3C91472}" srcId="{8298E26E-F18F-4280-B809-1E84E2316AD9}" destId="{DAD4ACFE-44BA-4B4A-ACF7-965AC44AF744}" srcOrd="2" destOrd="0" parTransId="{159DF012-A221-4988-A298-78A775F89306}" sibTransId="{C6F6F4D5-4D31-4DE4-97EB-F90478F1DDE4}"/>
    <dgm:cxn modelId="{F0263A39-5E2A-447C-B2D9-6FCA311D984E}" type="presOf" srcId="{DAD4ACFE-44BA-4B4A-ACF7-965AC44AF744}" destId="{E5F221D6-2CA6-4895-9FA0-1A40E914C915}" srcOrd="0" destOrd="0" presId="urn:microsoft.com/office/officeart/2005/8/layout/funnel1"/>
    <dgm:cxn modelId="{21EFC153-2F6B-4546-AA6C-251430304EEE}" type="presOf" srcId="{E76C99B7-2B0D-4DBD-8E5F-B2E751E4C632}" destId="{D14A5B61-0391-4DFC-B75E-83FD8F28E82E}" srcOrd="0" destOrd="0" presId="urn:microsoft.com/office/officeart/2005/8/layout/funnel1"/>
    <dgm:cxn modelId="{0AE27BC7-4DEF-4105-A149-2742E5B27E82}" type="presOf" srcId="{84242944-02B4-4C62-A07B-545B578839A4}" destId="{A03F1E19-BDA6-460E-A902-B90E95595140}" srcOrd="0" destOrd="0" presId="urn:microsoft.com/office/officeart/2005/8/layout/funnel1"/>
    <dgm:cxn modelId="{AB9C95FD-52C7-42F4-B1C6-629E14A85311}" type="presOf" srcId="{8298E26E-F18F-4280-B809-1E84E2316AD9}" destId="{13B271A0-B348-463B-A160-46F76AA3B566}" srcOrd="0" destOrd="0" presId="urn:microsoft.com/office/officeart/2005/8/layout/funnel1"/>
    <dgm:cxn modelId="{EFC525BA-F1FA-4800-B7FA-C221743F3968}" srcId="{8298E26E-F18F-4280-B809-1E84E2316AD9}" destId="{E76C99B7-2B0D-4DBD-8E5F-B2E751E4C632}" srcOrd="1" destOrd="0" parTransId="{F1C9B552-2B02-482E-89EC-88591F292E0A}" sibTransId="{4521CBDA-E1C5-47DD-8094-0409E3B8CEAC}"/>
    <dgm:cxn modelId="{B31BFEFE-ED45-4698-8930-B3795BEFE064}" srcId="{8298E26E-F18F-4280-B809-1E84E2316AD9}" destId="{84242944-02B4-4C62-A07B-545B578839A4}" srcOrd="3" destOrd="0" parTransId="{45B1D6F9-E412-4C08-A05C-6FACC499F603}" sibTransId="{2F371303-184F-4DE5-AB02-A23F00ECC9C3}"/>
    <dgm:cxn modelId="{70F929EA-E2D0-42F2-B04B-2A749140A25D}" srcId="{8298E26E-F18F-4280-B809-1E84E2316AD9}" destId="{D332898E-4C3E-4049-86F4-BD3D5BAD0804}" srcOrd="0" destOrd="0" parTransId="{24274D1E-34C1-46BE-9974-4EEC9EAD8364}" sibTransId="{ADF7ECD8-123D-4F6B-B096-8A3C2774554D}"/>
    <dgm:cxn modelId="{28745932-5015-4130-B0B8-E63F9014B1E8}" type="presOf" srcId="{D332898E-4C3E-4049-86F4-BD3D5BAD0804}" destId="{687FF909-A048-4E6B-B8A6-780AC15181C1}" srcOrd="0" destOrd="0" presId="urn:microsoft.com/office/officeart/2005/8/layout/funnel1"/>
    <dgm:cxn modelId="{BD51D2B1-659E-46CB-822A-04A5F10F7E90}" type="presParOf" srcId="{13B271A0-B348-463B-A160-46F76AA3B566}" destId="{85B08952-C6C2-4FA6-A3AF-9B5E881F9771}" srcOrd="0" destOrd="0" presId="urn:microsoft.com/office/officeart/2005/8/layout/funnel1"/>
    <dgm:cxn modelId="{CF5E6587-7AF0-4855-8196-54BDF768EE98}" type="presParOf" srcId="{13B271A0-B348-463B-A160-46F76AA3B566}" destId="{F0F62D70-1315-4A54-81C7-BFF6E5B8E77A}" srcOrd="1" destOrd="0" presId="urn:microsoft.com/office/officeart/2005/8/layout/funnel1"/>
    <dgm:cxn modelId="{072AC83D-CF08-4F8F-BF47-D910D8093FEF}" type="presParOf" srcId="{13B271A0-B348-463B-A160-46F76AA3B566}" destId="{A03F1E19-BDA6-460E-A902-B90E95595140}" srcOrd="2" destOrd="0" presId="urn:microsoft.com/office/officeart/2005/8/layout/funnel1"/>
    <dgm:cxn modelId="{E452957C-C693-482C-8545-4465DC31346A}" type="presParOf" srcId="{13B271A0-B348-463B-A160-46F76AA3B566}" destId="{E5F221D6-2CA6-4895-9FA0-1A40E914C915}" srcOrd="3" destOrd="0" presId="urn:microsoft.com/office/officeart/2005/8/layout/funnel1"/>
    <dgm:cxn modelId="{FA4C44FE-83A0-4E81-9159-8467EDE39F86}" type="presParOf" srcId="{13B271A0-B348-463B-A160-46F76AA3B566}" destId="{D14A5B61-0391-4DFC-B75E-83FD8F28E82E}" srcOrd="4" destOrd="0" presId="urn:microsoft.com/office/officeart/2005/8/layout/funnel1"/>
    <dgm:cxn modelId="{04403633-982E-4683-827C-6BF47D51FB5B}" type="presParOf" srcId="{13B271A0-B348-463B-A160-46F76AA3B566}" destId="{687FF909-A048-4E6B-B8A6-780AC15181C1}" srcOrd="5" destOrd="0" presId="urn:microsoft.com/office/officeart/2005/8/layout/funnel1"/>
    <dgm:cxn modelId="{7AC94478-974D-4702-92B6-390B81D28538}" type="presParOf" srcId="{13B271A0-B348-463B-A160-46F76AA3B566}" destId="{A40B3167-8709-4EFE-B07A-DA58B9308261}" srcOrd="6" destOrd="0" presId="urn:microsoft.com/office/officeart/2005/8/layout/funnel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01FE50E-B7E8-45FB-BFB4-D35D966C5E97}">
      <dsp:nvSpPr>
        <dsp:cNvPr id="0" name=""/>
        <dsp:cNvSpPr/>
      </dsp:nvSpPr>
      <dsp:spPr>
        <a:xfrm>
          <a:off x="1469" y="0"/>
          <a:ext cx="2864701" cy="972000"/>
        </a:xfrm>
        <a:prstGeom prst="homePlate">
          <a:avLst/>
        </a:prstGeom>
        <a:solidFill>
          <a:schemeClr val="bg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7348" tIns="58674" rIns="29337" bIns="5867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200" b="1" kern="1200" dirty="0"/>
            <a:t>Spécification</a:t>
          </a:r>
        </a:p>
      </dsp:txBody>
      <dsp:txXfrm>
        <a:off x="1469" y="0"/>
        <a:ext cx="2621701" cy="972000"/>
      </dsp:txXfrm>
    </dsp:sp>
    <dsp:sp modelId="{BBE3B21A-C698-4B4E-9D8C-691B32DD367B}">
      <dsp:nvSpPr>
        <dsp:cNvPr id="0" name=""/>
        <dsp:cNvSpPr/>
      </dsp:nvSpPr>
      <dsp:spPr>
        <a:xfrm>
          <a:off x="2293230" y="0"/>
          <a:ext cx="2864701" cy="972000"/>
        </a:xfrm>
        <a:prstGeom prst="chevron">
          <a:avLst/>
        </a:prstGeom>
        <a:solidFill>
          <a:srgbClr val="002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200" b="1" kern="1200" dirty="0"/>
            <a:t>Conception</a:t>
          </a:r>
        </a:p>
      </dsp:txBody>
      <dsp:txXfrm>
        <a:off x="2779230" y="0"/>
        <a:ext cx="1892701" cy="972000"/>
      </dsp:txXfrm>
    </dsp:sp>
    <dsp:sp modelId="{740AF17A-6235-4CB1-89E1-2C564E967D83}">
      <dsp:nvSpPr>
        <dsp:cNvPr id="0" name=""/>
        <dsp:cNvSpPr/>
      </dsp:nvSpPr>
      <dsp:spPr>
        <a:xfrm>
          <a:off x="4584991" y="0"/>
          <a:ext cx="2864701" cy="972000"/>
        </a:xfrm>
        <a:prstGeom prst="chevron">
          <a:avLst/>
        </a:prstGeom>
        <a:solidFill>
          <a:srgbClr val="002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200" b="1" kern="1200" dirty="0"/>
            <a:t>Fabrication</a:t>
          </a:r>
        </a:p>
      </dsp:txBody>
      <dsp:txXfrm>
        <a:off x="5070991" y="0"/>
        <a:ext cx="1892701" cy="972000"/>
      </dsp:txXfrm>
    </dsp:sp>
    <dsp:sp modelId="{5C025247-F028-493B-B751-58FE02B1AA1F}">
      <dsp:nvSpPr>
        <dsp:cNvPr id="0" name=""/>
        <dsp:cNvSpPr/>
      </dsp:nvSpPr>
      <dsp:spPr>
        <a:xfrm>
          <a:off x="6876752" y="0"/>
          <a:ext cx="2864701" cy="97200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fr-FR" sz="2200" b="1" kern="1200" dirty="0"/>
            <a:t>Utilisation</a:t>
          </a:r>
        </a:p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fr-FR" sz="2200" b="1" kern="1200" dirty="0"/>
            <a:t>&amp; Maintenance</a:t>
          </a:r>
        </a:p>
      </dsp:txBody>
      <dsp:txXfrm>
        <a:off x="7362752" y="0"/>
        <a:ext cx="1892701" cy="972000"/>
      </dsp:txXfrm>
    </dsp:sp>
    <dsp:sp modelId="{FB3E4A47-0145-4CFC-8EE7-2F2F3382802A}">
      <dsp:nvSpPr>
        <dsp:cNvPr id="0" name=""/>
        <dsp:cNvSpPr/>
      </dsp:nvSpPr>
      <dsp:spPr>
        <a:xfrm>
          <a:off x="9168514" y="0"/>
          <a:ext cx="2864701" cy="97200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200" b="1" kern="1200" dirty="0"/>
            <a:t>Recyclage</a:t>
          </a:r>
        </a:p>
      </dsp:txBody>
      <dsp:txXfrm>
        <a:off x="9654514" y="0"/>
        <a:ext cx="1892701" cy="972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01FE50E-B7E8-45FB-BFB4-D35D966C5E97}">
      <dsp:nvSpPr>
        <dsp:cNvPr id="0" name=""/>
        <dsp:cNvSpPr/>
      </dsp:nvSpPr>
      <dsp:spPr>
        <a:xfrm>
          <a:off x="1469" y="0"/>
          <a:ext cx="2864701" cy="972000"/>
        </a:xfrm>
        <a:prstGeom prst="homePlate">
          <a:avLst/>
        </a:prstGeom>
        <a:solidFill>
          <a:schemeClr val="bg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7348" tIns="58674" rIns="29337" bIns="5867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200" b="1" kern="1200" dirty="0"/>
            <a:t>Spécification</a:t>
          </a:r>
        </a:p>
      </dsp:txBody>
      <dsp:txXfrm>
        <a:off x="1469" y="0"/>
        <a:ext cx="2621701" cy="972000"/>
      </dsp:txXfrm>
    </dsp:sp>
    <dsp:sp modelId="{BBE3B21A-C698-4B4E-9D8C-691B32DD367B}">
      <dsp:nvSpPr>
        <dsp:cNvPr id="0" name=""/>
        <dsp:cNvSpPr/>
      </dsp:nvSpPr>
      <dsp:spPr>
        <a:xfrm>
          <a:off x="2293230" y="0"/>
          <a:ext cx="2864701" cy="972000"/>
        </a:xfrm>
        <a:prstGeom prst="chevron">
          <a:avLst/>
        </a:prstGeom>
        <a:solidFill>
          <a:srgbClr val="002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200" b="1" kern="1200" dirty="0"/>
            <a:t>Conception</a:t>
          </a:r>
        </a:p>
      </dsp:txBody>
      <dsp:txXfrm>
        <a:off x="2779230" y="0"/>
        <a:ext cx="1892701" cy="972000"/>
      </dsp:txXfrm>
    </dsp:sp>
    <dsp:sp modelId="{740AF17A-6235-4CB1-89E1-2C564E967D83}">
      <dsp:nvSpPr>
        <dsp:cNvPr id="0" name=""/>
        <dsp:cNvSpPr/>
      </dsp:nvSpPr>
      <dsp:spPr>
        <a:xfrm>
          <a:off x="4584991" y="0"/>
          <a:ext cx="2864701" cy="972000"/>
        </a:xfrm>
        <a:prstGeom prst="chevron">
          <a:avLst/>
        </a:prstGeom>
        <a:solidFill>
          <a:srgbClr val="002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200" b="1" kern="1200" dirty="0"/>
            <a:t>Fabrication</a:t>
          </a:r>
        </a:p>
      </dsp:txBody>
      <dsp:txXfrm>
        <a:off x="5070991" y="0"/>
        <a:ext cx="1892701" cy="972000"/>
      </dsp:txXfrm>
    </dsp:sp>
    <dsp:sp modelId="{5C025247-F028-493B-B751-58FE02B1AA1F}">
      <dsp:nvSpPr>
        <dsp:cNvPr id="0" name=""/>
        <dsp:cNvSpPr/>
      </dsp:nvSpPr>
      <dsp:spPr>
        <a:xfrm>
          <a:off x="6876752" y="0"/>
          <a:ext cx="2864701" cy="972000"/>
        </a:xfrm>
        <a:prstGeom prst="chevron">
          <a:avLst/>
        </a:prstGeom>
        <a:gradFill flip="none" rotWithShape="1">
          <a:gsLst>
            <a:gs pos="0">
              <a:srgbClr val="0070C0"/>
            </a:gs>
            <a:gs pos="0">
              <a:srgbClr val="C00000"/>
            </a:gs>
            <a:gs pos="51000">
              <a:srgbClr val="002060"/>
            </a:gs>
            <a:gs pos="50000">
              <a:srgbClr val="C00000"/>
            </a:gs>
            <a:gs pos="100000">
              <a:srgbClr val="002060"/>
            </a:gs>
          </a:gsLst>
          <a:lin ang="5400000" scaled="1"/>
          <a:tileRect/>
        </a:gra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fr-FR" sz="2200" b="1" kern="1200" dirty="0"/>
            <a:t>Utilisation</a:t>
          </a:r>
        </a:p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fr-FR" sz="2200" b="1" kern="1200" dirty="0"/>
            <a:t>&amp; Maintenance</a:t>
          </a:r>
        </a:p>
      </dsp:txBody>
      <dsp:txXfrm>
        <a:off x="7362752" y="0"/>
        <a:ext cx="1892701" cy="972000"/>
      </dsp:txXfrm>
    </dsp:sp>
    <dsp:sp modelId="{FB3E4A47-0145-4CFC-8EE7-2F2F3382802A}">
      <dsp:nvSpPr>
        <dsp:cNvPr id="0" name=""/>
        <dsp:cNvSpPr/>
      </dsp:nvSpPr>
      <dsp:spPr>
        <a:xfrm>
          <a:off x="9168514" y="0"/>
          <a:ext cx="2864701" cy="972000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200" b="1" kern="1200" dirty="0"/>
            <a:t>Recyclage</a:t>
          </a:r>
        </a:p>
      </dsp:txBody>
      <dsp:txXfrm>
        <a:off x="9654514" y="0"/>
        <a:ext cx="1892701" cy="972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01FE50E-B7E8-45FB-BFB4-D35D966C5E97}">
      <dsp:nvSpPr>
        <dsp:cNvPr id="0" name=""/>
        <dsp:cNvSpPr/>
      </dsp:nvSpPr>
      <dsp:spPr>
        <a:xfrm>
          <a:off x="1469" y="0"/>
          <a:ext cx="2864701" cy="972000"/>
        </a:xfrm>
        <a:prstGeom prst="homePlate">
          <a:avLst/>
        </a:prstGeom>
        <a:solidFill>
          <a:srgbClr val="C0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7348" tIns="58674" rIns="29337" bIns="5867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200" b="1" kern="1200" dirty="0"/>
            <a:t>Spécification</a:t>
          </a:r>
        </a:p>
      </dsp:txBody>
      <dsp:txXfrm>
        <a:off x="1469" y="0"/>
        <a:ext cx="2621701" cy="972000"/>
      </dsp:txXfrm>
    </dsp:sp>
    <dsp:sp modelId="{BBE3B21A-C698-4B4E-9D8C-691B32DD367B}">
      <dsp:nvSpPr>
        <dsp:cNvPr id="0" name=""/>
        <dsp:cNvSpPr/>
      </dsp:nvSpPr>
      <dsp:spPr>
        <a:xfrm>
          <a:off x="2293230" y="0"/>
          <a:ext cx="2864701" cy="972000"/>
        </a:xfrm>
        <a:prstGeom prst="chevron">
          <a:avLst/>
        </a:prstGeom>
        <a:solidFill>
          <a:srgbClr val="002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200" b="1" kern="1200" dirty="0"/>
            <a:t>Conception</a:t>
          </a:r>
        </a:p>
      </dsp:txBody>
      <dsp:txXfrm>
        <a:off x="2779230" y="0"/>
        <a:ext cx="1892701" cy="972000"/>
      </dsp:txXfrm>
    </dsp:sp>
    <dsp:sp modelId="{740AF17A-6235-4CB1-89E1-2C564E967D83}">
      <dsp:nvSpPr>
        <dsp:cNvPr id="0" name=""/>
        <dsp:cNvSpPr/>
      </dsp:nvSpPr>
      <dsp:spPr>
        <a:xfrm>
          <a:off x="4584991" y="0"/>
          <a:ext cx="2864701" cy="972000"/>
        </a:xfrm>
        <a:prstGeom prst="chevron">
          <a:avLst/>
        </a:prstGeom>
        <a:solidFill>
          <a:srgbClr val="002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200" b="1" kern="1200" dirty="0"/>
            <a:t>Fabrication</a:t>
          </a:r>
        </a:p>
      </dsp:txBody>
      <dsp:txXfrm>
        <a:off x="5070991" y="0"/>
        <a:ext cx="1892701" cy="972000"/>
      </dsp:txXfrm>
    </dsp:sp>
    <dsp:sp modelId="{5C025247-F028-493B-B751-58FE02B1AA1F}">
      <dsp:nvSpPr>
        <dsp:cNvPr id="0" name=""/>
        <dsp:cNvSpPr/>
      </dsp:nvSpPr>
      <dsp:spPr>
        <a:xfrm>
          <a:off x="6876752" y="0"/>
          <a:ext cx="2864701" cy="972000"/>
        </a:xfrm>
        <a:prstGeom prst="chevron">
          <a:avLst/>
        </a:prstGeom>
        <a:gradFill rotWithShape="0">
          <a:gsLst>
            <a:gs pos="0">
              <a:srgbClr val="0070C0"/>
            </a:gs>
            <a:gs pos="0">
              <a:srgbClr val="C00000"/>
            </a:gs>
            <a:gs pos="51000">
              <a:srgbClr val="002060"/>
            </a:gs>
            <a:gs pos="50000">
              <a:srgbClr val="C00000"/>
            </a:gs>
            <a:gs pos="100000">
              <a:srgbClr val="002060"/>
            </a:gs>
          </a:gsLst>
          <a:lin ang="5400000" scaled="1"/>
        </a:gra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fr-FR" sz="2200" b="1" kern="1200" dirty="0"/>
            <a:t>Utilisation</a:t>
          </a:r>
        </a:p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fr-FR" sz="2200" b="1" kern="1200" dirty="0"/>
            <a:t>&amp; Maintenance</a:t>
          </a:r>
        </a:p>
      </dsp:txBody>
      <dsp:txXfrm>
        <a:off x="7362752" y="0"/>
        <a:ext cx="1892701" cy="972000"/>
      </dsp:txXfrm>
    </dsp:sp>
    <dsp:sp modelId="{FB3E4A47-0145-4CFC-8EE7-2F2F3382802A}">
      <dsp:nvSpPr>
        <dsp:cNvPr id="0" name=""/>
        <dsp:cNvSpPr/>
      </dsp:nvSpPr>
      <dsp:spPr>
        <a:xfrm>
          <a:off x="9168514" y="0"/>
          <a:ext cx="2864701" cy="972000"/>
        </a:xfrm>
        <a:prstGeom prst="chevron">
          <a:avLst/>
        </a:prstGeom>
        <a:solidFill>
          <a:srgbClr val="C0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200" b="1" kern="1200" dirty="0"/>
            <a:t>Recyclage</a:t>
          </a:r>
        </a:p>
      </dsp:txBody>
      <dsp:txXfrm>
        <a:off x="9654514" y="0"/>
        <a:ext cx="1892701" cy="9720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4DFD06-E9F8-4A21-A677-D2B6CC0E5B82}">
      <dsp:nvSpPr>
        <dsp:cNvPr id="0" name=""/>
        <dsp:cNvSpPr/>
      </dsp:nvSpPr>
      <dsp:spPr>
        <a:xfrm>
          <a:off x="108003" y="3524"/>
          <a:ext cx="3095993" cy="824200"/>
        </a:xfrm>
        <a:prstGeom prst="roundRect">
          <a:avLst>
            <a:gd name="adj" fmla="val 10000"/>
          </a:avLst>
        </a:prstGeom>
        <a:solidFill>
          <a:schemeClr val="accent6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kern="1200" dirty="0"/>
            <a:t>Client final &amp;</a:t>
          </a:r>
          <a:br>
            <a:rPr lang="fr-FR" sz="2400" kern="1200" dirty="0"/>
          </a:br>
          <a:r>
            <a:rPr lang="fr-FR" sz="2400" kern="1200" dirty="0"/>
            <a:t>Autorités de régulation</a:t>
          </a:r>
        </a:p>
      </dsp:txBody>
      <dsp:txXfrm>
        <a:off x="132143" y="27664"/>
        <a:ext cx="3047713" cy="775920"/>
      </dsp:txXfrm>
    </dsp:sp>
    <dsp:sp modelId="{9200B382-57A0-400C-884E-14F21BDA1B6E}">
      <dsp:nvSpPr>
        <dsp:cNvPr id="0" name=""/>
        <dsp:cNvSpPr/>
      </dsp:nvSpPr>
      <dsp:spPr>
        <a:xfrm rot="5400000">
          <a:off x="1501462" y="848330"/>
          <a:ext cx="309075" cy="370890"/>
        </a:xfrm>
        <a:prstGeom prst="rightArrow">
          <a:avLst>
            <a:gd name="adj1" fmla="val 60000"/>
            <a:gd name="adj2" fmla="val 50000"/>
          </a:avLst>
        </a:prstGeom>
        <a:solidFill>
          <a:schemeClr val="bg1">
            <a:lumMod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500" kern="1200"/>
        </a:p>
      </dsp:txBody>
      <dsp:txXfrm rot="-5400000">
        <a:off x="1544733" y="879237"/>
        <a:ext cx="222534" cy="216353"/>
      </dsp:txXfrm>
    </dsp:sp>
    <dsp:sp modelId="{E54E31AD-2D62-40DD-9AE3-34BA61357FF6}">
      <dsp:nvSpPr>
        <dsp:cNvPr id="0" name=""/>
        <dsp:cNvSpPr/>
      </dsp:nvSpPr>
      <dsp:spPr>
        <a:xfrm>
          <a:off x="108003" y="1239825"/>
          <a:ext cx="3095993" cy="824200"/>
        </a:xfrm>
        <a:prstGeom prst="roundRect">
          <a:avLst>
            <a:gd name="adj" fmla="val 10000"/>
          </a:avLst>
        </a:prstGeom>
        <a:solidFill>
          <a:srgbClr val="336699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kern="1200" dirty="0"/>
            <a:t>Donneur d’ordres</a:t>
          </a:r>
        </a:p>
      </dsp:txBody>
      <dsp:txXfrm>
        <a:off x="132143" y="1263965"/>
        <a:ext cx="3047713" cy="775920"/>
      </dsp:txXfrm>
    </dsp:sp>
    <dsp:sp modelId="{27C4CAD6-E189-4EBC-AF7A-ED0FB03C7866}">
      <dsp:nvSpPr>
        <dsp:cNvPr id="0" name=""/>
        <dsp:cNvSpPr/>
      </dsp:nvSpPr>
      <dsp:spPr>
        <a:xfrm rot="5400000">
          <a:off x="1501462" y="2084631"/>
          <a:ext cx="309075" cy="370890"/>
        </a:xfrm>
        <a:prstGeom prst="rightArrow">
          <a:avLst>
            <a:gd name="adj1" fmla="val 60000"/>
            <a:gd name="adj2" fmla="val 50000"/>
          </a:avLst>
        </a:prstGeom>
        <a:solidFill>
          <a:schemeClr val="bg1">
            <a:lumMod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500" kern="1200"/>
        </a:p>
      </dsp:txBody>
      <dsp:txXfrm rot="-5400000">
        <a:off x="1544733" y="2115538"/>
        <a:ext cx="222534" cy="216353"/>
      </dsp:txXfrm>
    </dsp:sp>
    <dsp:sp modelId="{31AD3857-BD5C-4A47-8671-4F54FA3A3F7B}">
      <dsp:nvSpPr>
        <dsp:cNvPr id="0" name=""/>
        <dsp:cNvSpPr/>
      </dsp:nvSpPr>
      <dsp:spPr>
        <a:xfrm>
          <a:off x="108003" y="2476126"/>
          <a:ext cx="3095993" cy="824200"/>
        </a:xfrm>
        <a:prstGeom prst="roundRect">
          <a:avLst>
            <a:gd name="adj" fmla="val 10000"/>
          </a:avLst>
        </a:prstGeom>
        <a:solidFill>
          <a:srgbClr val="FF5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kern="1200" dirty="0"/>
            <a:t>Rang 1: équipementiers</a:t>
          </a:r>
        </a:p>
      </dsp:txBody>
      <dsp:txXfrm>
        <a:off x="132143" y="2500266"/>
        <a:ext cx="3047713" cy="775920"/>
      </dsp:txXfrm>
    </dsp:sp>
    <dsp:sp modelId="{5B13D689-C2A9-4A2D-9FF6-A41A7A6E78AA}">
      <dsp:nvSpPr>
        <dsp:cNvPr id="0" name=""/>
        <dsp:cNvSpPr/>
      </dsp:nvSpPr>
      <dsp:spPr>
        <a:xfrm rot="5400000">
          <a:off x="1501462" y="3320931"/>
          <a:ext cx="309075" cy="370890"/>
        </a:xfrm>
        <a:prstGeom prst="rightArrow">
          <a:avLst>
            <a:gd name="adj1" fmla="val 60000"/>
            <a:gd name="adj2" fmla="val 50000"/>
          </a:avLst>
        </a:prstGeom>
        <a:solidFill>
          <a:schemeClr val="bg1">
            <a:lumMod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500" kern="1200"/>
        </a:p>
      </dsp:txBody>
      <dsp:txXfrm rot="-5400000">
        <a:off x="1544733" y="3351838"/>
        <a:ext cx="222534" cy="216353"/>
      </dsp:txXfrm>
    </dsp:sp>
    <dsp:sp modelId="{A6614BB9-1F1B-42F5-A3B7-7A929C5F9273}">
      <dsp:nvSpPr>
        <dsp:cNvPr id="0" name=""/>
        <dsp:cNvSpPr/>
      </dsp:nvSpPr>
      <dsp:spPr>
        <a:xfrm>
          <a:off x="108003" y="3712426"/>
          <a:ext cx="3095993" cy="824200"/>
        </a:xfrm>
        <a:prstGeom prst="roundRect">
          <a:avLst>
            <a:gd name="adj" fmla="val 10000"/>
          </a:avLst>
        </a:prstGeom>
        <a:solidFill>
          <a:srgbClr val="FF5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kern="1200" dirty="0"/>
            <a:t>Rang 2: sous-traitants de spécialité</a:t>
          </a:r>
        </a:p>
      </dsp:txBody>
      <dsp:txXfrm>
        <a:off x="132143" y="3736566"/>
        <a:ext cx="3047713" cy="775920"/>
      </dsp:txXfrm>
    </dsp:sp>
    <dsp:sp modelId="{D3901303-24D5-4EB7-9B78-1E56C55B2F84}">
      <dsp:nvSpPr>
        <dsp:cNvPr id="0" name=""/>
        <dsp:cNvSpPr/>
      </dsp:nvSpPr>
      <dsp:spPr>
        <a:xfrm rot="5400000">
          <a:off x="1501462" y="4557232"/>
          <a:ext cx="309075" cy="370890"/>
        </a:xfrm>
        <a:prstGeom prst="rightArrow">
          <a:avLst>
            <a:gd name="adj1" fmla="val 60000"/>
            <a:gd name="adj2" fmla="val 50000"/>
          </a:avLst>
        </a:prstGeom>
        <a:solidFill>
          <a:schemeClr val="bg1">
            <a:lumMod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500" kern="1200"/>
        </a:p>
      </dsp:txBody>
      <dsp:txXfrm rot="-5400000">
        <a:off x="1544733" y="4588139"/>
        <a:ext cx="222534" cy="216353"/>
      </dsp:txXfrm>
    </dsp:sp>
    <dsp:sp modelId="{37B6181C-C3DB-423F-8FCA-B33BEEC427B8}">
      <dsp:nvSpPr>
        <dsp:cNvPr id="0" name=""/>
        <dsp:cNvSpPr/>
      </dsp:nvSpPr>
      <dsp:spPr>
        <a:xfrm>
          <a:off x="108003" y="4948727"/>
          <a:ext cx="3095993" cy="824200"/>
        </a:xfrm>
        <a:prstGeom prst="roundRect">
          <a:avLst>
            <a:gd name="adj" fmla="val 10000"/>
          </a:avLst>
        </a:prstGeom>
        <a:solidFill>
          <a:srgbClr val="FF5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kern="1200" dirty="0"/>
            <a:t>Rang 3 : sous-traitants de capacités</a:t>
          </a:r>
        </a:p>
      </dsp:txBody>
      <dsp:txXfrm>
        <a:off x="132143" y="4972867"/>
        <a:ext cx="3047713" cy="77592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5BBBA00-E522-420B-9A6E-61CA66AB5D77}">
      <dsp:nvSpPr>
        <dsp:cNvPr id="0" name=""/>
        <dsp:cNvSpPr/>
      </dsp:nvSpPr>
      <dsp:spPr>
        <a:xfrm>
          <a:off x="2666920" y="1168053"/>
          <a:ext cx="2591987" cy="2591987"/>
        </a:xfrm>
        <a:prstGeom prst="ellipse">
          <a:avLst/>
        </a:prstGeom>
        <a:solidFill>
          <a:srgbClr val="FFC000"/>
        </a:solidFill>
        <a:ln w="5715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2400" b="1" kern="1200" dirty="0"/>
        </a:p>
      </dsp:txBody>
      <dsp:txXfrm>
        <a:off x="3046508" y="1547641"/>
        <a:ext cx="1832811" cy="1832811"/>
      </dsp:txXfrm>
    </dsp:sp>
    <dsp:sp modelId="{3F48655E-58D6-41E5-95B6-EF4E9923BB02}">
      <dsp:nvSpPr>
        <dsp:cNvPr id="0" name=""/>
        <dsp:cNvSpPr/>
      </dsp:nvSpPr>
      <dsp:spPr>
        <a:xfrm>
          <a:off x="3307404" y="82462"/>
          <a:ext cx="1336406" cy="1336406"/>
        </a:xfrm>
        <a:prstGeom prst="ellipse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2533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5700" kern="1200" dirty="0"/>
            <a:t> </a:t>
          </a:r>
        </a:p>
      </dsp:txBody>
      <dsp:txXfrm>
        <a:off x="3503116" y="278174"/>
        <a:ext cx="944982" cy="944982"/>
      </dsp:txXfrm>
    </dsp:sp>
    <dsp:sp modelId="{F1C13C50-7AD8-4CD6-93C9-83A15E478221}">
      <dsp:nvSpPr>
        <dsp:cNvPr id="0" name=""/>
        <dsp:cNvSpPr/>
      </dsp:nvSpPr>
      <dsp:spPr>
        <a:xfrm>
          <a:off x="4961070" y="1283921"/>
          <a:ext cx="1336406" cy="1336406"/>
        </a:xfrm>
        <a:prstGeom prst="ellipse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2533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5700" kern="1200" dirty="0"/>
            <a:t> </a:t>
          </a:r>
        </a:p>
      </dsp:txBody>
      <dsp:txXfrm>
        <a:off x="5156782" y="1479633"/>
        <a:ext cx="944982" cy="944982"/>
      </dsp:txXfrm>
    </dsp:sp>
    <dsp:sp modelId="{5484E920-2F06-4BB2-88D7-C09A8C9C4C7E}">
      <dsp:nvSpPr>
        <dsp:cNvPr id="0" name=""/>
        <dsp:cNvSpPr/>
      </dsp:nvSpPr>
      <dsp:spPr>
        <a:xfrm>
          <a:off x="4329426" y="3227922"/>
          <a:ext cx="1336406" cy="1336406"/>
        </a:xfrm>
        <a:prstGeom prst="ellipse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2533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5700" kern="1200" dirty="0"/>
            <a:t> </a:t>
          </a:r>
        </a:p>
      </dsp:txBody>
      <dsp:txXfrm>
        <a:off x="4525138" y="3423634"/>
        <a:ext cx="944982" cy="944982"/>
      </dsp:txXfrm>
    </dsp:sp>
    <dsp:sp modelId="{5BFEAC36-2FE8-4A9F-9A61-C0DF8123C41E}">
      <dsp:nvSpPr>
        <dsp:cNvPr id="0" name=""/>
        <dsp:cNvSpPr/>
      </dsp:nvSpPr>
      <dsp:spPr>
        <a:xfrm>
          <a:off x="2285382" y="3227922"/>
          <a:ext cx="1336406" cy="1336406"/>
        </a:xfrm>
        <a:prstGeom prst="ellipse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2533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5700" kern="1200" dirty="0"/>
            <a:t> </a:t>
          </a:r>
        </a:p>
      </dsp:txBody>
      <dsp:txXfrm>
        <a:off x="2481094" y="3423634"/>
        <a:ext cx="944982" cy="944982"/>
      </dsp:txXfrm>
    </dsp:sp>
    <dsp:sp modelId="{90972359-8F6C-4E5C-8306-82DC9101266C}">
      <dsp:nvSpPr>
        <dsp:cNvPr id="0" name=""/>
        <dsp:cNvSpPr/>
      </dsp:nvSpPr>
      <dsp:spPr>
        <a:xfrm>
          <a:off x="1653737" y="1283921"/>
          <a:ext cx="1336406" cy="1336406"/>
        </a:xfrm>
        <a:prstGeom prst="ellipse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2533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5700" kern="1200" dirty="0"/>
        </a:p>
      </dsp:txBody>
      <dsp:txXfrm>
        <a:off x="1849449" y="1479633"/>
        <a:ext cx="944982" cy="94498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B08952-C6C2-4FA6-A3AF-9B5E881F9771}">
      <dsp:nvSpPr>
        <dsp:cNvPr id="0" name=""/>
        <dsp:cNvSpPr/>
      </dsp:nvSpPr>
      <dsp:spPr>
        <a:xfrm>
          <a:off x="384620" y="1205231"/>
          <a:ext cx="1405553" cy="488130"/>
        </a:xfrm>
        <a:prstGeom prst="ellipse">
          <a:avLst/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0F62D70-1315-4A54-81C7-BFF6E5B8E77A}">
      <dsp:nvSpPr>
        <dsp:cNvPr id="0" name=""/>
        <dsp:cNvSpPr/>
      </dsp:nvSpPr>
      <dsp:spPr>
        <a:xfrm>
          <a:off x="953379" y="2400497"/>
          <a:ext cx="272394" cy="174332"/>
        </a:xfrm>
        <a:prstGeom prst="down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03F1E19-BDA6-460E-A902-B90E95595140}">
      <dsp:nvSpPr>
        <dsp:cNvPr id="0" name=""/>
        <dsp:cNvSpPr/>
      </dsp:nvSpPr>
      <dsp:spPr>
        <a:xfrm>
          <a:off x="-2" y="2539962"/>
          <a:ext cx="2179157" cy="3268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2400" b="1" kern="1200" dirty="0"/>
        </a:p>
      </dsp:txBody>
      <dsp:txXfrm>
        <a:off x="-2" y="2539962"/>
        <a:ext cx="2179157" cy="326872"/>
      </dsp:txXfrm>
    </dsp:sp>
    <dsp:sp modelId="{E5F221D6-2CA6-4895-9FA0-1A40E914C915}">
      <dsp:nvSpPr>
        <dsp:cNvPr id="0" name=""/>
        <dsp:cNvSpPr/>
      </dsp:nvSpPr>
      <dsp:spPr>
        <a:xfrm>
          <a:off x="895631" y="1731061"/>
          <a:ext cx="490309" cy="49030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100" kern="1200" dirty="0"/>
            <a:t> </a:t>
          </a:r>
        </a:p>
      </dsp:txBody>
      <dsp:txXfrm>
        <a:off x="967435" y="1802865"/>
        <a:ext cx="346701" cy="346701"/>
      </dsp:txXfrm>
    </dsp:sp>
    <dsp:sp modelId="{D14A5B61-0391-4DFC-B75E-83FD8F28E82E}">
      <dsp:nvSpPr>
        <dsp:cNvPr id="0" name=""/>
        <dsp:cNvSpPr/>
      </dsp:nvSpPr>
      <dsp:spPr>
        <a:xfrm>
          <a:off x="544788" y="1363220"/>
          <a:ext cx="490309" cy="49030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100" kern="1200" dirty="0"/>
            <a:t> </a:t>
          </a:r>
        </a:p>
      </dsp:txBody>
      <dsp:txXfrm>
        <a:off x="616592" y="1435024"/>
        <a:ext cx="346701" cy="346701"/>
      </dsp:txXfrm>
    </dsp:sp>
    <dsp:sp modelId="{687FF909-A048-4E6B-B8A6-780AC15181C1}">
      <dsp:nvSpPr>
        <dsp:cNvPr id="0" name=""/>
        <dsp:cNvSpPr/>
      </dsp:nvSpPr>
      <dsp:spPr>
        <a:xfrm>
          <a:off x="1045993" y="1244674"/>
          <a:ext cx="490309" cy="49030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100" kern="1200" dirty="0"/>
            <a:t> </a:t>
          </a:r>
        </a:p>
      </dsp:txBody>
      <dsp:txXfrm>
        <a:off x="1117797" y="1316478"/>
        <a:ext cx="346701" cy="346701"/>
      </dsp:txXfrm>
    </dsp:sp>
    <dsp:sp modelId="{A40B3167-8709-4EFE-B07A-DA58B9308261}">
      <dsp:nvSpPr>
        <dsp:cNvPr id="0" name=""/>
        <dsp:cNvSpPr/>
      </dsp:nvSpPr>
      <dsp:spPr>
        <a:xfrm>
          <a:off x="326872" y="1145305"/>
          <a:ext cx="1525407" cy="1220325"/>
        </a:xfrm>
        <a:prstGeom prst="funnel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radial3">
  <dgm:title val=""/>
  <dgm:desc val=""/>
  <dgm:catLst>
    <dgm:cat type="relationship" pri="31000"/>
    <dgm:cat type="cycle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/>
    <dgm:ruleLst/>
    <dgm:layoutNode name="radial">
      <dgm:varLst>
        <dgm:animLvl val="ctr"/>
      </dgm:varLst>
      <dgm:choose name="Name0">
        <dgm:if name="Name1" func="var" arg="dir" op="equ" val="norm">
          <dgm:choose name="Name2">
            <dgm:if name="Name3" axis="ch ch" ptType="node node" st="1 1" cnt="1 0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else name="Name4">
              <dgm:alg type="cycle">
                <dgm:param type="stAng" val="0"/>
                <dgm:param type="spanAng" val="360"/>
                <dgm:param type="ctrShpMap" val="fNode"/>
              </dgm:alg>
            </dgm:else>
          </dgm:choose>
        </dgm:if>
        <dgm:else name="Name5">
          <dgm:alg type="cycle">
            <dgm:param type="stAng" val="0"/>
            <dgm:param type="spanAng" val="-360"/>
            <dgm:param type="ctrShpMap" val="fNode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enterShape" refType="w"/>
        <dgm:constr type="h" for="ch" forName="centerShape" refType="h"/>
        <dgm:constr type="w" for="ch" forName="node" refType="w" fact="0.5"/>
        <dgm:constr type="h" for="ch" forName="node" refType="h" fact="0.5"/>
        <dgm:constr type="sp" refType="w" refFor="ch" refForName="node" fact="-0.2"/>
        <dgm:constr type="sibSp" refType="w" refFor="ch" refForName="node" fact="-0.2"/>
        <dgm:constr type="primFontSz" for="ch" forName="centerShape" val="65"/>
        <dgm:constr type="primFontSz" for="des" forName="node" val="65"/>
        <dgm:constr type="primFontSz" for="ch" forName="node" refType="primFontSz" refFor="ch" refForName="centerShape" op="lte"/>
      </dgm:constrLst>
      <dgm:ruleLst/>
      <dgm:forEach name="Name6" axis="ch" ptType="node" cnt="1">
        <dgm:layoutNode name="centerShape" styleLbl="vennNode1"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7" axis="ch" ptType="node">
          <dgm:layoutNode name="node" styleLbl="venn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</dgm:forEach>
    </dgm:layoutNod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funnel1">
  <dgm:title val=""/>
  <dgm:desc val=""/>
  <dgm:catLst>
    <dgm:cat type="relationship" pri="2000"/>
    <dgm:cat type="process" pri="2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4"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1">
      <dgm:if name="Name2" axis="ch" ptType="node" func="cnt" op="equ" val="2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w" for="ch" forName="item1" refType="w" fact="0.35"/>
          <dgm:constr type="h" for="ch" forName="item1" refType="w" fact="0.35"/>
          <dgm:constr type="t" for="ch" forName="item1" refType="h" fact="0.05"/>
          <dgm:constr type="l" for="ch" forName="item1" refType="w" fact="0.125"/>
          <dgm:constr type="primFontSz" for="ch" forName="item1" op="equ" val="65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if>
      <dgm:else name="Name3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primFontSz" for="ch" forName="rectangle" val="65"/>
          <dgm:constr type="w" for="ch" forName="item1" refType="w" fact="0.225"/>
          <dgm:constr type="h" for="ch" forName="item1" refType="w" fact="0.225"/>
          <dgm:constr type="t" for="ch" forName="item1" refType="h" fact="0.336"/>
          <dgm:constr type="l" for="ch" forName="item1" refType="w" fact="0.261"/>
          <dgm:constr type="primFontSz" for="ch" forName="item1" val="65"/>
          <dgm:constr type="w" for="ch" forName="item2" refType="w" fact="0.225"/>
          <dgm:constr type="h" for="ch" forName="item2" refType="w" fact="0.225"/>
          <dgm:constr type="t" for="ch" forName="item2" refType="h" fact="0.125"/>
          <dgm:constr type="l" for="ch" forName="item2" refType="w" fact="0.1"/>
          <dgm:constr type="primFontSz" for="ch" forName="item2" refType="primFontSz" refFor="ch" refForName="item1" op="equ"/>
          <dgm:constr type="w" for="ch" forName="item3" refType="w" fact="0.225"/>
          <dgm:constr type="h" for="ch" forName="item3" refType="w" fact="0.225"/>
          <dgm:constr type="t" for="ch" forName="item3" refType="h" fact="0.057"/>
          <dgm:constr type="l" for="ch" forName="item3" refType="w" fact="0.33"/>
          <dgm:constr type="primFontSz" for="ch" forName="item3" refType="primFontSz" refFor="ch" refForName="item1" op="equ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else>
    </dgm:choose>
    <dgm:ruleLst/>
    <dgm:choose name="Name4">
      <dgm:if name="Name5" axis="ch" ptType="node" func="cnt" op="gte" val="1">
        <dgm:layoutNode name="ellipse" styleLbl="tr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arrow1" styleLbl="fgShp">
          <dgm:alg type="sp"/>
          <dgm:shape xmlns:r="http://schemas.openxmlformats.org/officeDocument/2006/relationships" type="downArrow" r:blip="">
            <dgm:adjLst/>
          </dgm:shape>
          <dgm:presOf/>
          <dgm:constrLst/>
          <dgm:ruleLst/>
        </dgm:layoutNode>
        <dgm:layoutNode name="rectangle" styleLbl="revTx">
          <dgm:varLst>
            <dgm:bulletEnabled val="1"/>
          </dgm:varLst>
          <dgm:alg type="tx">
            <dgm:param type="txAnchorHorzCh" val="ctr"/>
          </dgm:alg>
          <dgm:shape xmlns:r="http://schemas.openxmlformats.org/officeDocument/2006/relationships" type="rect" r:blip="">
            <dgm:adjLst/>
          </dgm:shape>
          <dgm:choose name="Name6">
            <dgm:if name="Name7" axis="ch" ptType="node" func="cnt" op="equ" val="1">
              <dgm:presOf axis="ch desOrSelf" ptType="node node" st="1 1" cnt="1 0"/>
            </dgm:if>
            <dgm:if name="Name8" axis="ch" ptType="node" func="cnt" op="equ" val="2">
              <dgm:presOf axis="ch desOrSelf" ptType="node node" st="2 1" cnt="1 0"/>
            </dgm:if>
            <dgm:if name="Name9" axis="ch" ptType="node" func="cnt" op="equ" val="3">
              <dgm:presOf axis="ch desOrSelf" ptType="node node" st="3 1" cnt="1 0"/>
            </dgm:if>
            <dgm:else name="Name10">
              <dgm:presOf axis="ch desOrSelf" ptType="node node" st="4 1" cnt="1 0"/>
            </dgm:else>
          </dgm:choose>
          <dgm:constrLst/>
          <dgm:ruleLst>
            <dgm:rule type="primFontSz" val="5" fact="NaN" max="NaN"/>
          </dgm:ruleLst>
        </dgm:layoutNode>
        <dgm:forEach name="Name11" axis="ch" ptType="node" st="2" cnt="1">
          <dgm:layoutNode name="item1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2">
              <dgm:if name="Name13" axis="root ch" ptType="all node" func="cnt" op="equ" val="1">
                <dgm:presOf/>
              </dgm:if>
              <dgm:if name="Name14" axis="root ch" ptType="all node" func="cnt" op="equ" val="2">
                <dgm:presOf axis="root ch desOrSelf" ptType="all node node" st="1 1 1" cnt="0 1 0"/>
              </dgm:if>
              <dgm:if name="Name15" axis="root ch" ptType="all node" func="cnt" op="equ" val="3">
                <dgm:presOf axis="root ch desOrSelf" ptType="all node node" st="1 2 1" cnt="0 1 0"/>
              </dgm:if>
              <dgm:else name="Name16">
                <dgm:presOf axis="root ch desOrSelf" ptType="all node node" st="1 3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17" axis="ch" ptType="node" st="3" cnt="1">
          <dgm:layoutNode name="item2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8">
              <dgm:if name="Name19" axis="root ch" ptType="all node" func="cnt" op="equ" val="1">
                <dgm:presOf/>
              </dgm:if>
              <dgm:if name="Name20" axis="root ch" ptType="all node" func="cnt" op="equ" val="2">
                <dgm:presOf/>
              </dgm:if>
              <dgm:if name="Name21" axis="root ch" ptType="all node" func="cnt" op="equ" val="3">
                <dgm:presOf axis="root ch desOrSelf" ptType="all node node" st="1 1 1" cnt="0 1 0"/>
              </dgm:if>
              <dgm:else name="Name22">
                <dgm:presOf axis="root ch desOrSelf" ptType="all node node" st="1 2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23" axis="ch" ptType="node" st="4" cnt="1">
          <dgm:layoutNode name="item3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4">
              <dgm:if name="Name25" axis="root ch" ptType="all node" func="cnt" op="equ" val="1">
                <dgm:presOf/>
              </dgm:if>
              <dgm:if name="Name26" axis="root ch" ptType="all node" func="cnt" op="equ" val="2">
                <dgm:presOf/>
              </dgm:if>
              <dgm:if name="Name27" axis="root ch" ptType="all node" func="cnt" op="equ" val="3">
                <dgm:presOf/>
              </dgm:if>
              <dgm:else name="Name28">
                <dgm:presOf axis="root ch desOrSelf" ptType="all node node" st="1 1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layoutNode name="funnel" styleLbl="trAlignAcc1">
          <dgm:alg type="sp"/>
          <dgm:shape xmlns:r="http://schemas.openxmlformats.org/officeDocument/2006/relationships" type="funnel" r:blip="">
            <dgm:adjLst/>
          </dgm:shape>
          <dgm:presOf/>
          <dgm:constrLst/>
          <dgm:ruleLst/>
        </dgm:layoutNode>
      </dgm:if>
      <dgm:else name="Name29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DAB748-D821-44CE-B961-608E643C738C}" type="datetimeFigureOut">
              <a:rPr lang="fr-FR" smtClean="0"/>
              <a:t>06/10/2016</a:t>
            </a:fld>
            <a:endParaRPr lang="fr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D56AC0-313D-4217-8EF0-5E81842AB43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61221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D56AC0-313D-4217-8EF0-5E81842AB438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34477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D56AC0-313D-4217-8EF0-5E81842AB438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894471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D56AC0-313D-4217-8EF0-5E81842AB438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944726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D56AC0-313D-4217-8EF0-5E81842AB438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300853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D56AC0-313D-4217-8EF0-5E81842AB438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478525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D56AC0-313D-4217-8EF0-5E81842AB438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877805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D56AC0-313D-4217-8EF0-5E81842AB438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615773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D56AC0-313D-4217-8EF0-5E81842AB438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406987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Méthode :  Ensemble ordonné de manière logique de principes, de règles, d’étapes, qui constitue un moyen pour parvenir à un résultat.</a:t>
            </a:r>
          </a:p>
          <a:p>
            <a:r>
              <a:rPr lang="fr-FR" dirty="0"/>
              <a:t>Environnement</a:t>
            </a:r>
            <a:r>
              <a:rPr lang="fr-FR" baseline="0" dirty="0"/>
              <a:t> intégré : 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D56AC0-313D-4217-8EF0-5E81842AB438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6077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Méthode :  Ensemble ordonné de manière logique de principes, de règles, d’étapes, qui constitue un moyen pour parvenir à un résultat.</a:t>
            </a:r>
          </a:p>
          <a:p>
            <a:r>
              <a:rPr lang="fr-FR" dirty="0"/>
              <a:t>Environnement</a:t>
            </a:r>
            <a:r>
              <a:rPr lang="fr-FR" baseline="0" dirty="0"/>
              <a:t> intégré : 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D56AC0-313D-4217-8EF0-5E81842AB438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1122900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D56AC0-313D-4217-8EF0-5E81842AB438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041331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D56AC0-313D-4217-8EF0-5E81842AB438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2234687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D56AC0-313D-4217-8EF0-5E81842AB438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9285008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D56AC0-313D-4217-8EF0-5E81842AB438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6313627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D56AC0-313D-4217-8EF0-5E81842AB438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1816735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D56AC0-313D-4217-8EF0-5E81842AB438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0898143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D56AC0-313D-4217-8EF0-5E81842AB438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7793515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D56AC0-313D-4217-8EF0-5E81842AB438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693352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D56AC0-313D-4217-8EF0-5E81842AB438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3824682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D56AC0-313D-4217-8EF0-5E81842AB438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9579201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D56AC0-313D-4217-8EF0-5E81842AB438}" type="slidenum">
              <a:rPr lang="fr-FR" smtClean="0"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9584219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D56AC0-313D-4217-8EF0-5E81842AB438}" type="slidenum">
              <a:rPr lang="fr-FR" smtClean="0"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916359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D56AC0-313D-4217-8EF0-5E81842AB438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4308598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D56AC0-313D-4217-8EF0-5E81842AB438}" type="slidenum">
              <a:rPr lang="fr-FR" smtClean="0"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1095677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D56AC0-313D-4217-8EF0-5E81842AB438}" type="slidenum">
              <a:rPr lang="fr-FR" smtClean="0"/>
              <a:t>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7909431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D56AC0-313D-4217-8EF0-5E81842AB438}" type="slidenum">
              <a:rPr lang="fr-FR" smtClean="0"/>
              <a:t>32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618994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D56AC0-313D-4217-8EF0-5E81842AB438}" type="slidenum">
              <a:rPr lang="fr-FR" smtClean="0"/>
              <a:t>33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3742833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D56AC0-313D-4217-8EF0-5E81842AB438}" type="slidenum">
              <a:rPr lang="fr-FR" smtClean="0"/>
              <a:t>34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9802243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D56AC0-313D-4217-8EF0-5E81842AB438}" type="slidenum">
              <a:rPr lang="fr-FR" smtClean="0"/>
              <a:t>35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9160241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D56AC0-313D-4217-8EF0-5E81842AB438}" type="slidenum">
              <a:rPr lang="fr-FR" smtClean="0"/>
              <a:t>36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8629253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77481 exemples: 18135 (ME) 19464 (EE) 20183 (CS)</a:t>
            </a:r>
            <a:r>
              <a:rPr lang="fr-FR" baseline="0" dirty="0"/>
              <a:t> 19699 (RAMS)</a:t>
            </a:r>
          </a:p>
          <a:p>
            <a:r>
              <a:rPr lang="fr-FR" baseline="0" dirty="0"/>
              <a:t>Pré traitement : 32 885 </a:t>
            </a:r>
            <a:r>
              <a:rPr lang="fr-FR" baseline="0" dirty="0" err="1"/>
              <a:t>features</a:t>
            </a:r>
            <a:endParaRPr lang="fr-FR" baseline="0" dirty="0"/>
          </a:p>
          <a:p>
            <a:r>
              <a:rPr lang="fr-FR" baseline="0" dirty="0" err="1"/>
              <a:t>Feature</a:t>
            </a:r>
            <a:r>
              <a:rPr lang="fr-FR" baseline="0" dirty="0"/>
              <a:t> </a:t>
            </a:r>
            <a:r>
              <a:rPr lang="fr-FR" baseline="0" dirty="0" err="1"/>
              <a:t>selection</a:t>
            </a:r>
            <a:r>
              <a:rPr lang="fr-FR" baseline="0" dirty="0"/>
              <a:t>  : 2000 </a:t>
            </a:r>
            <a:r>
              <a:rPr lang="fr-FR" baseline="0" dirty="0" err="1"/>
              <a:t>features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D56AC0-313D-4217-8EF0-5E81842AB438}" type="slidenum">
              <a:rPr lang="fr-FR" smtClean="0"/>
              <a:t>37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3570581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D56AC0-313D-4217-8EF0-5E81842AB438}" type="slidenum">
              <a:rPr lang="fr-FR" smtClean="0"/>
              <a:t>38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9432448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D56AC0-313D-4217-8EF0-5E81842AB438}" type="slidenum">
              <a:rPr lang="fr-FR" smtClean="0"/>
              <a:t>39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92923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D56AC0-313D-4217-8EF0-5E81842AB438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9811507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D56AC0-313D-4217-8EF0-5E81842AB438}" type="slidenum">
              <a:rPr lang="fr-FR" smtClean="0"/>
              <a:t>40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8660337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D56AC0-313D-4217-8EF0-5E81842AB438}" type="slidenum">
              <a:rPr lang="fr-FR" smtClean="0"/>
              <a:t>41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38912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D56AC0-313D-4217-8EF0-5E81842AB438}" type="slidenum">
              <a:rPr lang="fr-FR" smtClean="0"/>
              <a:t>42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2112341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D56AC0-313D-4217-8EF0-5E81842AB438}" type="slidenum">
              <a:rPr lang="fr-FR" smtClean="0"/>
              <a:t>43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4562922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D56AC0-313D-4217-8EF0-5E81842AB438}" type="slidenum">
              <a:rPr lang="fr-FR" smtClean="0"/>
              <a:t>44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7011873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D56AC0-313D-4217-8EF0-5E81842AB438}" type="slidenum">
              <a:rPr lang="fr-FR" smtClean="0"/>
              <a:t>45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7506620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D56AC0-313D-4217-8EF0-5E81842AB438}" type="slidenum">
              <a:rPr lang="fr-FR" smtClean="0"/>
              <a:t>46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1706069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D56AC0-313D-4217-8EF0-5E81842AB438}" type="slidenum">
              <a:rPr lang="fr-FR" smtClean="0"/>
              <a:t>47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6637211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D56AC0-313D-4217-8EF0-5E81842AB438}" type="slidenum">
              <a:rPr lang="fr-FR" smtClean="0"/>
              <a:t>48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9511980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D56AC0-313D-4217-8EF0-5E81842AB438}" type="slidenum">
              <a:rPr lang="fr-FR" smtClean="0"/>
              <a:t>49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216076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D56AC0-313D-4217-8EF0-5E81842AB438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3298329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D56AC0-313D-4217-8EF0-5E81842AB438}" type="slidenum">
              <a:rPr lang="fr-FR" smtClean="0"/>
              <a:t>50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8280468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D56AC0-313D-4217-8EF0-5E81842AB438}" type="slidenum">
              <a:rPr lang="fr-FR" smtClean="0"/>
              <a:t>51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2111959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D56AC0-313D-4217-8EF0-5E81842AB438}" type="slidenum">
              <a:rPr lang="fr-FR" smtClean="0"/>
              <a:t>52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883689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D56AC0-313D-4217-8EF0-5E81842AB438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803450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D56AC0-313D-4217-8EF0-5E81842AB438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72136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D56AC0-313D-4217-8EF0-5E81842AB438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976413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D56AC0-313D-4217-8EF0-5E81842AB438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766995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162A2-DB5C-4EAC-923F-7C813D468830}" type="datetime1">
              <a:rPr lang="fr-FR" smtClean="0"/>
              <a:t>06/10/2016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Collaborative Requirement Mining Framework</a:t>
            </a:r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7DFA7-C24C-4BC7-90E8-E168825F267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874133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8A52B-6B1F-49F1-B224-BF2F812B5A88}" type="datetime1">
              <a:rPr lang="fr-FR" smtClean="0"/>
              <a:t>06/10/2016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Collaborative Requirement Mining Framework</a:t>
            </a:r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7DFA7-C24C-4BC7-90E8-E168825F267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561875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13A090-5612-4642-9520-6168DB96359D}" type="datetime1">
              <a:rPr lang="fr-FR" smtClean="0"/>
              <a:t>06/10/2016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Collaborative Requirement Mining Framework</a:t>
            </a:r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7DFA7-C24C-4BC7-90E8-E168825F267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509372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 userDrawn="1"/>
        </p:nvSpPr>
        <p:spPr>
          <a:xfrm>
            <a:off x="0" y="0"/>
            <a:ext cx="12192000" cy="54000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sz="3200" b="1" dirty="0">
              <a:solidFill>
                <a:srgbClr val="C00000"/>
              </a:solidFill>
            </a:endParaRPr>
          </a:p>
        </p:txBody>
      </p:sp>
      <p:sp>
        <p:nvSpPr>
          <p:cNvPr id="9" name="Date Placeholder 9"/>
          <p:cNvSpPr txBox="1">
            <a:spLocks/>
          </p:cNvSpPr>
          <p:nvPr userDrawn="1"/>
        </p:nvSpPr>
        <p:spPr>
          <a:xfrm>
            <a:off x="0" y="6504267"/>
            <a:ext cx="1828800" cy="324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300" dirty="0">
                <a:solidFill>
                  <a:schemeClr val="bg1"/>
                </a:solidFill>
                <a:latin typeface="+mn-lt"/>
              </a:rPr>
              <a:t>07 octobre</a:t>
            </a:r>
            <a:r>
              <a:rPr lang="fr-FR" sz="1300" baseline="0" dirty="0">
                <a:solidFill>
                  <a:schemeClr val="bg1"/>
                </a:solidFill>
                <a:latin typeface="+mn-lt"/>
              </a:rPr>
              <a:t> 2016</a:t>
            </a:r>
            <a:endParaRPr lang="fr-FR" sz="1300" baseline="30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0" name="Footer Placeholder 10"/>
          <p:cNvSpPr txBox="1">
            <a:spLocks/>
          </p:cNvSpPr>
          <p:nvPr userDrawn="1"/>
        </p:nvSpPr>
        <p:spPr>
          <a:xfrm>
            <a:off x="1828800" y="6504267"/>
            <a:ext cx="8848164" cy="324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300" dirty="0">
                <a:solidFill>
                  <a:schemeClr val="bg1"/>
                </a:solidFill>
              </a:rPr>
              <a:t>Proposition d'un environnement numérique dédié à la fouille et à la synthèse collaborative d'exigences en ingénierie de produits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-1" y="557107"/>
            <a:ext cx="12159513" cy="5917427"/>
          </a:xfrm>
        </p:spPr>
        <p:txBody>
          <a:bodyPr/>
          <a:lstStyle/>
          <a:p>
            <a:endParaRPr lang="fr-FR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12192000" cy="539750"/>
          </a:xfr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rgbClr val="C00000"/>
                </a:solidFill>
              </a:defRPr>
            </a:lvl1pPr>
          </a:lstStyle>
          <a:p>
            <a:pPr lvl="0"/>
            <a:r>
              <a:rPr lang="fr-FR" dirty="0" err="1"/>
              <a:t>Title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196512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EC97E-B6FC-434A-811F-04893D366ECE}" type="datetime1">
              <a:rPr lang="fr-FR" smtClean="0"/>
              <a:t>06/10/2016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Collaborative Requirement Mining Framework</a:t>
            </a:r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7DFA7-C24C-4BC7-90E8-E168825F267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123964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03CBB-5458-423F-AD39-B14630837657}" type="datetime1">
              <a:rPr lang="fr-FR" smtClean="0"/>
              <a:t>06/10/2016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Collaborative Requirement Mining Framework</a:t>
            </a:r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7DFA7-C24C-4BC7-90E8-E168825F267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961906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46403-C43B-4DEE-9F9E-5EA35E803379}" type="datetime1">
              <a:rPr lang="fr-FR" smtClean="0"/>
              <a:t>06/10/2016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Collaborative Requirement Mining Framework</a:t>
            </a:r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7DFA7-C24C-4BC7-90E8-E168825F267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741020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9255EF-6D28-4636-9372-15EE28B62B10}" type="datetime1">
              <a:rPr lang="fr-FR" smtClean="0"/>
              <a:t>06/10/2016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Collaborative Requirement Mining Framework</a:t>
            </a:r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7DFA7-C24C-4BC7-90E8-E168825F267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255955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1D1C3-E16B-4373-B0EF-0BEE58A11A80}" type="datetime1">
              <a:rPr lang="fr-FR" smtClean="0"/>
              <a:t>06/10/2016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Collaborative Requirement Mining Framework</a:t>
            </a:r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7DFA7-C24C-4BC7-90E8-E168825F267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85397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85F34-E40D-43CF-B21A-391DCDCA3C8F}" type="datetime1">
              <a:rPr lang="fr-FR" smtClean="0"/>
              <a:t>06/10/2016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Collaborative Requirement Mining Framework</a:t>
            </a:r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7DFA7-C24C-4BC7-90E8-E168825F267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585362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A1907-99FB-44BF-8127-B36F42132714}" type="datetime1">
              <a:rPr lang="fr-FR" smtClean="0"/>
              <a:t>06/10/2016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Collaborative Requirement Mining Framework</a:t>
            </a:r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7DFA7-C24C-4BC7-90E8-E168825F267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164497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A9230-587A-4D79-A711-C7553A53CA6B}" type="datetime1">
              <a:rPr lang="fr-FR" smtClean="0"/>
              <a:t>06/10/2016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Collaborative Requirement Mining Framework</a:t>
            </a:r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7DFA7-C24C-4BC7-90E8-E168825F267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401118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B6EF5D-9F46-40E5-BCE0-5C9B4BDB5714}" type="datetime1">
              <a:rPr lang="fr-FR" smtClean="0"/>
              <a:t>06/10/2016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A Collaborative Requirement Mining Framework</a:t>
            </a:r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17DFA7-C24C-4BC7-90E8-E168825F267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617568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gif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3.gif"/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37.png"/><Relationship Id="rId12" Type="http://schemas.openxmlformats.org/officeDocument/2006/relationships/image" Target="../media/image42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9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Relationship Id="rId14" Type="http://schemas.openxmlformats.org/officeDocument/2006/relationships/image" Target="../media/image4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0.xml"/><Relationship Id="rId5" Type="http://schemas.openxmlformats.org/officeDocument/2006/relationships/image" Target="../media/image46.jpeg"/><Relationship Id="rId4" Type="http://schemas.openxmlformats.org/officeDocument/2006/relationships/image" Target="../media/image4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2.xml"/><Relationship Id="rId4" Type="http://schemas.openxmlformats.org/officeDocument/2006/relationships/image" Target="../media/image4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6.gif"/><Relationship Id="rId18" Type="http://schemas.openxmlformats.org/officeDocument/2006/relationships/image" Target="../media/image61.png"/><Relationship Id="rId3" Type="http://schemas.openxmlformats.org/officeDocument/2006/relationships/notesSlide" Target="../notesSlides/notesSlide14.xml"/><Relationship Id="rId7" Type="http://schemas.openxmlformats.org/officeDocument/2006/relationships/image" Target="../media/image43.gif"/><Relationship Id="rId12" Type="http://schemas.openxmlformats.org/officeDocument/2006/relationships/image" Target="../media/image55.gif"/><Relationship Id="rId17" Type="http://schemas.openxmlformats.org/officeDocument/2006/relationships/image" Target="../media/image60.jpeg"/><Relationship Id="rId2" Type="http://schemas.openxmlformats.org/officeDocument/2006/relationships/slideLayout" Target="../slideLayouts/slideLayout12.xml"/><Relationship Id="rId16" Type="http://schemas.openxmlformats.org/officeDocument/2006/relationships/image" Target="../media/image59.png"/><Relationship Id="rId1" Type="http://schemas.openxmlformats.org/officeDocument/2006/relationships/tags" Target="../tags/tag13.xml"/><Relationship Id="rId6" Type="http://schemas.openxmlformats.org/officeDocument/2006/relationships/image" Target="../media/image50.jpeg"/><Relationship Id="rId11" Type="http://schemas.openxmlformats.org/officeDocument/2006/relationships/image" Target="../media/image54.png"/><Relationship Id="rId5" Type="http://schemas.openxmlformats.org/officeDocument/2006/relationships/image" Target="../media/image49.png"/><Relationship Id="rId15" Type="http://schemas.openxmlformats.org/officeDocument/2006/relationships/image" Target="../media/image58.png"/><Relationship Id="rId10" Type="http://schemas.openxmlformats.org/officeDocument/2006/relationships/image" Target="../media/image53.png"/><Relationship Id="rId19" Type="http://schemas.openxmlformats.org/officeDocument/2006/relationships/image" Target="../media/image62.png"/><Relationship Id="rId4" Type="http://schemas.openxmlformats.org/officeDocument/2006/relationships/image" Target="../media/image48.png"/><Relationship Id="rId9" Type="http://schemas.openxmlformats.org/officeDocument/2006/relationships/image" Target="../media/image52.png"/><Relationship Id="rId14" Type="http://schemas.openxmlformats.org/officeDocument/2006/relationships/image" Target="../media/image5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4.xml"/><Relationship Id="rId6" Type="http://schemas.openxmlformats.org/officeDocument/2006/relationships/image" Target="../media/image65.jpeg"/><Relationship Id="rId5" Type="http://schemas.openxmlformats.org/officeDocument/2006/relationships/image" Target="../media/image64.png"/><Relationship Id="rId4" Type="http://schemas.openxmlformats.org/officeDocument/2006/relationships/image" Target="../media/image63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7" Type="http://schemas.openxmlformats.org/officeDocument/2006/relationships/image" Target="../media/image68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5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notesSlide" Target="../notesSlides/notesSlide17.xml"/><Relationship Id="rId7" Type="http://schemas.openxmlformats.org/officeDocument/2006/relationships/image" Target="../media/image72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6.xml"/><Relationship Id="rId6" Type="http://schemas.openxmlformats.org/officeDocument/2006/relationships/image" Target="../media/image71.emf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13" Type="http://schemas.openxmlformats.org/officeDocument/2006/relationships/image" Target="../media/image73.png"/><Relationship Id="rId3" Type="http://schemas.openxmlformats.org/officeDocument/2006/relationships/notesSlide" Target="../notesSlides/notesSlide18.xml"/><Relationship Id="rId7" Type="http://schemas.openxmlformats.org/officeDocument/2006/relationships/diagramColors" Target="../diagrams/colors5.xml"/><Relationship Id="rId12" Type="http://schemas.openxmlformats.org/officeDocument/2006/relationships/image" Target="../media/image72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7.xml"/><Relationship Id="rId6" Type="http://schemas.openxmlformats.org/officeDocument/2006/relationships/diagramQuickStyle" Target="../diagrams/quickStyle5.xml"/><Relationship Id="rId11" Type="http://schemas.openxmlformats.org/officeDocument/2006/relationships/image" Target="../media/image71.emf"/><Relationship Id="rId5" Type="http://schemas.openxmlformats.org/officeDocument/2006/relationships/diagramLayout" Target="../diagrams/layout5.xml"/><Relationship Id="rId10" Type="http://schemas.openxmlformats.org/officeDocument/2006/relationships/image" Target="../media/image70.png"/><Relationship Id="rId4" Type="http://schemas.openxmlformats.org/officeDocument/2006/relationships/diagramData" Target="../diagrams/data5.xml"/><Relationship Id="rId9" Type="http://schemas.openxmlformats.org/officeDocument/2006/relationships/image" Target="../media/image6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13" Type="http://schemas.openxmlformats.org/officeDocument/2006/relationships/image" Target="../media/image82.png"/><Relationship Id="rId3" Type="http://schemas.openxmlformats.org/officeDocument/2006/relationships/notesSlide" Target="../notesSlides/notesSlide20.xml"/><Relationship Id="rId7" Type="http://schemas.openxmlformats.org/officeDocument/2006/relationships/image" Target="../media/image77.png"/><Relationship Id="rId12" Type="http://schemas.openxmlformats.org/officeDocument/2006/relationships/image" Target="../media/image81.png"/><Relationship Id="rId17" Type="http://schemas.openxmlformats.org/officeDocument/2006/relationships/image" Target="../media/image85.png"/><Relationship Id="rId2" Type="http://schemas.openxmlformats.org/officeDocument/2006/relationships/slideLayout" Target="../slideLayouts/slideLayout12.xml"/><Relationship Id="rId16" Type="http://schemas.openxmlformats.org/officeDocument/2006/relationships/image" Target="../media/image84.tiff"/><Relationship Id="rId1" Type="http://schemas.openxmlformats.org/officeDocument/2006/relationships/tags" Target="../tags/tag19.xml"/><Relationship Id="rId6" Type="http://schemas.openxmlformats.org/officeDocument/2006/relationships/image" Target="../media/image76.png"/><Relationship Id="rId11" Type="http://schemas.microsoft.com/office/2007/relationships/hdphoto" Target="../media/hdphoto2.wdp"/><Relationship Id="rId5" Type="http://schemas.openxmlformats.org/officeDocument/2006/relationships/image" Target="../media/image75.png"/><Relationship Id="rId15" Type="http://schemas.openxmlformats.org/officeDocument/2006/relationships/image" Target="../media/image83.png"/><Relationship Id="rId10" Type="http://schemas.openxmlformats.org/officeDocument/2006/relationships/image" Target="../media/image80.png"/><Relationship Id="rId4" Type="http://schemas.openxmlformats.org/officeDocument/2006/relationships/image" Target="../media/image74.png"/><Relationship Id="rId9" Type="http://schemas.openxmlformats.org/officeDocument/2006/relationships/image" Target="../media/image79.png"/><Relationship Id="rId1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13" Type="http://schemas.openxmlformats.org/officeDocument/2006/relationships/image" Target="../media/image82.png"/><Relationship Id="rId3" Type="http://schemas.openxmlformats.org/officeDocument/2006/relationships/notesSlide" Target="../notesSlides/notesSlide21.xml"/><Relationship Id="rId7" Type="http://schemas.openxmlformats.org/officeDocument/2006/relationships/image" Target="../media/image77.png"/><Relationship Id="rId12" Type="http://schemas.openxmlformats.org/officeDocument/2006/relationships/image" Target="../media/image81.png"/><Relationship Id="rId17" Type="http://schemas.openxmlformats.org/officeDocument/2006/relationships/image" Target="../media/image85.png"/><Relationship Id="rId2" Type="http://schemas.openxmlformats.org/officeDocument/2006/relationships/slideLayout" Target="../slideLayouts/slideLayout12.xml"/><Relationship Id="rId16" Type="http://schemas.openxmlformats.org/officeDocument/2006/relationships/image" Target="../media/image84.tiff"/><Relationship Id="rId1" Type="http://schemas.openxmlformats.org/officeDocument/2006/relationships/tags" Target="../tags/tag20.xml"/><Relationship Id="rId6" Type="http://schemas.openxmlformats.org/officeDocument/2006/relationships/image" Target="../media/image76.png"/><Relationship Id="rId11" Type="http://schemas.microsoft.com/office/2007/relationships/hdphoto" Target="../media/hdphoto2.wdp"/><Relationship Id="rId5" Type="http://schemas.openxmlformats.org/officeDocument/2006/relationships/image" Target="../media/image75.png"/><Relationship Id="rId15" Type="http://schemas.openxmlformats.org/officeDocument/2006/relationships/image" Target="../media/image83.png"/><Relationship Id="rId10" Type="http://schemas.openxmlformats.org/officeDocument/2006/relationships/image" Target="../media/image80.png"/><Relationship Id="rId4" Type="http://schemas.openxmlformats.org/officeDocument/2006/relationships/image" Target="../media/image74.png"/><Relationship Id="rId9" Type="http://schemas.openxmlformats.org/officeDocument/2006/relationships/image" Target="../media/image79.png"/><Relationship Id="rId14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1.xml"/><Relationship Id="rId4" Type="http://schemas.openxmlformats.org/officeDocument/2006/relationships/image" Target="../media/image8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13" Type="http://schemas.openxmlformats.org/officeDocument/2006/relationships/image" Target="../media/image91.png"/><Relationship Id="rId3" Type="http://schemas.openxmlformats.org/officeDocument/2006/relationships/notesSlide" Target="../notesSlides/notesSlide23.xml"/><Relationship Id="rId7" Type="http://schemas.openxmlformats.org/officeDocument/2006/relationships/image" Target="../media/image89.png"/><Relationship Id="rId12" Type="http://schemas.openxmlformats.org/officeDocument/2006/relationships/image" Target="../media/image39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2.xml"/><Relationship Id="rId6" Type="http://schemas.openxmlformats.org/officeDocument/2006/relationships/image" Target="../media/image26.emf"/><Relationship Id="rId11" Type="http://schemas.openxmlformats.org/officeDocument/2006/relationships/image" Target="../media/image38.png"/><Relationship Id="rId5" Type="http://schemas.openxmlformats.org/officeDocument/2006/relationships/image" Target="../media/image88.png"/><Relationship Id="rId10" Type="http://schemas.openxmlformats.org/officeDocument/2006/relationships/image" Target="../media/image35.png"/><Relationship Id="rId4" Type="http://schemas.openxmlformats.org/officeDocument/2006/relationships/image" Target="../media/image87.png"/><Relationship Id="rId9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3.xml"/><Relationship Id="rId5" Type="http://schemas.openxmlformats.org/officeDocument/2006/relationships/image" Target="../media/image81.png"/><Relationship Id="rId4" Type="http://schemas.openxmlformats.org/officeDocument/2006/relationships/image" Target="../media/image9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7" Type="http://schemas.openxmlformats.org/officeDocument/2006/relationships/image" Target="../media/image96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4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5.xml"/><Relationship Id="rId4" Type="http://schemas.openxmlformats.org/officeDocument/2006/relationships/image" Target="../media/image97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13" Type="http://schemas.openxmlformats.org/officeDocument/2006/relationships/image" Target="../media/image82.png"/><Relationship Id="rId18" Type="http://schemas.openxmlformats.org/officeDocument/2006/relationships/image" Target="../media/image85.png"/><Relationship Id="rId3" Type="http://schemas.openxmlformats.org/officeDocument/2006/relationships/notesSlide" Target="../notesSlides/notesSlide27.xml"/><Relationship Id="rId7" Type="http://schemas.openxmlformats.org/officeDocument/2006/relationships/image" Target="../media/image77.png"/><Relationship Id="rId12" Type="http://schemas.openxmlformats.org/officeDocument/2006/relationships/image" Target="../media/image81.png"/><Relationship Id="rId17" Type="http://schemas.openxmlformats.org/officeDocument/2006/relationships/image" Target="../media/image84.tiff"/><Relationship Id="rId2" Type="http://schemas.openxmlformats.org/officeDocument/2006/relationships/slideLayout" Target="../slideLayouts/slideLayout12.xml"/><Relationship Id="rId16" Type="http://schemas.openxmlformats.org/officeDocument/2006/relationships/image" Target="../media/image83.png"/><Relationship Id="rId1" Type="http://schemas.openxmlformats.org/officeDocument/2006/relationships/tags" Target="../tags/tag26.xml"/><Relationship Id="rId6" Type="http://schemas.openxmlformats.org/officeDocument/2006/relationships/image" Target="../media/image76.png"/><Relationship Id="rId11" Type="http://schemas.microsoft.com/office/2007/relationships/hdphoto" Target="../media/hdphoto2.wdp"/><Relationship Id="rId5" Type="http://schemas.openxmlformats.org/officeDocument/2006/relationships/image" Target="../media/image75.png"/><Relationship Id="rId15" Type="http://schemas.openxmlformats.org/officeDocument/2006/relationships/image" Target="../media/image98.png"/><Relationship Id="rId10" Type="http://schemas.openxmlformats.org/officeDocument/2006/relationships/image" Target="../media/image80.png"/><Relationship Id="rId4" Type="http://schemas.openxmlformats.org/officeDocument/2006/relationships/image" Target="../media/image74.png"/><Relationship Id="rId9" Type="http://schemas.openxmlformats.org/officeDocument/2006/relationships/image" Target="../media/image79.png"/><Relationship Id="rId14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8.xml"/><Relationship Id="rId4" Type="http://schemas.openxmlformats.org/officeDocument/2006/relationships/image" Target="../media/image9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9.xml"/><Relationship Id="rId5" Type="http://schemas.microsoft.com/office/2007/relationships/hdphoto" Target="../media/hdphoto3.wdp"/><Relationship Id="rId4" Type="http://schemas.openxmlformats.org/officeDocument/2006/relationships/image" Target="../media/image10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30.xml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7" Type="http://schemas.openxmlformats.org/officeDocument/2006/relationships/image" Target="../media/image106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31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32.xml"/><Relationship Id="rId5" Type="http://schemas.microsoft.com/office/2007/relationships/hdphoto" Target="../media/hdphoto4.wdp"/><Relationship Id="rId4" Type="http://schemas.openxmlformats.org/officeDocument/2006/relationships/image" Target="../media/image107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13" Type="http://schemas.openxmlformats.org/officeDocument/2006/relationships/image" Target="../media/image82.png"/><Relationship Id="rId3" Type="http://schemas.openxmlformats.org/officeDocument/2006/relationships/notesSlide" Target="../notesSlides/notesSlide34.xml"/><Relationship Id="rId7" Type="http://schemas.openxmlformats.org/officeDocument/2006/relationships/image" Target="../media/image77.png"/><Relationship Id="rId12" Type="http://schemas.openxmlformats.org/officeDocument/2006/relationships/image" Target="../media/image81.png"/><Relationship Id="rId17" Type="http://schemas.openxmlformats.org/officeDocument/2006/relationships/image" Target="../media/image85.png"/><Relationship Id="rId2" Type="http://schemas.openxmlformats.org/officeDocument/2006/relationships/slideLayout" Target="../slideLayouts/slideLayout12.xml"/><Relationship Id="rId16" Type="http://schemas.openxmlformats.org/officeDocument/2006/relationships/image" Target="../media/image84.tiff"/><Relationship Id="rId1" Type="http://schemas.openxmlformats.org/officeDocument/2006/relationships/tags" Target="../tags/tag33.xml"/><Relationship Id="rId6" Type="http://schemas.openxmlformats.org/officeDocument/2006/relationships/image" Target="../media/image76.png"/><Relationship Id="rId11" Type="http://schemas.microsoft.com/office/2007/relationships/hdphoto" Target="../media/hdphoto2.wdp"/><Relationship Id="rId5" Type="http://schemas.openxmlformats.org/officeDocument/2006/relationships/image" Target="../media/image75.png"/><Relationship Id="rId15" Type="http://schemas.openxmlformats.org/officeDocument/2006/relationships/image" Target="../media/image83.png"/><Relationship Id="rId10" Type="http://schemas.openxmlformats.org/officeDocument/2006/relationships/image" Target="../media/image80.png"/><Relationship Id="rId4" Type="http://schemas.openxmlformats.org/officeDocument/2006/relationships/image" Target="../media/image74.png"/><Relationship Id="rId9" Type="http://schemas.openxmlformats.org/officeDocument/2006/relationships/image" Target="../media/image79.png"/><Relationship Id="rId14" Type="http://schemas.openxmlformats.org/officeDocument/2006/relationships/image" Target="../media/image3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34.xml"/><Relationship Id="rId4" Type="http://schemas.openxmlformats.org/officeDocument/2006/relationships/image" Target="../media/image10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35.xml"/><Relationship Id="rId6" Type="http://schemas.openxmlformats.org/officeDocument/2006/relationships/image" Target="../media/image81.png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6.xml"/><Relationship Id="rId3" Type="http://schemas.openxmlformats.org/officeDocument/2006/relationships/notesSlide" Target="../notesSlides/notesSlide37.xml"/><Relationship Id="rId7" Type="http://schemas.openxmlformats.org/officeDocument/2006/relationships/diagramData" Target="../diagrams/data6.xml"/><Relationship Id="rId12" Type="http://schemas.openxmlformats.org/officeDocument/2006/relationships/image" Target="../media/image113.jpe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36.xml"/><Relationship Id="rId6" Type="http://schemas.openxmlformats.org/officeDocument/2006/relationships/image" Target="../media/image112.png"/><Relationship Id="rId11" Type="http://schemas.microsoft.com/office/2007/relationships/diagramDrawing" Target="../diagrams/drawing6.xml"/><Relationship Id="rId5" Type="http://schemas.openxmlformats.org/officeDocument/2006/relationships/image" Target="../media/image111.png"/><Relationship Id="rId10" Type="http://schemas.openxmlformats.org/officeDocument/2006/relationships/diagramColors" Target="../diagrams/colors6.xml"/><Relationship Id="rId4" Type="http://schemas.openxmlformats.org/officeDocument/2006/relationships/image" Target="../media/image95.png"/><Relationship Id="rId9" Type="http://schemas.openxmlformats.org/officeDocument/2006/relationships/diagramQuickStyle" Target="../diagrams/quickStyle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37.xml"/><Relationship Id="rId5" Type="http://schemas.openxmlformats.org/officeDocument/2006/relationships/image" Target="../media/image114.png"/><Relationship Id="rId4" Type="http://schemas.openxmlformats.org/officeDocument/2006/relationships/image" Target="../media/image114.tiff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3" Type="http://schemas.openxmlformats.org/officeDocument/2006/relationships/notesSlide" Target="../notesSlides/notesSlide39.xml"/><Relationship Id="rId7" Type="http://schemas.openxmlformats.org/officeDocument/2006/relationships/image" Target="../media/image118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38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13" Type="http://schemas.microsoft.com/office/2007/relationships/diagramDrawing" Target="../diagrams/drawing2.xml"/><Relationship Id="rId18" Type="http://schemas.microsoft.com/office/2007/relationships/diagramDrawing" Target="../diagrams/drawing3.xml"/><Relationship Id="rId3" Type="http://schemas.openxmlformats.org/officeDocument/2006/relationships/notesSlide" Target="../notesSlides/notesSlide4.xml"/><Relationship Id="rId21" Type="http://schemas.openxmlformats.org/officeDocument/2006/relationships/image" Target="../media/image7.gif"/><Relationship Id="rId7" Type="http://schemas.openxmlformats.org/officeDocument/2006/relationships/diagramColors" Target="../diagrams/colors1.xml"/><Relationship Id="rId12" Type="http://schemas.openxmlformats.org/officeDocument/2006/relationships/diagramColors" Target="../diagrams/colors2.xml"/><Relationship Id="rId17" Type="http://schemas.openxmlformats.org/officeDocument/2006/relationships/diagramColors" Target="../diagrams/colors3.xml"/><Relationship Id="rId25" Type="http://schemas.openxmlformats.org/officeDocument/2006/relationships/image" Target="../media/image11.png"/><Relationship Id="rId2" Type="http://schemas.openxmlformats.org/officeDocument/2006/relationships/slideLayout" Target="../slideLayouts/slideLayout12.xml"/><Relationship Id="rId16" Type="http://schemas.openxmlformats.org/officeDocument/2006/relationships/diagramQuickStyle" Target="../diagrams/quickStyle3.xml"/><Relationship Id="rId20" Type="http://schemas.openxmlformats.org/officeDocument/2006/relationships/image" Target="../media/image6.jpeg"/><Relationship Id="rId1" Type="http://schemas.openxmlformats.org/officeDocument/2006/relationships/tags" Target="../tags/tag3.xml"/><Relationship Id="rId6" Type="http://schemas.openxmlformats.org/officeDocument/2006/relationships/diagramQuickStyle" Target="../diagrams/quickStyle1.xml"/><Relationship Id="rId11" Type="http://schemas.openxmlformats.org/officeDocument/2006/relationships/diagramQuickStyle" Target="../diagrams/quickStyle2.xml"/><Relationship Id="rId24" Type="http://schemas.openxmlformats.org/officeDocument/2006/relationships/image" Target="../media/image10.png"/><Relationship Id="rId5" Type="http://schemas.openxmlformats.org/officeDocument/2006/relationships/diagramLayout" Target="../diagrams/layout1.xml"/><Relationship Id="rId15" Type="http://schemas.openxmlformats.org/officeDocument/2006/relationships/diagramLayout" Target="../diagrams/layout3.xml"/><Relationship Id="rId23" Type="http://schemas.openxmlformats.org/officeDocument/2006/relationships/image" Target="../media/image9.jpeg"/><Relationship Id="rId10" Type="http://schemas.openxmlformats.org/officeDocument/2006/relationships/diagramLayout" Target="../diagrams/layout2.xml"/><Relationship Id="rId19" Type="http://schemas.openxmlformats.org/officeDocument/2006/relationships/image" Target="../media/image5.jpeg"/><Relationship Id="rId4" Type="http://schemas.openxmlformats.org/officeDocument/2006/relationships/diagramData" Target="../diagrams/data1.xml"/><Relationship Id="rId9" Type="http://schemas.openxmlformats.org/officeDocument/2006/relationships/diagramData" Target="../diagrams/data2.xml"/><Relationship Id="rId14" Type="http://schemas.openxmlformats.org/officeDocument/2006/relationships/diagramData" Target="../diagrams/data3.xml"/><Relationship Id="rId22" Type="http://schemas.openxmlformats.org/officeDocument/2006/relationships/image" Target="../media/image8.jpe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13" Type="http://schemas.openxmlformats.org/officeDocument/2006/relationships/image" Target="../media/image82.png"/><Relationship Id="rId18" Type="http://schemas.openxmlformats.org/officeDocument/2006/relationships/image" Target="../media/image85.png"/><Relationship Id="rId3" Type="http://schemas.openxmlformats.org/officeDocument/2006/relationships/notesSlide" Target="../notesSlides/notesSlide40.xml"/><Relationship Id="rId7" Type="http://schemas.openxmlformats.org/officeDocument/2006/relationships/image" Target="../media/image77.png"/><Relationship Id="rId12" Type="http://schemas.openxmlformats.org/officeDocument/2006/relationships/image" Target="../media/image81.png"/><Relationship Id="rId17" Type="http://schemas.openxmlformats.org/officeDocument/2006/relationships/image" Target="../media/image84.tiff"/><Relationship Id="rId2" Type="http://schemas.openxmlformats.org/officeDocument/2006/relationships/slideLayout" Target="../slideLayouts/slideLayout12.xml"/><Relationship Id="rId16" Type="http://schemas.microsoft.com/office/2007/relationships/hdphoto" Target="../media/hdphoto5.wdp"/><Relationship Id="rId1" Type="http://schemas.openxmlformats.org/officeDocument/2006/relationships/tags" Target="../tags/tag39.xml"/><Relationship Id="rId6" Type="http://schemas.openxmlformats.org/officeDocument/2006/relationships/image" Target="../media/image76.png"/><Relationship Id="rId11" Type="http://schemas.microsoft.com/office/2007/relationships/hdphoto" Target="../media/hdphoto2.wdp"/><Relationship Id="rId5" Type="http://schemas.openxmlformats.org/officeDocument/2006/relationships/image" Target="../media/image75.png"/><Relationship Id="rId15" Type="http://schemas.openxmlformats.org/officeDocument/2006/relationships/image" Target="../media/image120.png"/><Relationship Id="rId10" Type="http://schemas.openxmlformats.org/officeDocument/2006/relationships/image" Target="../media/image80.png"/><Relationship Id="rId4" Type="http://schemas.openxmlformats.org/officeDocument/2006/relationships/image" Target="../media/image74.png"/><Relationship Id="rId9" Type="http://schemas.openxmlformats.org/officeDocument/2006/relationships/image" Target="../media/image79.png"/><Relationship Id="rId14" Type="http://schemas.openxmlformats.org/officeDocument/2006/relationships/image" Target="../media/image3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40.xml"/><Relationship Id="rId4" Type="http://schemas.openxmlformats.org/officeDocument/2006/relationships/image" Target="../media/image121.png"/></Relationships>
</file>

<file path=ppt/slides/_rels/slide42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notesSlide" Target="../notesSlides/notesSlide42.xml"/><Relationship Id="rId7" Type="http://schemas.openxmlformats.org/officeDocument/2006/relationships/image" Target="../media/image80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41.xml"/><Relationship Id="rId6" Type="http://schemas.openxmlformats.org/officeDocument/2006/relationships/image" Target="../media/image81.png"/><Relationship Id="rId5" Type="http://schemas.openxmlformats.org/officeDocument/2006/relationships/image" Target="../media/image83.png"/><Relationship Id="rId4" Type="http://schemas.openxmlformats.org/officeDocument/2006/relationships/image" Target="../media/image122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13" Type="http://schemas.openxmlformats.org/officeDocument/2006/relationships/image" Target="../media/image81.png"/><Relationship Id="rId18" Type="http://schemas.openxmlformats.org/officeDocument/2006/relationships/image" Target="../media/image84.tiff"/><Relationship Id="rId3" Type="http://schemas.openxmlformats.org/officeDocument/2006/relationships/notesSlide" Target="../notesSlides/notesSlide43.xml"/><Relationship Id="rId7" Type="http://schemas.openxmlformats.org/officeDocument/2006/relationships/image" Target="../media/image77.png"/><Relationship Id="rId12" Type="http://schemas.openxmlformats.org/officeDocument/2006/relationships/image" Target="../media/image123.png"/><Relationship Id="rId17" Type="http://schemas.microsoft.com/office/2007/relationships/hdphoto" Target="../media/hdphoto5.wdp"/><Relationship Id="rId2" Type="http://schemas.openxmlformats.org/officeDocument/2006/relationships/slideLayout" Target="../slideLayouts/slideLayout12.xml"/><Relationship Id="rId16" Type="http://schemas.openxmlformats.org/officeDocument/2006/relationships/image" Target="../media/image120.png"/><Relationship Id="rId1" Type="http://schemas.openxmlformats.org/officeDocument/2006/relationships/tags" Target="../tags/tag42.xml"/><Relationship Id="rId6" Type="http://schemas.openxmlformats.org/officeDocument/2006/relationships/image" Target="../media/image76.png"/><Relationship Id="rId11" Type="http://schemas.microsoft.com/office/2007/relationships/hdphoto" Target="../media/hdphoto2.wdp"/><Relationship Id="rId5" Type="http://schemas.openxmlformats.org/officeDocument/2006/relationships/image" Target="../media/image75.png"/><Relationship Id="rId15" Type="http://schemas.openxmlformats.org/officeDocument/2006/relationships/image" Target="../media/image39.png"/><Relationship Id="rId10" Type="http://schemas.openxmlformats.org/officeDocument/2006/relationships/image" Target="../media/image80.png"/><Relationship Id="rId19" Type="http://schemas.openxmlformats.org/officeDocument/2006/relationships/image" Target="../media/image85.png"/><Relationship Id="rId4" Type="http://schemas.openxmlformats.org/officeDocument/2006/relationships/image" Target="../media/image74.png"/><Relationship Id="rId9" Type="http://schemas.openxmlformats.org/officeDocument/2006/relationships/image" Target="../media/image79.png"/><Relationship Id="rId14" Type="http://schemas.openxmlformats.org/officeDocument/2006/relationships/image" Target="../media/image8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43.xml"/><Relationship Id="rId6" Type="http://schemas.microsoft.com/office/2007/relationships/hdphoto" Target="../media/hdphoto2.wdp"/><Relationship Id="rId5" Type="http://schemas.openxmlformats.org/officeDocument/2006/relationships/image" Target="../media/image80.png"/><Relationship Id="rId4" Type="http://schemas.openxmlformats.org/officeDocument/2006/relationships/image" Target="../media/image124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5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44.xml"/><Relationship Id="rId4" Type="http://schemas.openxmlformats.org/officeDocument/2006/relationships/image" Target="../media/image12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6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4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7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4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8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4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9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4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7" Type="http://schemas.openxmlformats.org/officeDocument/2006/relationships/image" Target="../media/image15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4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0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49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1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50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gif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5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13" Type="http://schemas.openxmlformats.org/officeDocument/2006/relationships/image" Target="../media/image24.png"/><Relationship Id="rId3" Type="http://schemas.openxmlformats.org/officeDocument/2006/relationships/notesSlide" Target="../notesSlides/notesSlide7.xml"/><Relationship Id="rId7" Type="http://schemas.microsoft.com/office/2007/relationships/hdphoto" Target="../media/hdphoto1.wdp"/><Relationship Id="rId12" Type="http://schemas.openxmlformats.org/officeDocument/2006/relationships/image" Target="../media/image23.jpe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6.xml"/><Relationship Id="rId6" Type="http://schemas.openxmlformats.org/officeDocument/2006/relationships/image" Target="../media/image18.png"/><Relationship Id="rId11" Type="http://schemas.openxmlformats.org/officeDocument/2006/relationships/image" Target="../media/image22.jpeg"/><Relationship Id="rId5" Type="http://schemas.openxmlformats.org/officeDocument/2006/relationships/image" Target="../media/image17.png"/><Relationship Id="rId10" Type="http://schemas.openxmlformats.org/officeDocument/2006/relationships/image" Target="../media/image21.jpeg"/><Relationship Id="rId4" Type="http://schemas.openxmlformats.org/officeDocument/2006/relationships/image" Target="../media/image16.png"/><Relationship Id="rId9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4.xml"/><Relationship Id="rId13" Type="http://schemas.openxmlformats.org/officeDocument/2006/relationships/image" Target="../media/image29.jpeg"/><Relationship Id="rId3" Type="http://schemas.openxmlformats.org/officeDocument/2006/relationships/notesSlide" Target="../notesSlides/notesSlide8.xml"/><Relationship Id="rId7" Type="http://schemas.openxmlformats.org/officeDocument/2006/relationships/diagramData" Target="../diagrams/data4.xml"/><Relationship Id="rId12" Type="http://schemas.openxmlformats.org/officeDocument/2006/relationships/image" Target="../media/image28.jpeg"/><Relationship Id="rId17" Type="http://schemas.openxmlformats.org/officeDocument/2006/relationships/image" Target="../media/image33.png"/><Relationship Id="rId2" Type="http://schemas.openxmlformats.org/officeDocument/2006/relationships/slideLayout" Target="../slideLayouts/slideLayout12.xml"/><Relationship Id="rId16" Type="http://schemas.openxmlformats.org/officeDocument/2006/relationships/image" Target="../media/image32.png"/><Relationship Id="rId1" Type="http://schemas.openxmlformats.org/officeDocument/2006/relationships/tags" Target="../tags/tag7.xml"/><Relationship Id="rId6" Type="http://schemas.openxmlformats.org/officeDocument/2006/relationships/image" Target="../media/image27.jpeg"/><Relationship Id="rId11" Type="http://schemas.microsoft.com/office/2007/relationships/diagramDrawing" Target="../diagrams/drawing4.xml"/><Relationship Id="rId5" Type="http://schemas.openxmlformats.org/officeDocument/2006/relationships/image" Target="../media/image26.emf"/><Relationship Id="rId15" Type="http://schemas.openxmlformats.org/officeDocument/2006/relationships/image" Target="../media/image31.png"/><Relationship Id="rId10" Type="http://schemas.openxmlformats.org/officeDocument/2006/relationships/diagramColors" Target="../diagrams/colors4.xml"/><Relationship Id="rId4" Type="http://schemas.openxmlformats.org/officeDocument/2006/relationships/image" Target="../media/image25.jpeg"/><Relationship Id="rId9" Type="http://schemas.openxmlformats.org/officeDocument/2006/relationships/diagramQuickStyle" Target="../diagrams/quickStyle4.xml"/><Relationship Id="rId14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3.gif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37.png"/><Relationship Id="rId12" Type="http://schemas.openxmlformats.org/officeDocument/2006/relationships/image" Target="../media/image42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8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Relationship Id="rId14" Type="http://schemas.openxmlformats.org/officeDocument/2006/relationships/image" Target="../media/image4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166951"/>
            <a:ext cx="12192000" cy="1365251"/>
          </a:xfrm>
          <a:noFill/>
        </p:spPr>
        <p:txBody>
          <a:bodyPr anchor="ctr">
            <a:noAutofit/>
          </a:bodyPr>
          <a:lstStyle/>
          <a:p>
            <a:r>
              <a:rPr lang="fr-FR" sz="3600" b="1" dirty="0">
                <a:solidFill>
                  <a:srgbClr val="008080"/>
                </a:solidFill>
              </a:rPr>
              <a:t>Proposition d'un environnement numérique dédié à la fouille et à la synthèse collaborative d'exigences en ingénierie de produits</a:t>
            </a:r>
            <a:endParaRPr lang="en-GB" sz="3600" b="1" i="1" dirty="0">
              <a:solidFill>
                <a:srgbClr val="008080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68" y="135925"/>
            <a:ext cx="1553958" cy="540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3224" y="135925"/>
            <a:ext cx="1629761" cy="540000"/>
          </a:xfrm>
          <a:prstGeom prst="rect">
            <a:avLst/>
          </a:prstGeom>
        </p:spPr>
      </p:pic>
      <p:pic>
        <p:nvPicPr>
          <p:cNvPr id="13" name="Picture 2" descr="See original imag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2983" y="135925"/>
            <a:ext cx="1381763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4744" y="135925"/>
            <a:ext cx="1563686" cy="540000"/>
          </a:xfrm>
          <a:prstGeom prst="rect">
            <a:avLst/>
          </a:prstGeom>
        </p:spPr>
      </p:pic>
      <p:sp>
        <p:nvSpPr>
          <p:cNvPr id="23" name="Subtitle 2"/>
          <p:cNvSpPr>
            <a:spLocks noGrp="1"/>
          </p:cNvSpPr>
          <p:nvPr>
            <p:ph type="subTitle" idx="1"/>
          </p:nvPr>
        </p:nvSpPr>
        <p:spPr>
          <a:xfrm>
            <a:off x="195948" y="2989131"/>
            <a:ext cx="5861953" cy="1632857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  <a:tabLst>
                <a:tab pos="174625" algn="l"/>
              </a:tabLst>
            </a:pPr>
            <a:r>
              <a:rPr lang="fr-FR" sz="1800" b="1" u="sng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Encadrement académique :</a:t>
            </a:r>
            <a:endParaRPr lang="en-GB" sz="1800" b="1" u="sng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  <a:p>
            <a:pPr marL="180975" indent="-180975" algn="l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  <a:tabLst>
                <a:tab pos="180975" algn="l"/>
              </a:tabLst>
            </a:pPr>
            <a:r>
              <a:rPr lang="fr-FR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P. VÉRON, Professeur des Universités, Directeur de thèse</a:t>
            </a:r>
          </a:p>
          <a:p>
            <a:pPr marL="180975" algn="l">
              <a:lnSpc>
                <a:spcPct val="100000"/>
              </a:lnSpc>
              <a:spcBef>
                <a:spcPts val="0"/>
              </a:spcBef>
              <a:tabLst>
                <a:tab pos="180975" algn="l"/>
              </a:tabLst>
            </a:pPr>
            <a:r>
              <a:rPr lang="fr-FR" sz="18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LSIS UMR CNRS 7296 – Arts &amp; Métiers </a:t>
            </a:r>
            <a:r>
              <a:rPr lang="fr-FR" sz="18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ParisTech</a:t>
            </a:r>
            <a:r>
              <a:rPr lang="fr-FR" sz="18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, Aix-en-P</a:t>
            </a:r>
            <a:r>
              <a:rPr lang="fr-FR" sz="1800" i="1" baseline="300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ce</a:t>
            </a:r>
            <a:endParaRPr lang="fr-FR" sz="1800" b="1" baseline="300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  <a:p>
            <a:pPr marL="180975" indent="-180975" algn="l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  <a:tabLst>
                <a:tab pos="180975" algn="l"/>
              </a:tabLst>
            </a:pPr>
            <a:r>
              <a:rPr lang="fr-FR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F. SEGONDS, Maître de Conférences, Co-encadrant de thèse</a:t>
            </a:r>
          </a:p>
          <a:p>
            <a:pPr marL="361950" indent="-180975" algn="l">
              <a:lnSpc>
                <a:spcPct val="100000"/>
              </a:lnSpc>
              <a:spcBef>
                <a:spcPts val="0"/>
              </a:spcBef>
              <a:tabLst>
                <a:tab pos="180975" algn="l"/>
              </a:tabLst>
            </a:pPr>
            <a:r>
              <a:rPr lang="fr-FR" sz="18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LCPI – Arts &amp; Métiers </a:t>
            </a:r>
            <a:r>
              <a:rPr lang="fr-FR" sz="18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ParisTech</a:t>
            </a:r>
            <a:r>
              <a:rPr lang="fr-FR" sz="18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, Paris</a:t>
            </a:r>
            <a:endParaRPr lang="fr-FR" sz="1800" i="1" baseline="300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191174" y="2989131"/>
            <a:ext cx="5877256" cy="18928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tabLst>
                <a:tab pos="180975" algn="l"/>
              </a:tabLst>
            </a:pPr>
            <a:r>
              <a:rPr lang="fr-FR" b="1" u="sng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Encadrement industriel :</a:t>
            </a:r>
          </a:p>
          <a:p>
            <a:pPr marL="180975" indent="-180975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180975" algn="l"/>
              </a:tabLst>
            </a:pPr>
            <a:r>
              <a:rPr lang="fr-FR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N. CROUÉ, Directeur Innovation, Solutions &amp; Consulting</a:t>
            </a:r>
          </a:p>
          <a:p>
            <a:pPr marL="361950" indent="-180975">
              <a:tabLst>
                <a:tab pos="180975" algn="l"/>
              </a:tabLst>
            </a:pPr>
            <a:r>
              <a:rPr lang="fr-FR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Keonys</a:t>
            </a:r>
            <a:r>
              <a:rPr lang="fr-FR" i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, Blagnac</a:t>
            </a:r>
            <a:endParaRPr lang="fr-FR" i="1" baseline="300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  <a:p>
            <a:pPr marL="180975" indent="-180975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180975" algn="l"/>
              </a:tabLst>
            </a:pPr>
            <a:r>
              <a:rPr lang="fr-FR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B. PUECHOULTRES, Vice-Président Stratégie &amp; Diversification</a:t>
            </a:r>
          </a:p>
          <a:p>
            <a:pPr marL="361950" indent="-180975">
              <a:tabLst>
                <a:tab pos="180975" algn="l"/>
              </a:tabLst>
            </a:pPr>
            <a:r>
              <a:rPr lang="fr-FR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Keonys</a:t>
            </a:r>
            <a:r>
              <a:rPr lang="fr-FR" i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, Suresnes</a:t>
            </a:r>
          </a:p>
        </p:txBody>
      </p:sp>
      <p:cxnSp>
        <p:nvCxnSpPr>
          <p:cNvPr id="6" name="Connecteur droit 5"/>
          <p:cNvCxnSpPr/>
          <p:nvPr/>
        </p:nvCxnSpPr>
        <p:spPr>
          <a:xfrm>
            <a:off x="3031672" y="5666405"/>
            <a:ext cx="6128657" cy="0"/>
          </a:xfrm>
          <a:prstGeom prst="line">
            <a:avLst/>
          </a:prstGeom>
          <a:ln w="28575">
            <a:solidFill>
              <a:srgbClr val="008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-296305" y="5699137"/>
            <a:ext cx="1248830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Soutenance de thèse de Romain PINQUIÉ en vue de l’obtention du grade de Docteur des Arts et Métiers </a:t>
            </a:r>
            <a:r>
              <a:rPr lang="fr-FR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ParisTech</a:t>
            </a:r>
            <a:endParaRPr lang="fr-FR" b="1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  <a:p>
            <a:pPr algn="ctr"/>
            <a:r>
              <a:rPr lang="fr-FR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Laboratoire des Sciences de l’Information et des Systèmes UMR CNRS 7296</a:t>
            </a:r>
          </a:p>
          <a:p>
            <a:pPr algn="ctr"/>
            <a:r>
              <a:rPr lang="fr-FR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Arts &amp; Métiers </a:t>
            </a:r>
            <a:r>
              <a:rPr lang="fr-FR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ParisTech</a:t>
            </a:r>
            <a:r>
              <a:rPr lang="fr-FR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, Campus d’Aix-en-Provence</a:t>
            </a:r>
          </a:p>
          <a:p>
            <a:pPr algn="ctr"/>
            <a:r>
              <a:rPr lang="fr-FR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07 octobre 2016</a:t>
            </a:r>
            <a:endParaRPr lang="en-GB" b="1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733309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 Placeholder 5"/>
          <p:cNvSpPr txBox="1">
            <a:spLocks/>
          </p:cNvSpPr>
          <p:nvPr/>
        </p:nvSpPr>
        <p:spPr>
          <a:xfrm>
            <a:off x="0" y="6612"/>
            <a:ext cx="12192000" cy="539750"/>
          </a:xfrm>
          <a:prstGeom prst="rect">
            <a:avLst/>
          </a:prstGeom>
          <a:solidFill>
            <a:srgbClr val="008080"/>
          </a:solidFill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000" b="1" kern="1200">
                <a:solidFill>
                  <a:srgbClr val="C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dirty="0">
                <a:solidFill>
                  <a:schemeClr val="bg1"/>
                </a:solidFill>
                <a:latin typeface="Rockwell" panose="02060603020205020403" pitchFamily="18" charset="0"/>
                <a:ea typeface="Batang" panose="02030600000101010101" pitchFamily="18" charset="-127"/>
              </a:rPr>
              <a:t>Problématique : comment synthétiser les exigences ?</a:t>
            </a:r>
          </a:p>
        </p:txBody>
      </p:sp>
      <p:graphicFrame>
        <p:nvGraphicFramePr>
          <p:cNvPr id="22" name="Tableau 21"/>
          <p:cNvGraphicFramePr>
            <a:graphicFrameLocks noGrp="1"/>
          </p:cNvGraphicFramePr>
          <p:nvPr>
            <p:extLst/>
          </p:nvPr>
        </p:nvGraphicFramePr>
        <p:xfrm>
          <a:off x="2" y="6546397"/>
          <a:ext cx="1219199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3999">
                  <a:extLst>
                    <a:ext uri="{9D8B030D-6E8A-4147-A177-3AD203B41FA5}">
                      <a16:colId xmlns:a16="http://schemas.microsoft.com/office/drawing/2014/main" val="1631672212"/>
                    </a:ext>
                  </a:extLst>
                </a:gridCol>
                <a:gridCol w="1469570">
                  <a:extLst>
                    <a:ext uri="{9D8B030D-6E8A-4147-A177-3AD203B41FA5}">
                      <a16:colId xmlns:a16="http://schemas.microsoft.com/office/drawing/2014/main" val="1523975517"/>
                    </a:ext>
                  </a:extLst>
                </a:gridCol>
                <a:gridCol w="1621972">
                  <a:extLst>
                    <a:ext uri="{9D8B030D-6E8A-4147-A177-3AD203B41FA5}">
                      <a16:colId xmlns:a16="http://schemas.microsoft.com/office/drawing/2014/main" val="4284732167"/>
                    </a:ext>
                  </a:extLst>
                </a:gridCol>
                <a:gridCol w="1480455">
                  <a:extLst>
                    <a:ext uri="{9D8B030D-6E8A-4147-A177-3AD203B41FA5}">
                      <a16:colId xmlns:a16="http://schemas.microsoft.com/office/drawing/2014/main" val="4101102102"/>
                    </a:ext>
                  </a:extLst>
                </a:gridCol>
                <a:gridCol w="1523999">
                  <a:extLst>
                    <a:ext uri="{9D8B030D-6E8A-4147-A177-3AD203B41FA5}">
                      <a16:colId xmlns:a16="http://schemas.microsoft.com/office/drawing/2014/main" val="2295709410"/>
                    </a:ext>
                  </a:extLst>
                </a:gridCol>
                <a:gridCol w="1523999">
                  <a:extLst>
                    <a:ext uri="{9D8B030D-6E8A-4147-A177-3AD203B41FA5}">
                      <a16:colId xmlns:a16="http://schemas.microsoft.com/office/drawing/2014/main" val="1293143689"/>
                    </a:ext>
                  </a:extLst>
                </a:gridCol>
                <a:gridCol w="1523999">
                  <a:extLst>
                    <a:ext uri="{9D8B030D-6E8A-4147-A177-3AD203B41FA5}">
                      <a16:colId xmlns:a16="http://schemas.microsoft.com/office/drawing/2014/main" val="3889465694"/>
                    </a:ext>
                  </a:extLst>
                </a:gridCol>
                <a:gridCol w="1523999">
                  <a:extLst>
                    <a:ext uri="{9D8B030D-6E8A-4147-A177-3AD203B41FA5}">
                      <a16:colId xmlns:a16="http://schemas.microsoft.com/office/drawing/2014/main" val="15865034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GB" u="none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0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u="none" dirty="0">
                          <a:solidFill>
                            <a:schemeClr val="bg1"/>
                          </a:solidFill>
                        </a:rPr>
                        <a:t>Contexte</a:t>
                      </a:r>
                      <a:endParaRPr lang="en-GB" u="none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0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rgbClr val="008080"/>
                          </a:solidFill>
                        </a:rPr>
                        <a:t>Problématique</a:t>
                      </a:r>
                      <a:endParaRPr lang="en-GB" dirty="0">
                        <a:solidFill>
                          <a:srgbClr val="00808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État de l’art</a:t>
                      </a:r>
                      <a:endParaRPr lang="en-GB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0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Propositions</a:t>
                      </a:r>
                      <a:endParaRPr lang="en-GB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0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Conclusion</a:t>
                      </a:r>
                      <a:endParaRPr lang="en-GB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0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Perspectives</a:t>
                      </a:r>
                      <a:endParaRPr lang="en-GB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08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3634867"/>
                  </a:ext>
                </a:extLst>
              </a:tr>
            </a:tbl>
          </a:graphicData>
        </a:graphic>
      </p:graphicFrame>
      <p:sp>
        <p:nvSpPr>
          <p:cNvPr id="23" name="Ellipse 22"/>
          <p:cNvSpPr/>
          <p:nvPr/>
        </p:nvSpPr>
        <p:spPr>
          <a:xfrm>
            <a:off x="11504141" y="6561636"/>
            <a:ext cx="620006" cy="288000"/>
          </a:xfrm>
          <a:prstGeom prst="ellipse">
            <a:avLst/>
          </a:prstGeom>
          <a:solidFill>
            <a:schemeClr val="bg1"/>
          </a:solidFill>
          <a:ln>
            <a:solidFill>
              <a:srgbClr val="0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5217DFA7-C24C-4BC7-90E8-E168825F2671}" type="slidenum">
              <a:rPr lang="fr-FR" sz="1400" b="1" smtClean="0">
                <a:solidFill>
                  <a:srgbClr val="008080"/>
                </a:solidFill>
              </a:rPr>
              <a:pPr algn="ctr"/>
              <a:t>10</a:t>
            </a:fld>
            <a:endParaRPr lang="fr-FR" sz="1400" b="1" dirty="0">
              <a:solidFill>
                <a:srgbClr val="008080"/>
              </a:solidFill>
            </a:endParaRPr>
          </a:p>
        </p:txBody>
      </p:sp>
      <p:sp>
        <p:nvSpPr>
          <p:cNvPr id="5" name="Right Arrow 3"/>
          <p:cNvSpPr/>
          <p:nvPr/>
        </p:nvSpPr>
        <p:spPr>
          <a:xfrm>
            <a:off x="5920128" y="1849695"/>
            <a:ext cx="1848157" cy="932865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 dirty="0">
              <a:cs typeface="Times" panose="02020603050405020304" pitchFamily="18" charset="0"/>
            </a:endParaRPr>
          </a:p>
        </p:txBody>
      </p:sp>
      <p:sp>
        <p:nvSpPr>
          <p:cNvPr id="6" name="Can 4"/>
          <p:cNvSpPr/>
          <p:nvPr/>
        </p:nvSpPr>
        <p:spPr>
          <a:xfrm>
            <a:off x="1390245" y="574353"/>
            <a:ext cx="4841082" cy="3496088"/>
          </a:xfrm>
          <a:prstGeom prst="can">
            <a:avLst>
              <a:gd name="adj" fmla="val 28878"/>
            </a:avLst>
          </a:prstGeom>
          <a:solidFill>
            <a:schemeClr val="bg2">
              <a:lumMod val="9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Flowchart: Multidocument 5"/>
          <p:cNvSpPr/>
          <p:nvPr/>
        </p:nvSpPr>
        <p:spPr>
          <a:xfrm>
            <a:off x="1447550" y="1690908"/>
            <a:ext cx="2088000" cy="540000"/>
          </a:xfrm>
          <a:prstGeom prst="flowChartMultidocument">
            <a:avLst/>
          </a:prstGeom>
          <a:solidFill>
            <a:schemeClr val="accent4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 sz="2200" dirty="0">
                <a:solidFill>
                  <a:schemeClr val="tx1">
                    <a:lumMod val="85000"/>
                    <a:lumOff val="15000"/>
                  </a:schemeClr>
                </a:solidFill>
                <a:cs typeface="Times" panose="02020603050405020304" pitchFamily="18" charset="0"/>
              </a:rPr>
              <a:t>Spécifications</a:t>
            </a:r>
          </a:p>
        </p:txBody>
      </p:sp>
      <p:sp>
        <p:nvSpPr>
          <p:cNvPr id="8" name="Flowchart: Multidocument 6"/>
          <p:cNvSpPr/>
          <p:nvPr/>
        </p:nvSpPr>
        <p:spPr>
          <a:xfrm>
            <a:off x="1490741" y="2277386"/>
            <a:ext cx="2831834" cy="540000"/>
          </a:xfrm>
          <a:prstGeom prst="flowChartMultidocument">
            <a:avLst/>
          </a:prstGeom>
          <a:solidFill>
            <a:schemeClr val="accent4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 sz="2200" dirty="0">
                <a:solidFill>
                  <a:schemeClr val="tx1">
                    <a:lumMod val="85000"/>
                    <a:lumOff val="15000"/>
                  </a:schemeClr>
                </a:solidFill>
                <a:cs typeface="Times" panose="02020603050405020304" pitchFamily="18" charset="0"/>
              </a:rPr>
              <a:t>Cahier des Charges</a:t>
            </a:r>
          </a:p>
        </p:txBody>
      </p:sp>
      <p:sp>
        <p:nvSpPr>
          <p:cNvPr id="9" name="Flowchart: Multidocument 7"/>
          <p:cNvSpPr/>
          <p:nvPr/>
        </p:nvSpPr>
        <p:spPr>
          <a:xfrm>
            <a:off x="3726530" y="1675869"/>
            <a:ext cx="2196000" cy="540000"/>
          </a:xfrm>
          <a:prstGeom prst="flowChartMultidocument">
            <a:avLst/>
          </a:prstGeom>
          <a:solidFill>
            <a:schemeClr val="accent4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 sz="2200" dirty="0">
                <a:solidFill>
                  <a:schemeClr val="tx1">
                    <a:lumMod val="85000"/>
                    <a:lumOff val="15000"/>
                  </a:schemeClr>
                </a:solidFill>
                <a:cs typeface="Times" panose="02020603050405020304" pitchFamily="18" charset="0"/>
              </a:rPr>
              <a:t>Business case</a:t>
            </a:r>
          </a:p>
        </p:txBody>
      </p:sp>
      <p:sp>
        <p:nvSpPr>
          <p:cNvPr id="10" name="Flowchart: Multidocument 8"/>
          <p:cNvSpPr/>
          <p:nvPr/>
        </p:nvSpPr>
        <p:spPr>
          <a:xfrm>
            <a:off x="1762489" y="2851914"/>
            <a:ext cx="2844000" cy="576000"/>
          </a:xfrm>
          <a:prstGeom prst="flowChartMultidocument">
            <a:avLst/>
          </a:prstGeom>
          <a:solidFill>
            <a:schemeClr val="accent4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 sz="2200" dirty="0">
                <a:solidFill>
                  <a:schemeClr val="tx1">
                    <a:lumMod val="85000"/>
                    <a:lumOff val="15000"/>
                  </a:schemeClr>
                </a:solidFill>
                <a:cs typeface="Times" panose="02020603050405020304" pitchFamily="18" charset="0"/>
              </a:rPr>
              <a:t>Rapports interviews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390246" y="589477"/>
            <a:ext cx="48329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solidFill>
                  <a:srgbClr val="404040"/>
                </a:solidFill>
                <a:cs typeface="Times" panose="02020603050405020304" pitchFamily="18" charset="0"/>
              </a:rPr>
              <a:t>Corpus de</a:t>
            </a:r>
          </a:p>
          <a:p>
            <a:pPr algn="ctr"/>
            <a:r>
              <a:rPr lang="fr-FR" sz="2400" b="1" dirty="0">
                <a:solidFill>
                  <a:srgbClr val="404040"/>
                </a:solidFill>
                <a:cs typeface="Times" panose="02020603050405020304" pitchFamily="18" charset="0"/>
              </a:rPr>
              <a:t>documents prescriptifs</a:t>
            </a:r>
          </a:p>
        </p:txBody>
      </p:sp>
      <p:sp>
        <p:nvSpPr>
          <p:cNvPr id="12" name="Flowchart: Multidocument 11"/>
          <p:cNvSpPr/>
          <p:nvPr/>
        </p:nvSpPr>
        <p:spPr>
          <a:xfrm>
            <a:off x="4746157" y="2823648"/>
            <a:ext cx="1404000" cy="576000"/>
          </a:xfrm>
          <a:prstGeom prst="flowChartMultidocument">
            <a:avLst/>
          </a:prstGeom>
          <a:solidFill>
            <a:schemeClr val="accent4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 sz="2200" dirty="0" err="1">
                <a:solidFill>
                  <a:schemeClr val="tx1">
                    <a:lumMod val="85000"/>
                    <a:lumOff val="15000"/>
                  </a:schemeClr>
                </a:solidFill>
                <a:cs typeface="Times" panose="02020603050405020304" pitchFamily="18" charset="0"/>
              </a:rPr>
              <a:t>ConOps</a:t>
            </a:r>
            <a:endParaRPr lang="fr-FR" sz="2200" dirty="0">
              <a:solidFill>
                <a:schemeClr val="tx1">
                  <a:lumMod val="85000"/>
                  <a:lumOff val="15000"/>
                </a:schemeClr>
              </a:solidFill>
              <a:cs typeface="Times" panose="02020603050405020304" pitchFamily="18" charset="0"/>
            </a:endParaRPr>
          </a:p>
        </p:txBody>
      </p:sp>
      <p:pic>
        <p:nvPicPr>
          <p:cNvPr id="13" name="Imag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1971" y="3399197"/>
            <a:ext cx="288000" cy="288000"/>
          </a:xfrm>
          <a:prstGeom prst="rect">
            <a:avLst/>
          </a:prstGeom>
        </p:spPr>
      </p:pic>
      <p:pic>
        <p:nvPicPr>
          <p:cNvPr id="14" name="Image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7504" y="3587683"/>
            <a:ext cx="288000" cy="288000"/>
          </a:xfrm>
          <a:prstGeom prst="rect">
            <a:avLst/>
          </a:prstGeom>
        </p:spPr>
      </p:pic>
      <p:pic>
        <p:nvPicPr>
          <p:cNvPr id="15" name="Imag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617" y="3407776"/>
            <a:ext cx="288000" cy="288000"/>
          </a:xfrm>
          <a:prstGeom prst="rect">
            <a:avLst/>
          </a:prstGeom>
        </p:spPr>
      </p:pic>
      <p:pic>
        <p:nvPicPr>
          <p:cNvPr id="16" name="Image 9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6" t="9713" r="8809" b="10617"/>
          <a:stretch/>
        </p:blipFill>
        <p:spPr>
          <a:xfrm>
            <a:off x="5338727" y="3572751"/>
            <a:ext cx="300706" cy="288000"/>
          </a:xfrm>
          <a:prstGeom prst="rect">
            <a:avLst/>
          </a:prstGeom>
        </p:spPr>
      </p:pic>
      <p:pic>
        <p:nvPicPr>
          <p:cNvPr id="17" name="Picture 6" descr="Afficher l'image d'origine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1700" y="3611645"/>
            <a:ext cx="492581" cy="28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5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3840" y="3556388"/>
            <a:ext cx="974637" cy="28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Flowchart: Multidocument 20"/>
          <p:cNvSpPr/>
          <p:nvPr/>
        </p:nvSpPr>
        <p:spPr>
          <a:xfrm>
            <a:off x="4462505" y="2251220"/>
            <a:ext cx="1620000" cy="540000"/>
          </a:xfrm>
          <a:prstGeom prst="flowChartMultidocument">
            <a:avLst/>
          </a:prstGeom>
          <a:solidFill>
            <a:schemeClr val="accent4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 sz="2200" dirty="0">
                <a:solidFill>
                  <a:schemeClr val="tx1">
                    <a:lumMod val="85000"/>
                    <a:lumOff val="15000"/>
                  </a:schemeClr>
                </a:solidFill>
                <a:cs typeface="Times" panose="02020603050405020304" pitchFamily="18" charset="0"/>
              </a:rPr>
              <a:t>Normes</a:t>
            </a:r>
          </a:p>
        </p:txBody>
      </p:sp>
      <p:sp>
        <p:nvSpPr>
          <p:cNvPr id="20" name="Flowchart: Document 12"/>
          <p:cNvSpPr/>
          <p:nvPr/>
        </p:nvSpPr>
        <p:spPr>
          <a:xfrm>
            <a:off x="7788823" y="4749397"/>
            <a:ext cx="2052000" cy="1359298"/>
          </a:xfrm>
          <a:prstGeom prst="flowChartDocumen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>
                <a:cs typeface="Times" panose="02020603050405020304" pitchFamily="18" charset="0"/>
              </a:rPr>
              <a:t>Configuration</a:t>
            </a:r>
          </a:p>
          <a:p>
            <a:pPr algn="ctr"/>
            <a:r>
              <a:rPr lang="fr-FR" sz="2400" dirty="0">
                <a:cs typeface="Times" panose="02020603050405020304" pitchFamily="18" charset="0"/>
              </a:rPr>
              <a:t>de référence</a:t>
            </a:r>
          </a:p>
          <a:p>
            <a:pPr algn="ctr"/>
            <a:r>
              <a:rPr lang="fr-FR" sz="2400" dirty="0">
                <a:cs typeface="Times" panose="02020603050405020304" pitchFamily="18" charset="0"/>
              </a:rPr>
              <a:t>« </a:t>
            </a:r>
            <a:r>
              <a:rPr lang="fr-FR" sz="2400" i="1" dirty="0">
                <a:cs typeface="Times" panose="02020603050405020304" pitchFamily="18" charset="0"/>
              </a:rPr>
              <a:t>as-</a:t>
            </a:r>
            <a:r>
              <a:rPr lang="fr-FR" sz="2400" i="1" dirty="0" err="1">
                <a:cs typeface="Times" panose="02020603050405020304" pitchFamily="18" charset="0"/>
              </a:rPr>
              <a:t>required</a:t>
            </a:r>
            <a:r>
              <a:rPr lang="fr-FR" sz="2400" dirty="0">
                <a:cs typeface="Times" panose="02020603050405020304" pitchFamily="18" charset="0"/>
              </a:rPr>
              <a:t> »</a:t>
            </a:r>
          </a:p>
        </p:txBody>
      </p:sp>
      <p:sp>
        <p:nvSpPr>
          <p:cNvPr id="21" name="Rectangle à coins arrondis 1"/>
          <p:cNvSpPr/>
          <p:nvPr/>
        </p:nvSpPr>
        <p:spPr>
          <a:xfrm>
            <a:off x="7793584" y="714519"/>
            <a:ext cx="4353112" cy="3355921"/>
          </a:xfrm>
          <a:prstGeom prst="roundRect">
            <a:avLst>
              <a:gd name="adj" fmla="val 6520"/>
            </a:avLst>
          </a:prstGeom>
          <a:solidFill>
            <a:schemeClr val="bg1"/>
          </a:solidFill>
          <a:ln w="38100">
            <a:solidFill>
              <a:srgbClr val="6666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 sz="2400" b="1" dirty="0">
                <a:solidFill>
                  <a:srgbClr val="666699"/>
                </a:solidFill>
                <a:cs typeface="Times" panose="02020603050405020304" pitchFamily="18" charset="0"/>
              </a:rPr>
              <a:t>Résumés pour mieux décider</a:t>
            </a:r>
            <a:endParaRPr lang="en-GB" sz="2400" b="1" dirty="0">
              <a:solidFill>
                <a:srgbClr val="666699"/>
              </a:solidFill>
              <a:cs typeface="Times" panose="02020603050405020304" pitchFamily="18" charset="0"/>
            </a:endParaRPr>
          </a:p>
        </p:txBody>
      </p:sp>
      <p:sp>
        <p:nvSpPr>
          <p:cNvPr id="24" name="Right Arrow 3"/>
          <p:cNvSpPr/>
          <p:nvPr/>
        </p:nvSpPr>
        <p:spPr>
          <a:xfrm rot="5400000">
            <a:off x="8490822" y="3949401"/>
            <a:ext cx="648000" cy="932865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800" dirty="0">
              <a:cs typeface="Times" panose="02020603050405020304" pitchFamily="18" charset="0"/>
            </a:endParaRPr>
          </a:p>
        </p:txBody>
      </p:sp>
      <p:pic>
        <p:nvPicPr>
          <p:cNvPr id="25" name="Picture 2" descr="Afficher l'image d'origine"/>
          <p:cNvPicPr>
            <a:picLocks noChangeAspect="1" noChangeArrowheads="1"/>
          </p:cNvPicPr>
          <p:nvPr/>
        </p:nvPicPr>
        <p:blipFill rotWithShape="1">
          <a:blip r:embed="rId10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768" b="36755"/>
          <a:stretch/>
        </p:blipFill>
        <p:spPr bwMode="auto">
          <a:xfrm>
            <a:off x="4206168" y="5002356"/>
            <a:ext cx="1584000" cy="435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Image 25"/>
          <p:cNvPicPr>
            <a:picLocks noChangeAspect="1"/>
          </p:cNvPicPr>
          <p:nvPr/>
        </p:nvPicPr>
        <p:blipFill>
          <a:blip r:embed="rId11">
            <a:grayscl/>
          </a:blip>
          <a:stretch>
            <a:fillRect/>
          </a:stretch>
        </p:blipFill>
        <p:spPr>
          <a:xfrm>
            <a:off x="1390245" y="5037742"/>
            <a:ext cx="1415723" cy="1044000"/>
          </a:xfrm>
          <a:prstGeom prst="rect">
            <a:avLst/>
          </a:prstGeom>
        </p:spPr>
      </p:pic>
      <p:pic>
        <p:nvPicPr>
          <p:cNvPr id="27" name="Picture 4" descr="Afficher l'image d'origine"/>
          <p:cNvPicPr>
            <a:picLocks noChangeAspect="1" noChangeArrowheads="1"/>
          </p:cNvPicPr>
          <p:nvPr/>
        </p:nvPicPr>
        <p:blipFill rotWithShape="1">
          <a:blip r:embed="rId12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58" b="21910"/>
          <a:stretch/>
        </p:blipFill>
        <p:spPr bwMode="auto">
          <a:xfrm>
            <a:off x="2836256" y="5449753"/>
            <a:ext cx="1584000" cy="635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Rectangle à coins arrondis 31"/>
          <p:cNvSpPr/>
          <p:nvPr/>
        </p:nvSpPr>
        <p:spPr>
          <a:xfrm>
            <a:off x="1365524" y="4489567"/>
            <a:ext cx="4857621" cy="1824032"/>
          </a:xfrm>
          <a:prstGeom prst="round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 sz="2400" b="1" dirty="0">
                <a:solidFill>
                  <a:schemeClr val="bg1">
                    <a:lumMod val="50000"/>
                  </a:schemeClr>
                </a:solidFill>
                <a:cs typeface="Times" panose="02020603050405020304" pitchFamily="18" charset="0"/>
              </a:rPr>
              <a:t>Outils de gestion des exigences</a:t>
            </a:r>
            <a:endParaRPr lang="en-GB" sz="2400" b="1" dirty="0">
              <a:solidFill>
                <a:schemeClr val="bg1">
                  <a:lumMod val="50000"/>
                </a:schemeClr>
              </a:solidFill>
              <a:cs typeface="Times" panose="02020603050405020304" pitchFamily="18" charset="0"/>
            </a:endParaRPr>
          </a:p>
        </p:txBody>
      </p:sp>
      <p:sp>
        <p:nvSpPr>
          <p:cNvPr id="29" name="Right Arrow 3"/>
          <p:cNvSpPr/>
          <p:nvPr/>
        </p:nvSpPr>
        <p:spPr>
          <a:xfrm rot="10800000" flipV="1">
            <a:off x="6252347" y="4964180"/>
            <a:ext cx="1536958" cy="932865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>
                <a:cs typeface="Times" panose="02020603050405020304" pitchFamily="18" charset="0"/>
              </a:rPr>
              <a:t>Importer</a:t>
            </a:r>
          </a:p>
        </p:txBody>
      </p:sp>
      <p:cxnSp>
        <p:nvCxnSpPr>
          <p:cNvPr id="30" name="Connecteur droit 29"/>
          <p:cNvCxnSpPr/>
          <p:nvPr/>
        </p:nvCxnSpPr>
        <p:spPr>
          <a:xfrm>
            <a:off x="66003" y="4245211"/>
            <a:ext cx="12024000" cy="0"/>
          </a:xfrm>
          <a:prstGeom prst="line">
            <a:avLst/>
          </a:prstGeom>
          <a:ln w="57150">
            <a:solidFill>
              <a:srgbClr val="C0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8" descr="Afficher l'image d'origine"/>
          <p:cNvPicPr>
            <a:picLocks noChangeAspect="1" noChangeArrowheads="1"/>
          </p:cNvPicPr>
          <p:nvPr/>
        </p:nvPicPr>
        <p:blipFill>
          <a:blip r:embed="rId13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5856" y="5629659"/>
            <a:ext cx="1598198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50"/>
          <p:cNvPicPr>
            <a:picLocks noChangeAspect="1"/>
          </p:cNvPicPr>
          <p:nvPr/>
        </p:nvPicPr>
        <p:blipFill>
          <a:blip r:embed="rId9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8652" y="5980402"/>
            <a:ext cx="1583785" cy="46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Nuage 34"/>
          <p:cNvSpPr/>
          <p:nvPr/>
        </p:nvSpPr>
        <p:spPr>
          <a:xfrm rot="20288675">
            <a:off x="-49715" y="4559631"/>
            <a:ext cx="1980000" cy="796859"/>
          </a:xfrm>
          <a:prstGeom prst="cloud">
            <a:avLst/>
          </a:prstGeom>
          <a:solidFill>
            <a:schemeClr val="bg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Mission 2</a:t>
            </a:r>
            <a:endParaRPr lang="en-GB" sz="2400" dirty="0">
              <a:solidFill>
                <a:schemeClr val="bg1"/>
              </a:solidFill>
            </a:endParaRPr>
          </a:p>
        </p:txBody>
      </p:sp>
      <p:cxnSp>
        <p:nvCxnSpPr>
          <p:cNvPr id="36" name="Connecteur : en angle 35"/>
          <p:cNvCxnSpPr>
            <a:stCxn id="20" idx="3"/>
          </p:cNvCxnSpPr>
          <p:nvPr/>
        </p:nvCxnSpPr>
        <p:spPr>
          <a:xfrm>
            <a:off x="9840823" y="5429046"/>
            <a:ext cx="462638" cy="545933"/>
          </a:xfrm>
          <a:prstGeom prst="bentConnector2">
            <a:avLst/>
          </a:prstGeom>
          <a:ln w="571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ZoneTexte 36"/>
          <p:cNvSpPr txBox="1"/>
          <p:nvPr/>
        </p:nvSpPr>
        <p:spPr>
          <a:xfrm>
            <a:off x="9810739" y="4958060"/>
            <a:ext cx="14670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i="1" dirty="0" err="1">
                <a:solidFill>
                  <a:schemeClr val="bg1">
                    <a:lumMod val="50000"/>
                  </a:schemeClr>
                </a:solidFill>
              </a:rPr>
              <a:t>Conformeà</a:t>
            </a:r>
            <a:endParaRPr lang="en-GB" sz="2400" b="1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9" name="Nuage 38"/>
          <p:cNvSpPr/>
          <p:nvPr/>
        </p:nvSpPr>
        <p:spPr>
          <a:xfrm rot="20288675">
            <a:off x="-23818" y="771952"/>
            <a:ext cx="1980000" cy="900000"/>
          </a:xfrm>
          <a:prstGeom prst="cloud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Mission 1</a:t>
            </a:r>
            <a:endParaRPr lang="en-GB" sz="2400" dirty="0">
              <a:solidFill>
                <a:schemeClr val="bg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154739" y="2073802"/>
            <a:ext cx="159178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  <a:cs typeface="Times" panose="02020603050405020304" pitchFamily="18" charset="0"/>
              </a:rPr>
              <a:t>Synthétiser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7956" y="1387958"/>
            <a:ext cx="4248000" cy="225612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134800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 Placeholder 5"/>
          <p:cNvSpPr txBox="1">
            <a:spLocks/>
          </p:cNvSpPr>
          <p:nvPr/>
        </p:nvSpPr>
        <p:spPr>
          <a:xfrm>
            <a:off x="0" y="6612"/>
            <a:ext cx="12192000" cy="539750"/>
          </a:xfrm>
          <a:prstGeom prst="rect">
            <a:avLst/>
          </a:prstGeom>
          <a:solidFill>
            <a:srgbClr val="008080"/>
          </a:solidFill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000" b="1" kern="1200">
                <a:solidFill>
                  <a:srgbClr val="C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dirty="0">
                <a:solidFill>
                  <a:schemeClr val="bg1"/>
                </a:solidFill>
                <a:latin typeface="Rockwell" panose="02060603020205020403" pitchFamily="18" charset="0"/>
                <a:ea typeface="Batang" panose="02030600000101010101" pitchFamily="18" charset="-127"/>
              </a:rPr>
              <a:t>Hypothèse : les sciences des données pour synthétiser </a:t>
            </a:r>
          </a:p>
        </p:txBody>
      </p:sp>
      <p:graphicFrame>
        <p:nvGraphicFramePr>
          <p:cNvPr id="22" name="Tableau 21"/>
          <p:cNvGraphicFramePr>
            <a:graphicFrameLocks noGrp="1"/>
          </p:cNvGraphicFramePr>
          <p:nvPr>
            <p:extLst/>
          </p:nvPr>
        </p:nvGraphicFramePr>
        <p:xfrm>
          <a:off x="2" y="6546397"/>
          <a:ext cx="1219199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3999">
                  <a:extLst>
                    <a:ext uri="{9D8B030D-6E8A-4147-A177-3AD203B41FA5}">
                      <a16:colId xmlns:a16="http://schemas.microsoft.com/office/drawing/2014/main" val="1631672212"/>
                    </a:ext>
                  </a:extLst>
                </a:gridCol>
                <a:gridCol w="1469570">
                  <a:extLst>
                    <a:ext uri="{9D8B030D-6E8A-4147-A177-3AD203B41FA5}">
                      <a16:colId xmlns:a16="http://schemas.microsoft.com/office/drawing/2014/main" val="1523975517"/>
                    </a:ext>
                  </a:extLst>
                </a:gridCol>
                <a:gridCol w="1621972">
                  <a:extLst>
                    <a:ext uri="{9D8B030D-6E8A-4147-A177-3AD203B41FA5}">
                      <a16:colId xmlns:a16="http://schemas.microsoft.com/office/drawing/2014/main" val="4284732167"/>
                    </a:ext>
                  </a:extLst>
                </a:gridCol>
                <a:gridCol w="1480455">
                  <a:extLst>
                    <a:ext uri="{9D8B030D-6E8A-4147-A177-3AD203B41FA5}">
                      <a16:colId xmlns:a16="http://schemas.microsoft.com/office/drawing/2014/main" val="4101102102"/>
                    </a:ext>
                  </a:extLst>
                </a:gridCol>
                <a:gridCol w="1523999">
                  <a:extLst>
                    <a:ext uri="{9D8B030D-6E8A-4147-A177-3AD203B41FA5}">
                      <a16:colId xmlns:a16="http://schemas.microsoft.com/office/drawing/2014/main" val="2295709410"/>
                    </a:ext>
                  </a:extLst>
                </a:gridCol>
                <a:gridCol w="1523999">
                  <a:extLst>
                    <a:ext uri="{9D8B030D-6E8A-4147-A177-3AD203B41FA5}">
                      <a16:colId xmlns:a16="http://schemas.microsoft.com/office/drawing/2014/main" val="1293143689"/>
                    </a:ext>
                  </a:extLst>
                </a:gridCol>
                <a:gridCol w="1523999">
                  <a:extLst>
                    <a:ext uri="{9D8B030D-6E8A-4147-A177-3AD203B41FA5}">
                      <a16:colId xmlns:a16="http://schemas.microsoft.com/office/drawing/2014/main" val="3889465694"/>
                    </a:ext>
                  </a:extLst>
                </a:gridCol>
                <a:gridCol w="1523999">
                  <a:extLst>
                    <a:ext uri="{9D8B030D-6E8A-4147-A177-3AD203B41FA5}">
                      <a16:colId xmlns:a16="http://schemas.microsoft.com/office/drawing/2014/main" val="15865034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GB" u="none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0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u="none" dirty="0">
                          <a:solidFill>
                            <a:schemeClr val="bg1"/>
                          </a:solidFill>
                        </a:rPr>
                        <a:t>Contexte</a:t>
                      </a:r>
                      <a:endParaRPr lang="en-GB" u="none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0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rgbClr val="008080"/>
                          </a:solidFill>
                        </a:rPr>
                        <a:t>Problématique</a:t>
                      </a:r>
                      <a:endParaRPr lang="en-GB" dirty="0">
                        <a:solidFill>
                          <a:srgbClr val="00808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État de l’art</a:t>
                      </a:r>
                      <a:endParaRPr lang="en-GB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0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Propositions</a:t>
                      </a:r>
                      <a:endParaRPr lang="en-GB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0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Conclusion</a:t>
                      </a:r>
                      <a:endParaRPr lang="en-GB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0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Perspectives</a:t>
                      </a:r>
                      <a:endParaRPr lang="en-GB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08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3634867"/>
                  </a:ext>
                </a:extLst>
              </a:tr>
            </a:tbl>
          </a:graphicData>
        </a:graphic>
      </p:graphicFrame>
      <p:sp>
        <p:nvSpPr>
          <p:cNvPr id="23" name="Ellipse 22"/>
          <p:cNvSpPr/>
          <p:nvPr/>
        </p:nvSpPr>
        <p:spPr>
          <a:xfrm>
            <a:off x="11504141" y="6561636"/>
            <a:ext cx="620006" cy="288000"/>
          </a:xfrm>
          <a:prstGeom prst="ellipse">
            <a:avLst/>
          </a:prstGeom>
          <a:solidFill>
            <a:schemeClr val="bg1"/>
          </a:solidFill>
          <a:ln>
            <a:solidFill>
              <a:srgbClr val="0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5217DFA7-C24C-4BC7-90E8-E168825F2671}" type="slidenum">
              <a:rPr lang="fr-FR" sz="1400" b="1" smtClean="0">
                <a:solidFill>
                  <a:srgbClr val="008080"/>
                </a:solidFill>
              </a:rPr>
              <a:pPr algn="ctr"/>
              <a:t>11</a:t>
            </a:fld>
            <a:endParaRPr lang="fr-FR" sz="1400" b="1" dirty="0">
              <a:solidFill>
                <a:srgbClr val="008080"/>
              </a:solidFill>
            </a:endParaRPr>
          </a:p>
        </p:txBody>
      </p:sp>
      <p:pic>
        <p:nvPicPr>
          <p:cNvPr id="23554" name="Picture 2" descr="http://www.decodedscience.org/wp-content/uploads/2011/11/the-artificial-brai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29" y="1014458"/>
            <a:ext cx="1591338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6" name="Picture 4" descr="Afficher l'image d'origine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76" t="10054" r="12678" b="17377"/>
          <a:stretch/>
        </p:blipFill>
        <p:spPr bwMode="auto">
          <a:xfrm>
            <a:off x="10258095" y="1003316"/>
            <a:ext cx="1933904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2" name="Connecteur droit avec flèche 31"/>
          <p:cNvCxnSpPr/>
          <p:nvPr/>
        </p:nvCxnSpPr>
        <p:spPr>
          <a:xfrm>
            <a:off x="297800" y="4135555"/>
            <a:ext cx="11520000" cy="0"/>
          </a:xfrm>
          <a:prstGeom prst="straightConnector1">
            <a:avLst/>
          </a:prstGeom>
          <a:ln w="76200">
            <a:solidFill>
              <a:schemeClr val="accent4">
                <a:lumMod val="5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ZoneTexte 32"/>
          <p:cNvSpPr txBox="1"/>
          <p:nvPr/>
        </p:nvSpPr>
        <p:spPr>
          <a:xfrm>
            <a:off x="4196354" y="3825374"/>
            <a:ext cx="3824692" cy="5232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>
                <a:solidFill>
                  <a:schemeClr val="accent4">
                    <a:lumMod val="50000"/>
                  </a:schemeClr>
                </a:solidFill>
              </a:rPr>
              <a:t>Sciences des données</a:t>
            </a:r>
            <a:endParaRPr lang="en-GB" sz="2800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40" name="ZoneTexte 39"/>
          <p:cNvSpPr txBox="1"/>
          <p:nvPr/>
        </p:nvSpPr>
        <p:spPr>
          <a:xfrm>
            <a:off x="4267197" y="512579"/>
            <a:ext cx="36576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rgbClr val="0070C0"/>
                </a:solidFill>
              </a:rPr>
              <a:t>Visualisation</a:t>
            </a:r>
          </a:p>
          <a:p>
            <a:pPr algn="ctr"/>
            <a:r>
              <a:rPr lang="fr-FR" sz="2400" dirty="0">
                <a:solidFill>
                  <a:srgbClr val="0070C0"/>
                </a:solidFill>
              </a:rPr>
              <a:t>de données</a:t>
            </a:r>
            <a:endParaRPr lang="en-GB" sz="2400" dirty="0">
              <a:solidFill>
                <a:srgbClr val="0070C0"/>
              </a:solidFill>
            </a:endParaRPr>
          </a:p>
        </p:txBody>
      </p:sp>
      <p:sp>
        <p:nvSpPr>
          <p:cNvPr id="44" name="ZoneTexte 43"/>
          <p:cNvSpPr txBox="1"/>
          <p:nvPr/>
        </p:nvSpPr>
        <p:spPr>
          <a:xfrm>
            <a:off x="1619442" y="931471"/>
            <a:ext cx="37220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rgbClr val="339933"/>
                </a:solidFill>
              </a:rPr>
              <a:t>Gestion des données</a:t>
            </a:r>
            <a:endParaRPr lang="en-GB" sz="2400" dirty="0">
              <a:solidFill>
                <a:srgbClr val="339933"/>
              </a:solidFill>
            </a:endParaRPr>
          </a:p>
        </p:txBody>
      </p:sp>
      <p:sp>
        <p:nvSpPr>
          <p:cNvPr id="46" name="ZoneTexte 45"/>
          <p:cNvSpPr txBox="1"/>
          <p:nvPr/>
        </p:nvSpPr>
        <p:spPr>
          <a:xfrm>
            <a:off x="-17437" y="2496091"/>
            <a:ext cx="37578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rgbClr val="339933"/>
                </a:solidFill>
              </a:rPr>
              <a:t>Apprentissage machine</a:t>
            </a:r>
            <a:endParaRPr lang="en-GB" sz="2400" dirty="0">
              <a:solidFill>
                <a:srgbClr val="339933"/>
              </a:solidFill>
            </a:endParaRPr>
          </a:p>
        </p:txBody>
      </p:sp>
      <p:sp>
        <p:nvSpPr>
          <p:cNvPr id="47" name="ZoneTexte 46"/>
          <p:cNvSpPr txBox="1"/>
          <p:nvPr/>
        </p:nvSpPr>
        <p:spPr>
          <a:xfrm>
            <a:off x="7556358" y="999498"/>
            <a:ext cx="26549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rgbClr val="FF5050"/>
                </a:solidFill>
              </a:rPr>
              <a:t>Sciences cognitives</a:t>
            </a:r>
            <a:endParaRPr lang="en-GB" sz="2400" dirty="0">
              <a:solidFill>
                <a:srgbClr val="FF5050"/>
              </a:solidFill>
            </a:endParaRPr>
          </a:p>
        </p:txBody>
      </p:sp>
      <p:sp>
        <p:nvSpPr>
          <p:cNvPr id="49" name="ZoneTexte 48"/>
          <p:cNvSpPr txBox="1"/>
          <p:nvPr/>
        </p:nvSpPr>
        <p:spPr>
          <a:xfrm>
            <a:off x="3332625" y="2605194"/>
            <a:ext cx="36576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rgbClr val="339933"/>
                </a:solidFill>
              </a:rPr>
              <a:t>Fouille de données</a:t>
            </a:r>
            <a:endParaRPr lang="en-GB" sz="2400" dirty="0">
              <a:solidFill>
                <a:srgbClr val="339933"/>
              </a:solidFill>
            </a:endParaRPr>
          </a:p>
        </p:txBody>
      </p:sp>
      <p:sp>
        <p:nvSpPr>
          <p:cNvPr id="50" name="ZoneTexte 49"/>
          <p:cNvSpPr txBox="1"/>
          <p:nvPr/>
        </p:nvSpPr>
        <p:spPr>
          <a:xfrm>
            <a:off x="42599" y="3539173"/>
            <a:ext cx="24050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rgbClr val="339933"/>
                </a:solidFill>
              </a:rPr>
              <a:t>Fouille de textes</a:t>
            </a:r>
            <a:endParaRPr lang="en-GB" sz="2400" dirty="0">
              <a:solidFill>
                <a:srgbClr val="339933"/>
              </a:solidFill>
            </a:endParaRPr>
          </a:p>
        </p:txBody>
      </p:sp>
      <p:sp>
        <p:nvSpPr>
          <p:cNvPr id="51" name="ZoneTexte 50"/>
          <p:cNvSpPr txBox="1"/>
          <p:nvPr/>
        </p:nvSpPr>
        <p:spPr>
          <a:xfrm>
            <a:off x="3123110" y="3578865"/>
            <a:ext cx="2411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rgbClr val="339933"/>
                </a:solidFill>
              </a:rPr>
              <a:t>Statistiques</a:t>
            </a:r>
            <a:endParaRPr lang="en-GB" sz="2400" dirty="0">
              <a:solidFill>
                <a:srgbClr val="339933"/>
              </a:solidFill>
            </a:endParaRPr>
          </a:p>
        </p:txBody>
      </p:sp>
      <p:sp>
        <p:nvSpPr>
          <p:cNvPr id="52" name="ZoneTexte 51"/>
          <p:cNvSpPr txBox="1"/>
          <p:nvPr/>
        </p:nvSpPr>
        <p:spPr>
          <a:xfrm>
            <a:off x="1155764" y="3017631"/>
            <a:ext cx="36576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rgbClr val="339933"/>
                </a:solidFill>
              </a:rPr>
              <a:t>Informatique décisionnelle</a:t>
            </a:r>
            <a:endParaRPr lang="en-GB" sz="2400" dirty="0">
              <a:solidFill>
                <a:srgbClr val="339933"/>
              </a:solidFill>
            </a:endParaRPr>
          </a:p>
        </p:txBody>
      </p:sp>
      <p:sp>
        <p:nvSpPr>
          <p:cNvPr id="53" name="ZoneTexte 52"/>
          <p:cNvSpPr txBox="1"/>
          <p:nvPr/>
        </p:nvSpPr>
        <p:spPr>
          <a:xfrm>
            <a:off x="8500734" y="1858643"/>
            <a:ext cx="15530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rgbClr val="FF5050"/>
                </a:solidFill>
              </a:rPr>
              <a:t>Perception</a:t>
            </a:r>
            <a:endParaRPr lang="en-GB" sz="2400" dirty="0">
              <a:solidFill>
                <a:srgbClr val="FF5050"/>
              </a:solidFill>
            </a:endParaRPr>
          </a:p>
        </p:txBody>
      </p:sp>
      <p:sp>
        <p:nvSpPr>
          <p:cNvPr id="54" name="ZoneTexte 53"/>
          <p:cNvSpPr txBox="1"/>
          <p:nvPr/>
        </p:nvSpPr>
        <p:spPr>
          <a:xfrm>
            <a:off x="7294423" y="2797327"/>
            <a:ext cx="31787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rgbClr val="FF5050"/>
                </a:solidFill>
              </a:rPr>
              <a:t>Théorie de la décision</a:t>
            </a:r>
            <a:endParaRPr lang="en-GB" sz="2400" dirty="0">
              <a:solidFill>
                <a:srgbClr val="FF5050"/>
              </a:solidFill>
            </a:endParaRPr>
          </a:p>
        </p:txBody>
      </p:sp>
      <p:sp>
        <p:nvSpPr>
          <p:cNvPr id="55" name="ZoneTexte 54"/>
          <p:cNvSpPr txBox="1"/>
          <p:nvPr/>
        </p:nvSpPr>
        <p:spPr>
          <a:xfrm>
            <a:off x="-2426" y="530068"/>
            <a:ext cx="20368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>
                <a:solidFill>
                  <a:srgbClr val="339933"/>
                </a:solidFill>
                <a:latin typeface="Rockwell" panose="02060603020205020403" pitchFamily="18" charset="0"/>
              </a:rPr>
              <a:t>MACHINE</a:t>
            </a:r>
            <a:endParaRPr lang="en-GB" sz="2800" b="1" dirty="0">
              <a:solidFill>
                <a:srgbClr val="339933"/>
              </a:solidFill>
              <a:latin typeface="Rockwell" panose="02060603020205020403" pitchFamily="18" charset="0"/>
            </a:endParaRPr>
          </a:p>
        </p:txBody>
      </p:sp>
      <p:sp>
        <p:nvSpPr>
          <p:cNvPr id="56" name="ZoneTexte 55"/>
          <p:cNvSpPr txBox="1"/>
          <p:nvPr/>
        </p:nvSpPr>
        <p:spPr>
          <a:xfrm>
            <a:off x="10279109" y="530068"/>
            <a:ext cx="18660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>
                <a:solidFill>
                  <a:srgbClr val="FF5050"/>
                </a:solidFill>
                <a:latin typeface="Rockwell" panose="02060603020205020403" pitchFamily="18" charset="0"/>
              </a:rPr>
              <a:t>HOMME</a:t>
            </a:r>
            <a:endParaRPr lang="en-GB" sz="2800" b="1" dirty="0">
              <a:solidFill>
                <a:srgbClr val="FF5050"/>
              </a:solidFill>
              <a:latin typeface="Rockwell" panose="02060603020205020403" pitchFamily="18" charset="0"/>
            </a:endParaRPr>
          </a:p>
        </p:txBody>
      </p:sp>
      <p:sp>
        <p:nvSpPr>
          <p:cNvPr id="58" name="ZoneTexte 57"/>
          <p:cNvSpPr txBox="1"/>
          <p:nvPr/>
        </p:nvSpPr>
        <p:spPr>
          <a:xfrm>
            <a:off x="1395822" y="1974551"/>
            <a:ext cx="44246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rgbClr val="339933"/>
                </a:solidFill>
              </a:rPr>
              <a:t>Traitement du langage naturel</a:t>
            </a:r>
            <a:endParaRPr lang="en-GB" sz="2400" dirty="0">
              <a:solidFill>
                <a:srgbClr val="339933"/>
              </a:solidFill>
            </a:endParaRPr>
          </a:p>
        </p:txBody>
      </p:sp>
      <p:sp>
        <p:nvSpPr>
          <p:cNvPr id="24" name="ZoneTexte 23"/>
          <p:cNvSpPr txBox="1"/>
          <p:nvPr/>
        </p:nvSpPr>
        <p:spPr>
          <a:xfrm>
            <a:off x="1721220" y="1453011"/>
            <a:ext cx="36576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rgbClr val="339933"/>
                </a:solidFill>
              </a:rPr>
              <a:t>Web sémantique</a:t>
            </a:r>
            <a:endParaRPr lang="en-GB" sz="2400" dirty="0">
              <a:solidFill>
                <a:srgbClr val="339933"/>
              </a:solidFill>
            </a:endParaRPr>
          </a:p>
        </p:txBody>
      </p:sp>
      <p:sp>
        <p:nvSpPr>
          <p:cNvPr id="2" name="ZoneTexte 1"/>
          <p:cNvSpPr txBox="1"/>
          <p:nvPr/>
        </p:nvSpPr>
        <p:spPr>
          <a:xfrm>
            <a:off x="-17437" y="4493545"/>
            <a:ext cx="12209437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b="1" u="sng" dirty="0">
                <a:solidFill>
                  <a:srgbClr val="666699"/>
                </a:solidFill>
              </a:rPr>
              <a:t>SOLUTION HYPOTHÉTIQUE :</a:t>
            </a:r>
          </a:p>
          <a:p>
            <a:pPr algn="ctr"/>
            <a:endParaRPr lang="fr-FR" sz="500" b="1" u="sng" dirty="0">
              <a:solidFill>
                <a:srgbClr val="666699"/>
              </a:solidFill>
            </a:endParaRPr>
          </a:p>
          <a:p>
            <a:pPr algn="ctr"/>
            <a:r>
              <a:rPr lang="fr-FR" sz="2400" dirty="0">
                <a:solidFill>
                  <a:srgbClr val="666699"/>
                </a:solidFill>
              </a:rPr>
              <a:t>Un </a:t>
            </a:r>
            <a:r>
              <a:rPr lang="fr-FR" sz="2800" b="1" dirty="0">
                <a:solidFill>
                  <a:srgbClr val="666699"/>
                </a:solidFill>
                <a:latin typeface="Arial Black" panose="020B0A04020102020204" pitchFamily="34" charset="0"/>
              </a:rPr>
              <a:t>environnement numérique </a:t>
            </a:r>
            <a:r>
              <a:rPr lang="fr-FR" sz="2400" dirty="0">
                <a:solidFill>
                  <a:srgbClr val="666699"/>
                </a:solidFill>
              </a:rPr>
              <a:t>constitué de briques théoriques et technologiques issues des </a:t>
            </a:r>
            <a:r>
              <a:rPr lang="fr-FR" sz="2800" b="1" dirty="0">
                <a:solidFill>
                  <a:srgbClr val="666699"/>
                </a:solidFill>
                <a:latin typeface="Arial Black" panose="020B0A04020102020204" pitchFamily="34" charset="0"/>
              </a:rPr>
              <a:t>sciences des données </a:t>
            </a:r>
            <a:r>
              <a:rPr lang="fr-FR" sz="2400" dirty="0">
                <a:solidFill>
                  <a:srgbClr val="666699"/>
                </a:solidFill>
              </a:rPr>
              <a:t>permet de supporter les entreprises, en particulier les </a:t>
            </a:r>
            <a:r>
              <a:rPr lang="fr-FR" sz="2800" b="1" dirty="0">
                <a:solidFill>
                  <a:srgbClr val="666699"/>
                </a:solidFill>
                <a:latin typeface="Arial Black" panose="020B0A04020102020204" pitchFamily="34" charset="0"/>
              </a:rPr>
              <a:t>sous-traitants</a:t>
            </a:r>
            <a:r>
              <a:rPr lang="fr-FR" sz="2400" dirty="0">
                <a:solidFill>
                  <a:srgbClr val="666699"/>
                </a:solidFill>
              </a:rPr>
              <a:t>, à faire la </a:t>
            </a:r>
            <a:r>
              <a:rPr lang="fr-FR" sz="2800" b="1" dirty="0">
                <a:solidFill>
                  <a:srgbClr val="666699"/>
                </a:solidFill>
                <a:latin typeface="Arial Black" panose="020B0A04020102020204" pitchFamily="34" charset="0"/>
              </a:rPr>
              <a:t>synthèse</a:t>
            </a:r>
            <a:r>
              <a:rPr lang="fr-FR" sz="2400" dirty="0">
                <a:solidFill>
                  <a:srgbClr val="666699"/>
                </a:solidFill>
              </a:rPr>
              <a:t> de centaines ou milliers d’exigences.</a:t>
            </a:r>
            <a:endParaRPr lang="en-GB" sz="2400" dirty="0">
              <a:solidFill>
                <a:srgbClr val="666699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35937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40" grpId="0"/>
      <p:bldP spid="44" grpId="0"/>
      <p:bldP spid="46" grpId="0"/>
      <p:bldP spid="47" grpId="0"/>
      <p:bldP spid="49" grpId="0"/>
      <p:bldP spid="50" grpId="0"/>
      <p:bldP spid="51" grpId="0"/>
      <p:bldP spid="52" grpId="0"/>
      <p:bldP spid="53" grpId="0"/>
      <p:bldP spid="54" grpId="0"/>
      <p:bldP spid="55" grpId="0"/>
      <p:bldP spid="56" grpId="0"/>
      <p:bldP spid="58" grpId="0"/>
      <p:bldP spid="24" grpId="0"/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-1" y="1"/>
            <a:ext cx="12159513" cy="6474534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fr-FR" sz="7200" dirty="0">
                <a:solidFill>
                  <a:srgbClr val="008080"/>
                </a:solidFill>
                <a:latin typeface="+mj-lt"/>
              </a:rPr>
              <a:t>État de l’art</a:t>
            </a:r>
          </a:p>
        </p:txBody>
      </p:sp>
      <p:graphicFrame>
        <p:nvGraphicFramePr>
          <p:cNvPr id="5" name="Tableau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7202649"/>
              </p:ext>
            </p:extLst>
          </p:nvPr>
        </p:nvGraphicFramePr>
        <p:xfrm>
          <a:off x="2" y="6546397"/>
          <a:ext cx="1219199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3999">
                  <a:extLst>
                    <a:ext uri="{9D8B030D-6E8A-4147-A177-3AD203B41FA5}">
                      <a16:colId xmlns:a16="http://schemas.microsoft.com/office/drawing/2014/main" val="1631672212"/>
                    </a:ext>
                  </a:extLst>
                </a:gridCol>
                <a:gridCol w="1469570">
                  <a:extLst>
                    <a:ext uri="{9D8B030D-6E8A-4147-A177-3AD203B41FA5}">
                      <a16:colId xmlns:a16="http://schemas.microsoft.com/office/drawing/2014/main" val="1523975517"/>
                    </a:ext>
                  </a:extLst>
                </a:gridCol>
                <a:gridCol w="1621972">
                  <a:extLst>
                    <a:ext uri="{9D8B030D-6E8A-4147-A177-3AD203B41FA5}">
                      <a16:colId xmlns:a16="http://schemas.microsoft.com/office/drawing/2014/main" val="4284732167"/>
                    </a:ext>
                  </a:extLst>
                </a:gridCol>
                <a:gridCol w="1480455">
                  <a:extLst>
                    <a:ext uri="{9D8B030D-6E8A-4147-A177-3AD203B41FA5}">
                      <a16:colId xmlns:a16="http://schemas.microsoft.com/office/drawing/2014/main" val="4101102102"/>
                    </a:ext>
                  </a:extLst>
                </a:gridCol>
                <a:gridCol w="1523999">
                  <a:extLst>
                    <a:ext uri="{9D8B030D-6E8A-4147-A177-3AD203B41FA5}">
                      <a16:colId xmlns:a16="http://schemas.microsoft.com/office/drawing/2014/main" val="2295709410"/>
                    </a:ext>
                  </a:extLst>
                </a:gridCol>
                <a:gridCol w="1523999">
                  <a:extLst>
                    <a:ext uri="{9D8B030D-6E8A-4147-A177-3AD203B41FA5}">
                      <a16:colId xmlns:a16="http://schemas.microsoft.com/office/drawing/2014/main" val="1293143689"/>
                    </a:ext>
                  </a:extLst>
                </a:gridCol>
                <a:gridCol w="1523999">
                  <a:extLst>
                    <a:ext uri="{9D8B030D-6E8A-4147-A177-3AD203B41FA5}">
                      <a16:colId xmlns:a16="http://schemas.microsoft.com/office/drawing/2014/main" val="3889465694"/>
                    </a:ext>
                  </a:extLst>
                </a:gridCol>
                <a:gridCol w="1523999">
                  <a:extLst>
                    <a:ext uri="{9D8B030D-6E8A-4147-A177-3AD203B41FA5}">
                      <a16:colId xmlns:a16="http://schemas.microsoft.com/office/drawing/2014/main" val="15865034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GB" u="none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0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u="none" dirty="0">
                          <a:solidFill>
                            <a:schemeClr val="bg1"/>
                          </a:solidFill>
                        </a:rPr>
                        <a:t>Contexte</a:t>
                      </a:r>
                      <a:endParaRPr lang="en-GB" u="none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0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Problématique</a:t>
                      </a:r>
                      <a:endParaRPr lang="en-GB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0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rgbClr val="008080"/>
                          </a:solidFill>
                        </a:rPr>
                        <a:t>État de l’art</a:t>
                      </a:r>
                      <a:endParaRPr lang="en-GB" dirty="0">
                        <a:solidFill>
                          <a:srgbClr val="00808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Propositions</a:t>
                      </a:r>
                      <a:endParaRPr lang="en-GB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0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Conclusion</a:t>
                      </a:r>
                      <a:endParaRPr lang="en-GB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0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Perspectives</a:t>
                      </a:r>
                      <a:endParaRPr lang="en-GB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08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3634867"/>
                  </a:ext>
                </a:extLst>
              </a:tr>
            </a:tbl>
          </a:graphicData>
        </a:graphic>
      </p:graphicFrame>
      <p:sp>
        <p:nvSpPr>
          <p:cNvPr id="8" name="Ellipse 7"/>
          <p:cNvSpPr/>
          <p:nvPr/>
        </p:nvSpPr>
        <p:spPr>
          <a:xfrm>
            <a:off x="11504141" y="6561636"/>
            <a:ext cx="620006" cy="288000"/>
          </a:xfrm>
          <a:prstGeom prst="ellipse">
            <a:avLst/>
          </a:prstGeom>
          <a:solidFill>
            <a:schemeClr val="bg1"/>
          </a:solidFill>
          <a:ln>
            <a:solidFill>
              <a:srgbClr val="0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5217DFA7-C24C-4BC7-90E8-E168825F2671}" type="slidenum">
              <a:rPr lang="fr-FR" sz="1400" b="1" smtClean="0">
                <a:solidFill>
                  <a:srgbClr val="008080"/>
                </a:solidFill>
              </a:rPr>
              <a:pPr algn="ctr"/>
              <a:t>12</a:t>
            </a:fld>
            <a:endParaRPr lang="fr-FR" sz="1400" b="1" dirty="0">
              <a:solidFill>
                <a:srgbClr val="00808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768017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 Placeholder 5"/>
          <p:cNvSpPr txBox="1">
            <a:spLocks/>
          </p:cNvSpPr>
          <p:nvPr/>
        </p:nvSpPr>
        <p:spPr>
          <a:xfrm>
            <a:off x="0" y="6612"/>
            <a:ext cx="12192000" cy="539750"/>
          </a:xfrm>
          <a:prstGeom prst="rect">
            <a:avLst/>
          </a:prstGeom>
          <a:solidFill>
            <a:srgbClr val="008080"/>
          </a:solidFill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000" b="1" kern="1200">
                <a:solidFill>
                  <a:srgbClr val="C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dirty="0">
                <a:solidFill>
                  <a:schemeClr val="bg1"/>
                </a:solidFill>
                <a:latin typeface="Rockwell" panose="02060603020205020403" pitchFamily="18" charset="0"/>
                <a:ea typeface="Batang" panose="02030600000101010101" pitchFamily="18" charset="-127"/>
              </a:rPr>
              <a:t>L’industrie : les normes, l’arbre qui cache la forêt</a:t>
            </a:r>
          </a:p>
        </p:txBody>
      </p:sp>
      <p:graphicFrame>
        <p:nvGraphicFramePr>
          <p:cNvPr id="38" name="Tableau 3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0377775"/>
              </p:ext>
            </p:extLst>
          </p:nvPr>
        </p:nvGraphicFramePr>
        <p:xfrm>
          <a:off x="2" y="6546397"/>
          <a:ext cx="1219199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3999">
                  <a:extLst>
                    <a:ext uri="{9D8B030D-6E8A-4147-A177-3AD203B41FA5}">
                      <a16:colId xmlns:a16="http://schemas.microsoft.com/office/drawing/2014/main" val="1631672212"/>
                    </a:ext>
                  </a:extLst>
                </a:gridCol>
                <a:gridCol w="1469570">
                  <a:extLst>
                    <a:ext uri="{9D8B030D-6E8A-4147-A177-3AD203B41FA5}">
                      <a16:colId xmlns:a16="http://schemas.microsoft.com/office/drawing/2014/main" val="1523975517"/>
                    </a:ext>
                  </a:extLst>
                </a:gridCol>
                <a:gridCol w="1621972">
                  <a:extLst>
                    <a:ext uri="{9D8B030D-6E8A-4147-A177-3AD203B41FA5}">
                      <a16:colId xmlns:a16="http://schemas.microsoft.com/office/drawing/2014/main" val="4284732167"/>
                    </a:ext>
                  </a:extLst>
                </a:gridCol>
                <a:gridCol w="1480455">
                  <a:extLst>
                    <a:ext uri="{9D8B030D-6E8A-4147-A177-3AD203B41FA5}">
                      <a16:colId xmlns:a16="http://schemas.microsoft.com/office/drawing/2014/main" val="4101102102"/>
                    </a:ext>
                  </a:extLst>
                </a:gridCol>
                <a:gridCol w="1523999">
                  <a:extLst>
                    <a:ext uri="{9D8B030D-6E8A-4147-A177-3AD203B41FA5}">
                      <a16:colId xmlns:a16="http://schemas.microsoft.com/office/drawing/2014/main" val="2295709410"/>
                    </a:ext>
                  </a:extLst>
                </a:gridCol>
                <a:gridCol w="1523999">
                  <a:extLst>
                    <a:ext uri="{9D8B030D-6E8A-4147-A177-3AD203B41FA5}">
                      <a16:colId xmlns:a16="http://schemas.microsoft.com/office/drawing/2014/main" val="1293143689"/>
                    </a:ext>
                  </a:extLst>
                </a:gridCol>
                <a:gridCol w="1523999">
                  <a:extLst>
                    <a:ext uri="{9D8B030D-6E8A-4147-A177-3AD203B41FA5}">
                      <a16:colId xmlns:a16="http://schemas.microsoft.com/office/drawing/2014/main" val="3889465694"/>
                    </a:ext>
                  </a:extLst>
                </a:gridCol>
                <a:gridCol w="1523999">
                  <a:extLst>
                    <a:ext uri="{9D8B030D-6E8A-4147-A177-3AD203B41FA5}">
                      <a16:colId xmlns:a16="http://schemas.microsoft.com/office/drawing/2014/main" val="15865034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GB" u="none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0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u="none" dirty="0">
                          <a:solidFill>
                            <a:schemeClr val="bg1"/>
                          </a:solidFill>
                        </a:rPr>
                        <a:t>Contexte</a:t>
                      </a:r>
                      <a:endParaRPr lang="en-GB" u="none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0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Problématique</a:t>
                      </a:r>
                      <a:endParaRPr lang="en-GB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0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rgbClr val="008080"/>
                          </a:solidFill>
                        </a:rPr>
                        <a:t>État de l’art</a:t>
                      </a:r>
                      <a:endParaRPr lang="en-GB" dirty="0">
                        <a:solidFill>
                          <a:srgbClr val="00808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Propositions</a:t>
                      </a:r>
                      <a:endParaRPr lang="en-GB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0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Conclusion</a:t>
                      </a:r>
                      <a:endParaRPr lang="en-GB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0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Perspectives</a:t>
                      </a:r>
                      <a:endParaRPr lang="en-GB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08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3634867"/>
                  </a:ext>
                </a:extLst>
              </a:tr>
            </a:tbl>
          </a:graphicData>
        </a:graphic>
      </p:graphicFrame>
      <p:sp>
        <p:nvSpPr>
          <p:cNvPr id="40" name="Ellipse 39"/>
          <p:cNvSpPr/>
          <p:nvPr/>
        </p:nvSpPr>
        <p:spPr>
          <a:xfrm>
            <a:off x="11504141" y="6561636"/>
            <a:ext cx="620006" cy="288000"/>
          </a:xfrm>
          <a:prstGeom prst="ellipse">
            <a:avLst/>
          </a:prstGeom>
          <a:solidFill>
            <a:schemeClr val="bg1"/>
          </a:solidFill>
          <a:ln>
            <a:solidFill>
              <a:srgbClr val="0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5217DFA7-C24C-4BC7-90E8-E168825F2671}" type="slidenum">
              <a:rPr lang="fr-FR" sz="1400" b="1" smtClean="0">
                <a:solidFill>
                  <a:srgbClr val="008080"/>
                </a:solidFill>
              </a:rPr>
              <a:pPr algn="ctr"/>
              <a:t>13</a:t>
            </a:fld>
            <a:endParaRPr lang="fr-FR" sz="1400" b="1" dirty="0">
              <a:solidFill>
                <a:srgbClr val="008080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05912" y="4710065"/>
            <a:ext cx="12381874" cy="18312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fr-FR" sz="2400" dirty="0">
                <a:solidFill>
                  <a:srgbClr val="404040"/>
                </a:solidFill>
              </a:rPr>
              <a:t>Une</a:t>
            </a:r>
            <a:r>
              <a:rPr lang="fr-FR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fr-FR" sz="2400" b="1" dirty="0">
                <a:solidFill>
                  <a:srgbClr val="666699"/>
                </a:solidFill>
              </a:rPr>
              <a:t>norme</a:t>
            </a:r>
            <a:r>
              <a:rPr lang="fr-FR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fr-FR" sz="2400" dirty="0">
                <a:solidFill>
                  <a:srgbClr val="404040"/>
                </a:solidFill>
              </a:rPr>
              <a:t>est :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fr-FR" sz="2400" dirty="0">
                <a:solidFill>
                  <a:srgbClr val="404040"/>
                </a:solidFill>
              </a:rPr>
              <a:t>un</a:t>
            </a:r>
            <a:r>
              <a:rPr lang="fr-FR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fr-FR" sz="2400" b="1" dirty="0">
                <a:solidFill>
                  <a:srgbClr val="666699"/>
                </a:solidFill>
              </a:rPr>
              <a:t>consensus idéal</a:t>
            </a:r>
            <a:r>
              <a:rPr lang="fr-FR" sz="2400" dirty="0">
                <a:solidFill>
                  <a:srgbClr val="404040"/>
                </a:solidFill>
              </a:rPr>
              <a:t>, pas un détail des </a:t>
            </a:r>
            <a:r>
              <a:rPr lang="fr-FR" sz="2400" b="1" dirty="0">
                <a:solidFill>
                  <a:srgbClr val="666699"/>
                </a:solidFill>
              </a:rPr>
              <a:t>actions pragmatiques </a:t>
            </a:r>
            <a:r>
              <a:rPr lang="fr-FR" sz="2400" dirty="0">
                <a:solidFill>
                  <a:srgbClr val="404040"/>
                </a:solidFill>
              </a:rPr>
              <a:t>pratiquées par un tiers.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fr-FR" sz="300" dirty="0">
              <a:solidFill>
                <a:srgbClr val="40404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fr-FR" sz="2400" dirty="0">
                <a:solidFill>
                  <a:srgbClr val="404040"/>
                </a:solidFill>
              </a:rPr>
              <a:t>la vision des </a:t>
            </a:r>
            <a:r>
              <a:rPr lang="fr-FR" sz="2400" b="1" dirty="0">
                <a:solidFill>
                  <a:srgbClr val="666699"/>
                </a:solidFill>
              </a:rPr>
              <a:t>donneurs d’ordres</a:t>
            </a:r>
            <a:r>
              <a:rPr lang="fr-FR" sz="2400" dirty="0">
                <a:solidFill>
                  <a:srgbClr val="404040"/>
                </a:solidFill>
              </a:rPr>
              <a:t>, pas des </a:t>
            </a:r>
            <a:r>
              <a:rPr lang="fr-FR" sz="2400" b="1" dirty="0">
                <a:solidFill>
                  <a:srgbClr val="666699"/>
                </a:solidFill>
              </a:rPr>
              <a:t>sous-traitants</a:t>
            </a:r>
            <a:r>
              <a:rPr lang="fr-FR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fr-FR" sz="300" dirty="0">
              <a:solidFill>
                <a:srgbClr val="40404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fr-FR" sz="2400" dirty="0">
                <a:solidFill>
                  <a:srgbClr val="404040"/>
                </a:solidFill>
              </a:rPr>
              <a:t>sujette au</a:t>
            </a:r>
            <a:r>
              <a:rPr lang="fr-FR" sz="2400" b="1" dirty="0">
                <a:solidFill>
                  <a:srgbClr val="404040"/>
                </a:solidFill>
              </a:rPr>
              <a:t> </a:t>
            </a:r>
            <a:r>
              <a:rPr lang="fr-FR" sz="2400" b="1" dirty="0">
                <a:solidFill>
                  <a:srgbClr val="666699"/>
                </a:solidFill>
              </a:rPr>
              <a:t>droit de réserve </a:t>
            </a:r>
            <a:r>
              <a:rPr lang="fr-FR" sz="2400" dirty="0">
                <a:solidFill>
                  <a:srgbClr val="404040"/>
                </a:solidFill>
              </a:rPr>
              <a:t>des entreprises.</a:t>
            </a:r>
            <a:endParaRPr lang="en-GB" sz="2400" dirty="0">
              <a:solidFill>
                <a:srgbClr val="40404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9832510" y="4818042"/>
            <a:ext cx="16557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solidFill>
                  <a:schemeClr val="accent4">
                    <a:lumMod val="50000"/>
                  </a:schemeClr>
                </a:solidFill>
              </a:rPr>
              <a:t>[INCOSE, 2015] </a:t>
            </a:r>
            <a:endParaRPr lang="en-GB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4"/>
          <a:srcRect l="14654" t="21719" r="12139" b="16570"/>
          <a:stretch/>
        </p:blipFill>
        <p:spPr>
          <a:xfrm>
            <a:off x="2709463" y="583642"/>
            <a:ext cx="7174771" cy="4536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27635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 Placeholder 5"/>
          <p:cNvSpPr txBox="1">
            <a:spLocks/>
          </p:cNvSpPr>
          <p:nvPr/>
        </p:nvSpPr>
        <p:spPr>
          <a:xfrm>
            <a:off x="0" y="6612"/>
            <a:ext cx="12192000" cy="539750"/>
          </a:xfrm>
          <a:prstGeom prst="rect">
            <a:avLst/>
          </a:prstGeom>
          <a:solidFill>
            <a:srgbClr val="008080"/>
          </a:solidFill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000" b="1" kern="1200">
                <a:solidFill>
                  <a:srgbClr val="C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dirty="0">
                <a:solidFill>
                  <a:schemeClr val="bg1"/>
                </a:solidFill>
                <a:latin typeface="Rockwell" panose="02060603020205020403" pitchFamily="18" charset="0"/>
                <a:ea typeface="Batang" panose="02030600000101010101" pitchFamily="18" charset="-127"/>
              </a:rPr>
              <a:t>Les technologies commercialisées</a:t>
            </a:r>
          </a:p>
        </p:txBody>
      </p:sp>
      <p:graphicFrame>
        <p:nvGraphicFramePr>
          <p:cNvPr id="38" name="Tableau 37"/>
          <p:cNvGraphicFramePr>
            <a:graphicFrameLocks noGrp="1"/>
          </p:cNvGraphicFramePr>
          <p:nvPr>
            <p:extLst/>
          </p:nvPr>
        </p:nvGraphicFramePr>
        <p:xfrm>
          <a:off x="2" y="6546397"/>
          <a:ext cx="1219199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3999">
                  <a:extLst>
                    <a:ext uri="{9D8B030D-6E8A-4147-A177-3AD203B41FA5}">
                      <a16:colId xmlns:a16="http://schemas.microsoft.com/office/drawing/2014/main" val="1631672212"/>
                    </a:ext>
                  </a:extLst>
                </a:gridCol>
                <a:gridCol w="1469570">
                  <a:extLst>
                    <a:ext uri="{9D8B030D-6E8A-4147-A177-3AD203B41FA5}">
                      <a16:colId xmlns:a16="http://schemas.microsoft.com/office/drawing/2014/main" val="1523975517"/>
                    </a:ext>
                  </a:extLst>
                </a:gridCol>
                <a:gridCol w="1621972">
                  <a:extLst>
                    <a:ext uri="{9D8B030D-6E8A-4147-A177-3AD203B41FA5}">
                      <a16:colId xmlns:a16="http://schemas.microsoft.com/office/drawing/2014/main" val="4284732167"/>
                    </a:ext>
                  </a:extLst>
                </a:gridCol>
                <a:gridCol w="1480455">
                  <a:extLst>
                    <a:ext uri="{9D8B030D-6E8A-4147-A177-3AD203B41FA5}">
                      <a16:colId xmlns:a16="http://schemas.microsoft.com/office/drawing/2014/main" val="4101102102"/>
                    </a:ext>
                  </a:extLst>
                </a:gridCol>
                <a:gridCol w="1523999">
                  <a:extLst>
                    <a:ext uri="{9D8B030D-6E8A-4147-A177-3AD203B41FA5}">
                      <a16:colId xmlns:a16="http://schemas.microsoft.com/office/drawing/2014/main" val="2295709410"/>
                    </a:ext>
                  </a:extLst>
                </a:gridCol>
                <a:gridCol w="1523999">
                  <a:extLst>
                    <a:ext uri="{9D8B030D-6E8A-4147-A177-3AD203B41FA5}">
                      <a16:colId xmlns:a16="http://schemas.microsoft.com/office/drawing/2014/main" val="1293143689"/>
                    </a:ext>
                  </a:extLst>
                </a:gridCol>
                <a:gridCol w="1523999">
                  <a:extLst>
                    <a:ext uri="{9D8B030D-6E8A-4147-A177-3AD203B41FA5}">
                      <a16:colId xmlns:a16="http://schemas.microsoft.com/office/drawing/2014/main" val="3889465694"/>
                    </a:ext>
                  </a:extLst>
                </a:gridCol>
                <a:gridCol w="1523999">
                  <a:extLst>
                    <a:ext uri="{9D8B030D-6E8A-4147-A177-3AD203B41FA5}">
                      <a16:colId xmlns:a16="http://schemas.microsoft.com/office/drawing/2014/main" val="15865034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GB" u="none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0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u="none" dirty="0">
                          <a:solidFill>
                            <a:schemeClr val="bg1"/>
                          </a:solidFill>
                        </a:rPr>
                        <a:t>Contexte</a:t>
                      </a:r>
                      <a:endParaRPr lang="en-GB" u="none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0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Problématique</a:t>
                      </a:r>
                      <a:endParaRPr lang="en-GB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0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rgbClr val="008080"/>
                          </a:solidFill>
                        </a:rPr>
                        <a:t>État de l’art</a:t>
                      </a:r>
                      <a:endParaRPr lang="en-GB" dirty="0">
                        <a:solidFill>
                          <a:srgbClr val="00808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Propositions</a:t>
                      </a:r>
                      <a:endParaRPr lang="en-GB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0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Conclusion</a:t>
                      </a:r>
                      <a:endParaRPr lang="en-GB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0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Perspectives</a:t>
                      </a:r>
                      <a:endParaRPr lang="en-GB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08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3634867"/>
                  </a:ext>
                </a:extLst>
              </a:tr>
            </a:tbl>
          </a:graphicData>
        </a:graphic>
      </p:graphicFrame>
      <p:sp>
        <p:nvSpPr>
          <p:cNvPr id="40" name="Ellipse 39"/>
          <p:cNvSpPr/>
          <p:nvPr/>
        </p:nvSpPr>
        <p:spPr>
          <a:xfrm>
            <a:off x="11504141" y="6561636"/>
            <a:ext cx="620006" cy="288000"/>
          </a:xfrm>
          <a:prstGeom prst="ellipse">
            <a:avLst/>
          </a:prstGeom>
          <a:solidFill>
            <a:schemeClr val="bg1"/>
          </a:solidFill>
          <a:ln>
            <a:solidFill>
              <a:srgbClr val="0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5217DFA7-C24C-4BC7-90E8-E168825F2671}" type="slidenum">
              <a:rPr lang="fr-FR" sz="1400" b="1" smtClean="0">
                <a:solidFill>
                  <a:srgbClr val="008080"/>
                </a:solidFill>
              </a:rPr>
              <a:pPr algn="ctr"/>
              <a:t>14</a:t>
            </a:fld>
            <a:endParaRPr lang="fr-FR" sz="1400" b="1" dirty="0">
              <a:solidFill>
                <a:srgbClr val="008080"/>
              </a:solidFill>
            </a:endParaRPr>
          </a:p>
        </p:txBody>
      </p:sp>
      <p:sp>
        <p:nvSpPr>
          <p:cNvPr id="7" name="Rectangle à coins arrondis 15"/>
          <p:cNvSpPr/>
          <p:nvPr/>
        </p:nvSpPr>
        <p:spPr>
          <a:xfrm>
            <a:off x="119663" y="811300"/>
            <a:ext cx="5940000" cy="5400000"/>
          </a:xfrm>
          <a:prstGeom prst="roundRect">
            <a:avLst>
              <a:gd name="adj" fmla="val 1345"/>
            </a:avLst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 sz="2400" i="1" dirty="0">
                <a:solidFill>
                  <a:srgbClr val="0070C0"/>
                </a:solidFill>
              </a:rPr>
              <a:t>Outils de </a:t>
            </a:r>
            <a:r>
              <a:rPr lang="fr-FR" sz="2400" b="1" i="1" dirty="0">
                <a:solidFill>
                  <a:srgbClr val="0070C0"/>
                </a:solidFill>
                <a:latin typeface="Arial Black" panose="020B0A04020102020204" pitchFamily="34" charset="0"/>
              </a:rPr>
              <a:t>développement</a:t>
            </a:r>
            <a:r>
              <a:rPr lang="fr-FR" sz="2400" b="1" i="1" dirty="0">
                <a:solidFill>
                  <a:srgbClr val="0070C0"/>
                </a:solidFill>
              </a:rPr>
              <a:t> </a:t>
            </a:r>
            <a:r>
              <a:rPr lang="fr-FR" sz="2400" i="1" dirty="0">
                <a:solidFill>
                  <a:srgbClr val="0070C0"/>
                </a:solidFill>
              </a:rPr>
              <a:t>des exigences</a:t>
            </a:r>
            <a:endParaRPr lang="en-GB" sz="2400" i="1" dirty="0">
              <a:solidFill>
                <a:srgbClr val="0070C0"/>
              </a:solidFill>
            </a:endParaRPr>
          </a:p>
        </p:txBody>
      </p:sp>
      <p:sp>
        <p:nvSpPr>
          <p:cNvPr id="8" name="Rectangle à coins arrondis 26"/>
          <p:cNvSpPr/>
          <p:nvPr/>
        </p:nvSpPr>
        <p:spPr>
          <a:xfrm>
            <a:off x="6178338" y="811300"/>
            <a:ext cx="5940000" cy="5400000"/>
          </a:xfrm>
          <a:prstGeom prst="roundRect">
            <a:avLst>
              <a:gd name="adj" fmla="val 1345"/>
            </a:avLst>
          </a:prstGeom>
          <a:solidFill>
            <a:schemeClr val="bg1"/>
          </a:solidFill>
          <a:ln w="38100">
            <a:solidFill>
              <a:srgbClr val="FF5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 sz="2400" i="1" dirty="0">
                <a:solidFill>
                  <a:srgbClr val="FF5050"/>
                </a:solidFill>
              </a:rPr>
              <a:t>Outils de </a:t>
            </a:r>
            <a:r>
              <a:rPr lang="fr-FR" sz="2400" b="1" i="1" dirty="0">
                <a:solidFill>
                  <a:srgbClr val="FF5050"/>
                </a:solidFill>
                <a:latin typeface="Arial Black" panose="020B0A04020102020204" pitchFamily="34" charset="0"/>
              </a:rPr>
              <a:t>gestion</a:t>
            </a:r>
            <a:r>
              <a:rPr lang="fr-FR" sz="2400" b="1" i="1" dirty="0">
                <a:solidFill>
                  <a:srgbClr val="FF5050"/>
                </a:solidFill>
              </a:rPr>
              <a:t> </a:t>
            </a:r>
            <a:r>
              <a:rPr lang="fr-FR" sz="2400" i="1" dirty="0">
                <a:solidFill>
                  <a:srgbClr val="FF5050"/>
                </a:solidFill>
              </a:rPr>
              <a:t>des exigences</a:t>
            </a:r>
            <a:endParaRPr lang="en-GB" sz="2400" i="1" dirty="0">
              <a:solidFill>
                <a:srgbClr val="FF5050"/>
              </a:solidFill>
            </a:endParaRPr>
          </a:p>
        </p:txBody>
      </p:sp>
      <p:sp>
        <p:nvSpPr>
          <p:cNvPr id="9" name="Rectangle à coins arrondis 25"/>
          <p:cNvSpPr/>
          <p:nvPr/>
        </p:nvSpPr>
        <p:spPr>
          <a:xfrm>
            <a:off x="6380916" y="3997348"/>
            <a:ext cx="5400000" cy="1251708"/>
          </a:xfrm>
          <a:prstGeom prst="roundRect">
            <a:avLst>
              <a:gd name="adj" fmla="val 1345"/>
            </a:avLst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 sz="2600" i="1" dirty="0">
                <a:solidFill>
                  <a:srgbClr val="404040"/>
                </a:solidFill>
              </a:rPr>
              <a:t>Solutions </a:t>
            </a:r>
            <a:r>
              <a:rPr lang="fr-FR" sz="2600" b="1" i="1" dirty="0">
                <a:solidFill>
                  <a:srgbClr val="FF5050"/>
                </a:solidFill>
              </a:rPr>
              <a:t>intégrées</a:t>
            </a:r>
            <a:r>
              <a:rPr lang="fr-FR" sz="2600" i="1" dirty="0">
                <a:solidFill>
                  <a:srgbClr val="404040"/>
                </a:solidFill>
              </a:rPr>
              <a:t> PLM-IS</a:t>
            </a:r>
            <a:endParaRPr lang="en-GB" sz="2600" i="1" dirty="0">
              <a:solidFill>
                <a:srgbClr val="404040"/>
              </a:solidFill>
            </a:endParaRPr>
          </a:p>
        </p:txBody>
      </p:sp>
      <p:sp>
        <p:nvSpPr>
          <p:cNvPr id="10" name="Rectangle à coins arrondis 26"/>
          <p:cNvSpPr/>
          <p:nvPr/>
        </p:nvSpPr>
        <p:spPr>
          <a:xfrm>
            <a:off x="6380916" y="1995490"/>
            <a:ext cx="5400000" cy="1182708"/>
          </a:xfrm>
          <a:prstGeom prst="roundRect">
            <a:avLst>
              <a:gd name="adj" fmla="val 1345"/>
            </a:avLst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 sz="2600" i="1" dirty="0">
                <a:solidFill>
                  <a:srgbClr val="404040"/>
                </a:solidFill>
              </a:rPr>
              <a:t>Solutions </a:t>
            </a:r>
            <a:r>
              <a:rPr lang="fr-FR" sz="2600" b="1" i="1" dirty="0">
                <a:solidFill>
                  <a:srgbClr val="FF5050"/>
                </a:solidFill>
              </a:rPr>
              <a:t>non intégrées</a:t>
            </a:r>
            <a:endParaRPr lang="en-GB" sz="2600" b="1" i="1" dirty="0">
              <a:solidFill>
                <a:srgbClr val="FF5050"/>
              </a:solidFill>
            </a:endParaRPr>
          </a:p>
        </p:txBody>
      </p:sp>
      <p:sp>
        <p:nvSpPr>
          <p:cNvPr id="11" name="Rectangle à coins arrondis 15"/>
          <p:cNvSpPr/>
          <p:nvPr/>
        </p:nvSpPr>
        <p:spPr>
          <a:xfrm>
            <a:off x="388281" y="1510063"/>
            <a:ext cx="5429399" cy="900000"/>
          </a:xfrm>
          <a:prstGeom prst="roundRect">
            <a:avLst>
              <a:gd name="adj" fmla="val 1345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 sz="2600" i="1" dirty="0">
                <a:solidFill>
                  <a:srgbClr val="404040"/>
                </a:solidFill>
              </a:rPr>
              <a:t>Traitement de </a:t>
            </a:r>
            <a:r>
              <a:rPr lang="fr-FR" sz="2600" b="1" i="1" dirty="0">
                <a:solidFill>
                  <a:srgbClr val="0070C0"/>
                </a:solidFill>
              </a:rPr>
              <a:t>texte</a:t>
            </a:r>
            <a:endParaRPr lang="en-GB" sz="2600" b="1" i="1" dirty="0">
              <a:solidFill>
                <a:srgbClr val="0070C0"/>
              </a:solidFill>
            </a:endParaRPr>
          </a:p>
        </p:txBody>
      </p:sp>
      <p:sp>
        <p:nvSpPr>
          <p:cNvPr id="12" name="Rectangle à coins arrondis 16"/>
          <p:cNvSpPr/>
          <p:nvPr/>
        </p:nvSpPr>
        <p:spPr>
          <a:xfrm>
            <a:off x="270659" y="3931573"/>
            <a:ext cx="5604694" cy="900000"/>
          </a:xfrm>
          <a:prstGeom prst="roundRect">
            <a:avLst>
              <a:gd name="adj" fmla="val 1345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 sz="2600" i="1" dirty="0">
                <a:solidFill>
                  <a:srgbClr val="404040"/>
                </a:solidFill>
              </a:rPr>
              <a:t>Éditeurs basés sur un </a:t>
            </a:r>
            <a:r>
              <a:rPr lang="fr-FR" sz="2600" b="1" i="1" dirty="0">
                <a:solidFill>
                  <a:srgbClr val="0070C0"/>
                </a:solidFill>
              </a:rPr>
              <a:t>langage contrôlé</a:t>
            </a:r>
            <a:endParaRPr lang="en-GB" sz="2600" b="1" i="1" dirty="0">
              <a:solidFill>
                <a:srgbClr val="0070C0"/>
              </a:solidFill>
            </a:endParaRPr>
          </a:p>
        </p:txBody>
      </p:sp>
      <p:sp>
        <p:nvSpPr>
          <p:cNvPr id="13" name="Rectangle à coins arrondis 20"/>
          <p:cNvSpPr/>
          <p:nvPr/>
        </p:nvSpPr>
        <p:spPr>
          <a:xfrm>
            <a:off x="327104" y="5142328"/>
            <a:ext cx="5536959" cy="900000"/>
          </a:xfrm>
          <a:prstGeom prst="roundRect">
            <a:avLst>
              <a:gd name="adj" fmla="val 1345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 sz="2600" b="1" i="1" dirty="0">
                <a:solidFill>
                  <a:srgbClr val="0070C0"/>
                </a:solidFill>
              </a:rPr>
              <a:t>Modélisation</a:t>
            </a:r>
            <a:r>
              <a:rPr lang="fr-FR" sz="2600" b="1" i="1" dirty="0">
                <a:solidFill>
                  <a:srgbClr val="404040"/>
                </a:solidFill>
              </a:rPr>
              <a:t> </a:t>
            </a:r>
            <a:r>
              <a:rPr lang="fr-FR" sz="2600" i="1" dirty="0">
                <a:solidFill>
                  <a:srgbClr val="404040"/>
                </a:solidFill>
              </a:rPr>
              <a:t>et</a:t>
            </a:r>
            <a:r>
              <a:rPr lang="fr-FR" sz="2600" b="1" i="1" dirty="0">
                <a:solidFill>
                  <a:srgbClr val="404040"/>
                </a:solidFill>
              </a:rPr>
              <a:t> </a:t>
            </a:r>
            <a:r>
              <a:rPr lang="fr-FR" sz="2600" b="1" i="1" dirty="0">
                <a:solidFill>
                  <a:srgbClr val="0070C0"/>
                </a:solidFill>
              </a:rPr>
              <a:t>simulation</a:t>
            </a:r>
            <a:r>
              <a:rPr lang="fr-FR" sz="2600" b="1" i="1" dirty="0">
                <a:solidFill>
                  <a:srgbClr val="404040"/>
                </a:solidFill>
              </a:rPr>
              <a:t> </a:t>
            </a:r>
            <a:r>
              <a:rPr lang="fr-FR" sz="2600" i="1" dirty="0">
                <a:solidFill>
                  <a:srgbClr val="404040"/>
                </a:solidFill>
              </a:rPr>
              <a:t>numérique</a:t>
            </a:r>
            <a:endParaRPr lang="en-GB" sz="2600" i="1" dirty="0">
              <a:solidFill>
                <a:srgbClr val="404040"/>
              </a:solidFill>
            </a:endParaRPr>
          </a:p>
        </p:txBody>
      </p:sp>
      <p:sp>
        <p:nvSpPr>
          <p:cNvPr id="14" name="Rectangle à coins arrondis 23"/>
          <p:cNvSpPr/>
          <p:nvPr/>
        </p:nvSpPr>
        <p:spPr>
          <a:xfrm>
            <a:off x="388281" y="2720818"/>
            <a:ext cx="5429399" cy="900000"/>
          </a:xfrm>
          <a:prstGeom prst="roundRect">
            <a:avLst>
              <a:gd name="adj" fmla="val 1345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 sz="2600" b="1" i="1" dirty="0">
                <a:solidFill>
                  <a:srgbClr val="0070C0"/>
                </a:solidFill>
              </a:rPr>
              <a:t>Diagramme</a:t>
            </a:r>
            <a:r>
              <a:rPr lang="fr-FR" sz="2600" b="1" i="1" dirty="0">
                <a:solidFill>
                  <a:srgbClr val="404040"/>
                </a:solidFill>
              </a:rPr>
              <a:t> </a:t>
            </a:r>
            <a:r>
              <a:rPr lang="fr-FR" sz="2600" i="1" dirty="0">
                <a:solidFill>
                  <a:srgbClr val="404040"/>
                </a:solidFill>
              </a:rPr>
              <a:t>d’exigences </a:t>
            </a:r>
            <a:r>
              <a:rPr lang="fr-FR" sz="2600" i="1" dirty="0" err="1">
                <a:solidFill>
                  <a:srgbClr val="404040"/>
                </a:solidFill>
              </a:rPr>
              <a:t>SysML</a:t>
            </a:r>
            <a:endParaRPr lang="en-GB" sz="2600" i="1" dirty="0">
              <a:solidFill>
                <a:srgbClr val="404040"/>
              </a:solidFill>
            </a:endParaRPr>
          </a:p>
        </p:txBody>
      </p:sp>
      <p:pic>
        <p:nvPicPr>
          <p:cNvPr id="15" name="Picture 2" descr="Afficher l'image d'origine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197" b="37223"/>
          <a:stretch/>
        </p:blipFill>
        <p:spPr bwMode="auto">
          <a:xfrm>
            <a:off x="10309446" y="4677958"/>
            <a:ext cx="1548073" cy="3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Afficher l'image d'origin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1307" y="2599302"/>
            <a:ext cx="585818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 descr="Afficher l'image d'origine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535"/>
          <a:stretch/>
        </p:blipFill>
        <p:spPr bwMode="auto">
          <a:xfrm>
            <a:off x="8225566" y="4785958"/>
            <a:ext cx="1473900" cy="28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8" descr="Afficher l'image d'origine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3573" y="4677958"/>
            <a:ext cx="1172013" cy="3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0" descr="Afficher l'image d'origine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518" b="38768"/>
          <a:stretch/>
        </p:blipFill>
        <p:spPr bwMode="auto">
          <a:xfrm>
            <a:off x="10365416" y="2707302"/>
            <a:ext cx="1492103" cy="3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12" descr="Afficher l'image d'origine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797" y="1964461"/>
            <a:ext cx="869998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4" descr="Afficher l'image d'origine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7415" y="1953556"/>
            <a:ext cx="994285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6" descr="Afficher l'image d'origine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9885" y="1964461"/>
            <a:ext cx="36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0" descr="Afficher l'image d'origine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314" y="3206189"/>
            <a:ext cx="1956517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2" descr="Afficher l'image d'origine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1875" y="3206189"/>
            <a:ext cx="585367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4" descr="Afficher l'image d'origine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7285" y="3206189"/>
            <a:ext cx="108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8" descr="Afficher l'image d'origine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441" y="5648860"/>
            <a:ext cx="870092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30" descr="Afficher l'image d'origine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5349" y="2707302"/>
            <a:ext cx="1831843" cy="3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32" descr="Afficher l'image d'origine"/>
          <p:cNvPicPr>
            <a:picLocks noChangeAspect="1" noChangeArrowheads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9" t="9967" r="4244" b="8606"/>
          <a:stretch/>
        </p:blipFill>
        <p:spPr bwMode="auto">
          <a:xfrm>
            <a:off x="2542079" y="5648860"/>
            <a:ext cx="1084868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34" descr="Afficher l'image d'origine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3807" y="4458984"/>
            <a:ext cx="1358398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 descr="Afficher l'image d'origine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7835" y="5648860"/>
            <a:ext cx="768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74248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/>
      <p:bldP spid="10" grpId="0"/>
      <p:bldP spid="11" grpId="0" animBg="1"/>
      <p:bldP spid="12" grpId="0" animBg="1"/>
      <p:bldP spid="13" grpId="0" animBg="1"/>
      <p:bldP spid="1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Afficher l'image d'origin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7085" y="2708454"/>
            <a:ext cx="644112" cy="6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4" descr="Afficher l'image d'origin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553563" y="2708454"/>
            <a:ext cx="644112" cy="6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Text Placeholder 5"/>
          <p:cNvSpPr txBox="1">
            <a:spLocks/>
          </p:cNvSpPr>
          <p:nvPr/>
        </p:nvSpPr>
        <p:spPr>
          <a:xfrm>
            <a:off x="0" y="6612"/>
            <a:ext cx="12192000" cy="539750"/>
          </a:xfrm>
          <a:prstGeom prst="rect">
            <a:avLst/>
          </a:prstGeom>
          <a:solidFill>
            <a:srgbClr val="008080"/>
          </a:solidFill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000" b="1" kern="1200">
                <a:solidFill>
                  <a:srgbClr val="C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dirty="0">
                <a:solidFill>
                  <a:schemeClr val="bg1"/>
                </a:solidFill>
                <a:latin typeface="Rockwell" panose="02060603020205020403" pitchFamily="18" charset="0"/>
                <a:ea typeface="Batang" panose="02030600000101010101" pitchFamily="18" charset="-127"/>
              </a:rPr>
              <a:t>La recherche académique : formel </a:t>
            </a:r>
            <a:r>
              <a:rPr lang="fr-FR" i="1" dirty="0">
                <a:solidFill>
                  <a:schemeClr val="bg1"/>
                </a:solidFill>
                <a:latin typeface="Rockwell" panose="02060603020205020403" pitchFamily="18" charset="0"/>
                <a:ea typeface="Batang" panose="02030600000101010101" pitchFamily="18" charset="-127"/>
              </a:rPr>
              <a:t>VS.</a:t>
            </a:r>
            <a:r>
              <a:rPr lang="fr-FR" dirty="0">
                <a:solidFill>
                  <a:schemeClr val="bg1"/>
                </a:solidFill>
                <a:latin typeface="Rockwell" panose="02060603020205020403" pitchFamily="18" charset="0"/>
                <a:ea typeface="Batang" panose="02030600000101010101" pitchFamily="18" charset="-127"/>
              </a:rPr>
              <a:t> fouille</a:t>
            </a:r>
          </a:p>
        </p:txBody>
      </p:sp>
      <p:graphicFrame>
        <p:nvGraphicFramePr>
          <p:cNvPr id="38" name="Tableau 3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0040638"/>
              </p:ext>
            </p:extLst>
          </p:nvPr>
        </p:nvGraphicFramePr>
        <p:xfrm>
          <a:off x="2" y="6546397"/>
          <a:ext cx="1219199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3999">
                  <a:extLst>
                    <a:ext uri="{9D8B030D-6E8A-4147-A177-3AD203B41FA5}">
                      <a16:colId xmlns:a16="http://schemas.microsoft.com/office/drawing/2014/main" val="1631672212"/>
                    </a:ext>
                  </a:extLst>
                </a:gridCol>
                <a:gridCol w="1469570">
                  <a:extLst>
                    <a:ext uri="{9D8B030D-6E8A-4147-A177-3AD203B41FA5}">
                      <a16:colId xmlns:a16="http://schemas.microsoft.com/office/drawing/2014/main" val="1523975517"/>
                    </a:ext>
                  </a:extLst>
                </a:gridCol>
                <a:gridCol w="1621972">
                  <a:extLst>
                    <a:ext uri="{9D8B030D-6E8A-4147-A177-3AD203B41FA5}">
                      <a16:colId xmlns:a16="http://schemas.microsoft.com/office/drawing/2014/main" val="4284732167"/>
                    </a:ext>
                  </a:extLst>
                </a:gridCol>
                <a:gridCol w="1480455">
                  <a:extLst>
                    <a:ext uri="{9D8B030D-6E8A-4147-A177-3AD203B41FA5}">
                      <a16:colId xmlns:a16="http://schemas.microsoft.com/office/drawing/2014/main" val="4101102102"/>
                    </a:ext>
                  </a:extLst>
                </a:gridCol>
                <a:gridCol w="1523999">
                  <a:extLst>
                    <a:ext uri="{9D8B030D-6E8A-4147-A177-3AD203B41FA5}">
                      <a16:colId xmlns:a16="http://schemas.microsoft.com/office/drawing/2014/main" val="2295709410"/>
                    </a:ext>
                  </a:extLst>
                </a:gridCol>
                <a:gridCol w="1523999">
                  <a:extLst>
                    <a:ext uri="{9D8B030D-6E8A-4147-A177-3AD203B41FA5}">
                      <a16:colId xmlns:a16="http://schemas.microsoft.com/office/drawing/2014/main" val="1293143689"/>
                    </a:ext>
                  </a:extLst>
                </a:gridCol>
                <a:gridCol w="1523999">
                  <a:extLst>
                    <a:ext uri="{9D8B030D-6E8A-4147-A177-3AD203B41FA5}">
                      <a16:colId xmlns:a16="http://schemas.microsoft.com/office/drawing/2014/main" val="3889465694"/>
                    </a:ext>
                  </a:extLst>
                </a:gridCol>
                <a:gridCol w="1523999">
                  <a:extLst>
                    <a:ext uri="{9D8B030D-6E8A-4147-A177-3AD203B41FA5}">
                      <a16:colId xmlns:a16="http://schemas.microsoft.com/office/drawing/2014/main" val="15865034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GB" u="none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0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u="none" dirty="0">
                          <a:solidFill>
                            <a:schemeClr val="bg1"/>
                          </a:solidFill>
                        </a:rPr>
                        <a:t>Contexte</a:t>
                      </a:r>
                      <a:endParaRPr lang="en-GB" u="none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0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Problématique</a:t>
                      </a:r>
                      <a:endParaRPr lang="en-GB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0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rgbClr val="008080"/>
                          </a:solidFill>
                        </a:rPr>
                        <a:t>État de l’art</a:t>
                      </a:r>
                      <a:endParaRPr lang="en-GB" dirty="0">
                        <a:solidFill>
                          <a:srgbClr val="00808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Propositions</a:t>
                      </a:r>
                      <a:endParaRPr lang="en-GB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0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Conclusion</a:t>
                      </a:r>
                      <a:endParaRPr lang="en-GB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0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Perspectives</a:t>
                      </a:r>
                      <a:endParaRPr lang="en-GB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08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3634867"/>
                  </a:ext>
                </a:extLst>
              </a:tr>
            </a:tbl>
          </a:graphicData>
        </a:graphic>
      </p:graphicFrame>
      <p:sp>
        <p:nvSpPr>
          <p:cNvPr id="40" name="Ellipse 39"/>
          <p:cNvSpPr/>
          <p:nvPr/>
        </p:nvSpPr>
        <p:spPr>
          <a:xfrm>
            <a:off x="11504141" y="6561636"/>
            <a:ext cx="620006" cy="288000"/>
          </a:xfrm>
          <a:prstGeom prst="ellipse">
            <a:avLst/>
          </a:prstGeom>
          <a:solidFill>
            <a:schemeClr val="bg1"/>
          </a:solidFill>
          <a:ln>
            <a:solidFill>
              <a:srgbClr val="0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5217DFA7-C24C-4BC7-90E8-E168825F2671}" type="slidenum">
              <a:rPr lang="fr-FR" sz="1400" b="1" smtClean="0">
                <a:solidFill>
                  <a:srgbClr val="008080"/>
                </a:solidFill>
              </a:rPr>
              <a:pPr algn="ctr"/>
              <a:t>15</a:t>
            </a:fld>
            <a:endParaRPr lang="fr-FR" sz="1400" b="1" dirty="0">
              <a:solidFill>
                <a:srgbClr val="008080"/>
              </a:solidFill>
            </a:endParaRPr>
          </a:p>
        </p:txBody>
      </p:sp>
      <p:pic>
        <p:nvPicPr>
          <p:cNvPr id="17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4380" y="1592454"/>
            <a:ext cx="3516974" cy="2880000"/>
          </a:xfrm>
          <a:prstGeom prst="rect">
            <a:avLst/>
          </a:prstGeom>
          <a:ln w="38100">
            <a:solidFill>
              <a:schemeClr val="bg1">
                <a:lumMod val="65000"/>
              </a:schemeClr>
            </a:solidFill>
          </a:ln>
        </p:spPr>
      </p:pic>
      <p:pic>
        <p:nvPicPr>
          <p:cNvPr id="1026" name="Picture 2" descr="Afficher l'image d'origin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9169" y="1592454"/>
            <a:ext cx="3840000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21077" y="4500143"/>
            <a:ext cx="41040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sz="2800" b="1" dirty="0">
                <a:solidFill>
                  <a:srgbClr val="0070C0"/>
                </a:solidFill>
              </a:rPr>
              <a:t>Raisonner rigoureusement </a:t>
            </a:r>
            <a:r>
              <a:rPr lang="fr-FR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via une</a:t>
            </a:r>
            <a:r>
              <a:rPr lang="fr-FR" sz="2000" dirty="0"/>
              <a:t> </a:t>
            </a:r>
            <a:r>
              <a:rPr lang="fr-FR" sz="2800" b="1" dirty="0">
                <a:solidFill>
                  <a:srgbClr val="FF5050"/>
                </a:solidFill>
              </a:rPr>
              <a:t>ingénierie formelle</a:t>
            </a:r>
            <a:r>
              <a:rPr lang="fr-FR" sz="2000" dirty="0"/>
              <a:t>.</a:t>
            </a:r>
            <a:endParaRPr lang="en-GB" sz="2000" dirty="0"/>
          </a:p>
        </p:txBody>
      </p:sp>
      <p:sp>
        <p:nvSpPr>
          <p:cNvPr id="14" name="Rectangle 13"/>
          <p:cNvSpPr/>
          <p:nvPr/>
        </p:nvSpPr>
        <p:spPr>
          <a:xfrm>
            <a:off x="8021169" y="4488854"/>
            <a:ext cx="41760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sz="2800" b="1" dirty="0">
                <a:solidFill>
                  <a:srgbClr val="0070C0"/>
                </a:solidFill>
                <a:latin typeface="NimbusRomNo9L-Regu"/>
              </a:rPr>
              <a:t>Ordonner le chaos </a:t>
            </a:r>
            <a:r>
              <a:rPr lang="fr-FR" dirty="0">
                <a:latin typeface="NimbusRomNo9L-Regu"/>
              </a:rPr>
              <a:t>via les </a:t>
            </a:r>
            <a:r>
              <a:rPr lang="fr-FR" sz="2800" b="1" dirty="0">
                <a:solidFill>
                  <a:srgbClr val="FF5050"/>
                </a:solidFill>
                <a:latin typeface="NimbusRomNo9L-Regu"/>
              </a:rPr>
              <a:t>sciences des données</a:t>
            </a:r>
            <a:r>
              <a:rPr lang="fr-F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NimbusRomNo9L-Regu"/>
              </a:rPr>
              <a:t>.</a:t>
            </a:r>
            <a:endParaRPr lang="en-GB" sz="2800" dirty="0">
              <a:solidFill>
                <a:schemeClr val="tx1">
                  <a:lumMod val="85000"/>
                  <a:lumOff val="15000"/>
                </a:schemeClr>
              </a:solidFill>
              <a:latin typeface="NimbusRomNo9L-Regu"/>
            </a:endParaRPr>
          </a:p>
        </p:txBody>
      </p:sp>
      <p:sp>
        <p:nvSpPr>
          <p:cNvPr id="2" name="Ellipse 1"/>
          <p:cNvSpPr/>
          <p:nvPr/>
        </p:nvSpPr>
        <p:spPr>
          <a:xfrm>
            <a:off x="4407061" y="2261557"/>
            <a:ext cx="3130638" cy="1541795"/>
          </a:xfrm>
          <a:prstGeom prst="ellipse">
            <a:avLst/>
          </a:prstGeom>
          <a:solidFill>
            <a:schemeClr val="accent4">
              <a:lumMod val="5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b="1" dirty="0"/>
              <a:t>PROBLÈME:</a:t>
            </a:r>
          </a:p>
          <a:p>
            <a:pPr algn="ctr"/>
            <a:r>
              <a:rPr lang="fr-FR" sz="2800" i="1" dirty="0"/>
              <a:t>Prolifération des exigences</a:t>
            </a:r>
            <a:endParaRPr lang="en-GB" sz="2800" i="1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58611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 Placeholder 5"/>
          <p:cNvSpPr txBox="1">
            <a:spLocks/>
          </p:cNvSpPr>
          <p:nvPr/>
        </p:nvSpPr>
        <p:spPr>
          <a:xfrm>
            <a:off x="0" y="6612"/>
            <a:ext cx="12192000" cy="539750"/>
          </a:xfrm>
          <a:prstGeom prst="rect">
            <a:avLst/>
          </a:prstGeom>
          <a:solidFill>
            <a:srgbClr val="008080"/>
          </a:solidFill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000" b="1" kern="1200">
                <a:solidFill>
                  <a:srgbClr val="C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dirty="0">
                <a:solidFill>
                  <a:schemeClr val="bg1"/>
                </a:solidFill>
                <a:latin typeface="Rockwell" panose="02060603020205020403" pitchFamily="18" charset="0"/>
                <a:ea typeface="Batang" panose="02030600000101010101" pitchFamily="18" charset="-127"/>
              </a:rPr>
              <a:t>La recherche académique (semi-)formelles</a:t>
            </a:r>
          </a:p>
        </p:txBody>
      </p:sp>
      <p:graphicFrame>
        <p:nvGraphicFramePr>
          <p:cNvPr id="38" name="Tableau 37"/>
          <p:cNvGraphicFramePr>
            <a:graphicFrameLocks noGrp="1"/>
          </p:cNvGraphicFramePr>
          <p:nvPr>
            <p:extLst/>
          </p:nvPr>
        </p:nvGraphicFramePr>
        <p:xfrm>
          <a:off x="2" y="6546397"/>
          <a:ext cx="1219199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3999">
                  <a:extLst>
                    <a:ext uri="{9D8B030D-6E8A-4147-A177-3AD203B41FA5}">
                      <a16:colId xmlns:a16="http://schemas.microsoft.com/office/drawing/2014/main" val="1631672212"/>
                    </a:ext>
                  </a:extLst>
                </a:gridCol>
                <a:gridCol w="1469570">
                  <a:extLst>
                    <a:ext uri="{9D8B030D-6E8A-4147-A177-3AD203B41FA5}">
                      <a16:colId xmlns:a16="http://schemas.microsoft.com/office/drawing/2014/main" val="1523975517"/>
                    </a:ext>
                  </a:extLst>
                </a:gridCol>
                <a:gridCol w="1621972">
                  <a:extLst>
                    <a:ext uri="{9D8B030D-6E8A-4147-A177-3AD203B41FA5}">
                      <a16:colId xmlns:a16="http://schemas.microsoft.com/office/drawing/2014/main" val="4284732167"/>
                    </a:ext>
                  </a:extLst>
                </a:gridCol>
                <a:gridCol w="1480455">
                  <a:extLst>
                    <a:ext uri="{9D8B030D-6E8A-4147-A177-3AD203B41FA5}">
                      <a16:colId xmlns:a16="http://schemas.microsoft.com/office/drawing/2014/main" val="4101102102"/>
                    </a:ext>
                  </a:extLst>
                </a:gridCol>
                <a:gridCol w="1523999">
                  <a:extLst>
                    <a:ext uri="{9D8B030D-6E8A-4147-A177-3AD203B41FA5}">
                      <a16:colId xmlns:a16="http://schemas.microsoft.com/office/drawing/2014/main" val="2295709410"/>
                    </a:ext>
                  </a:extLst>
                </a:gridCol>
                <a:gridCol w="1523999">
                  <a:extLst>
                    <a:ext uri="{9D8B030D-6E8A-4147-A177-3AD203B41FA5}">
                      <a16:colId xmlns:a16="http://schemas.microsoft.com/office/drawing/2014/main" val="1293143689"/>
                    </a:ext>
                  </a:extLst>
                </a:gridCol>
                <a:gridCol w="1523999">
                  <a:extLst>
                    <a:ext uri="{9D8B030D-6E8A-4147-A177-3AD203B41FA5}">
                      <a16:colId xmlns:a16="http://schemas.microsoft.com/office/drawing/2014/main" val="3889465694"/>
                    </a:ext>
                  </a:extLst>
                </a:gridCol>
                <a:gridCol w="1523999">
                  <a:extLst>
                    <a:ext uri="{9D8B030D-6E8A-4147-A177-3AD203B41FA5}">
                      <a16:colId xmlns:a16="http://schemas.microsoft.com/office/drawing/2014/main" val="15865034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GB" u="none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0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u="none" dirty="0">
                          <a:solidFill>
                            <a:schemeClr val="bg1"/>
                          </a:solidFill>
                        </a:rPr>
                        <a:t>Contexte</a:t>
                      </a:r>
                      <a:endParaRPr lang="en-GB" u="none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0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Problématique</a:t>
                      </a:r>
                      <a:endParaRPr lang="en-GB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0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rgbClr val="008080"/>
                          </a:solidFill>
                        </a:rPr>
                        <a:t>État de l’art</a:t>
                      </a:r>
                      <a:endParaRPr lang="en-GB" dirty="0">
                        <a:solidFill>
                          <a:srgbClr val="00808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Propositions</a:t>
                      </a:r>
                      <a:endParaRPr lang="en-GB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0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Conclusion</a:t>
                      </a:r>
                      <a:endParaRPr lang="en-GB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0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Perspectives</a:t>
                      </a:r>
                      <a:endParaRPr lang="en-GB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08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3634867"/>
                  </a:ext>
                </a:extLst>
              </a:tr>
            </a:tbl>
          </a:graphicData>
        </a:graphic>
      </p:graphicFrame>
      <p:sp>
        <p:nvSpPr>
          <p:cNvPr id="40" name="Ellipse 39"/>
          <p:cNvSpPr/>
          <p:nvPr/>
        </p:nvSpPr>
        <p:spPr>
          <a:xfrm>
            <a:off x="11504141" y="6561636"/>
            <a:ext cx="620006" cy="288000"/>
          </a:xfrm>
          <a:prstGeom prst="ellipse">
            <a:avLst/>
          </a:prstGeom>
          <a:solidFill>
            <a:schemeClr val="bg1"/>
          </a:solidFill>
          <a:ln>
            <a:solidFill>
              <a:srgbClr val="0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5217DFA7-C24C-4BC7-90E8-E168825F2671}" type="slidenum">
              <a:rPr lang="fr-FR" sz="1400" b="1" smtClean="0">
                <a:solidFill>
                  <a:srgbClr val="008080"/>
                </a:solidFill>
              </a:rPr>
              <a:pPr algn="ctr"/>
              <a:t>16</a:t>
            </a:fld>
            <a:endParaRPr lang="fr-FR" sz="1400" b="1" dirty="0">
              <a:solidFill>
                <a:srgbClr val="008080"/>
              </a:solidFill>
            </a:endParaRPr>
          </a:p>
        </p:txBody>
      </p:sp>
      <p:pic>
        <p:nvPicPr>
          <p:cNvPr id="36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1152" y="3695121"/>
            <a:ext cx="3077353" cy="2520000"/>
          </a:xfrm>
          <a:prstGeom prst="rect">
            <a:avLst/>
          </a:prstGeom>
        </p:spPr>
      </p:pic>
      <p:sp>
        <p:nvSpPr>
          <p:cNvPr id="37" name="ZoneTexte 36"/>
          <p:cNvSpPr txBox="1"/>
          <p:nvPr/>
        </p:nvSpPr>
        <p:spPr>
          <a:xfrm>
            <a:off x="-327522" y="6228832"/>
            <a:ext cx="5854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>
                <a:solidFill>
                  <a:schemeClr val="accent4">
                    <a:lumMod val="50000"/>
                  </a:schemeClr>
                </a:solidFill>
              </a:rPr>
              <a:t>Micouin, P. (2008) </a:t>
            </a:r>
            <a:r>
              <a:rPr lang="fr-FR" sz="1400" dirty="0" err="1">
                <a:solidFill>
                  <a:schemeClr val="accent4">
                    <a:lumMod val="50000"/>
                  </a:schemeClr>
                </a:solidFill>
              </a:rPr>
              <a:t>Towards</a:t>
            </a:r>
            <a:r>
              <a:rPr lang="fr-FR" sz="1400" dirty="0">
                <a:solidFill>
                  <a:schemeClr val="accent4">
                    <a:lumMod val="50000"/>
                  </a:schemeClr>
                </a:solidFill>
              </a:rPr>
              <a:t> a </a:t>
            </a:r>
            <a:r>
              <a:rPr lang="fr-FR" sz="1400" dirty="0" err="1">
                <a:solidFill>
                  <a:schemeClr val="accent4">
                    <a:lumMod val="50000"/>
                  </a:schemeClr>
                </a:solidFill>
              </a:rPr>
              <a:t>property</a:t>
            </a:r>
            <a:r>
              <a:rPr lang="fr-FR" sz="140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fr-FR" sz="1400" dirty="0" err="1">
                <a:solidFill>
                  <a:schemeClr val="accent4">
                    <a:lumMod val="50000"/>
                  </a:schemeClr>
                </a:solidFill>
              </a:rPr>
              <a:t>based</a:t>
            </a:r>
            <a:r>
              <a:rPr lang="fr-FR" sz="140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fr-FR" sz="1400" dirty="0" err="1">
                <a:solidFill>
                  <a:schemeClr val="accent4">
                    <a:lumMod val="50000"/>
                  </a:schemeClr>
                </a:solidFill>
              </a:rPr>
              <a:t>requirements</a:t>
            </a:r>
            <a:r>
              <a:rPr lang="fr-FR" sz="140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fr-FR" sz="1400" dirty="0" err="1">
                <a:solidFill>
                  <a:schemeClr val="accent4">
                    <a:lumMod val="50000"/>
                  </a:schemeClr>
                </a:solidFill>
              </a:rPr>
              <a:t>theory</a:t>
            </a:r>
            <a:r>
              <a:rPr lang="fr-FR" sz="1400" dirty="0">
                <a:solidFill>
                  <a:schemeClr val="accent4">
                    <a:lumMod val="50000"/>
                  </a:schemeClr>
                </a:solidFill>
              </a:rPr>
              <a:t>.</a:t>
            </a:r>
            <a:endParaRPr lang="en-GB" sz="1400" dirty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39" name="Image 38"/>
          <p:cNvPicPr>
            <a:picLocks noChangeAspect="1"/>
          </p:cNvPicPr>
          <p:nvPr/>
        </p:nvPicPr>
        <p:blipFill rotWithShape="1">
          <a:blip r:embed="rId5"/>
          <a:srcRect l="4944" t="21783" r="26800" b="6141"/>
          <a:stretch/>
        </p:blipFill>
        <p:spPr>
          <a:xfrm>
            <a:off x="1393329" y="844239"/>
            <a:ext cx="2328335" cy="1980000"/>
          </a:xfrm>
          <a:prstGeom prst="rect">
            <a:avLst/>
          </a:prstGeom>
        </p:spPr>
      </p:pic>
      <p:sp>
        <p:nvSpPr>
          <p:cNvPr id="41" name="ZoneTexte 40"/>
          <p:cNvSpPr txBox="1"/>
          <p:nvPr/>
        </p:nvSpPr>
        <p:spPr>
          <a:xfrm>
            <a:off x="131556" y="2883936"/>
            <a:ext cx="4936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 err="1">
                <a:solidFill>
                  <a:schemeClr val="accent4">
                    <a:lumMod val="50000"/>
                  </a:schemeClr>
                </a:solidFill>
              </a:rPr>
              <a:t>Spivey</a:t>
            </a:r>
            <a:r>
              <a:rPr lang="fr-FR" sz="1400" dirty="0">
                <a:solidFill>
                  <a:schemeClr val="accent4">
                    <a:lumMod val="50000"/>
                  </a:schemeClr>
                </a:solidFill>
              </a:rPr>
              <a:t>, J.M. (1989) An introduction to Z and </a:t>
            </a:r>
            <a:r>
              <a:rPr lang="fr-FR" sz="1400" dirty="0" err="1">
                <a:solidFill>
                  <a:schemeClr val="accent4">
                    <a:lumMod val="50000"/>
                  </a:schemeClr>
                </a:solidFill>
              </a:rPr>
              <a:t>formal</a:t>
            </a:r>
            <a:r>
              <a:rPr lang="fr-FR" sz="140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fr-FR" sz="1400" dirty="0" err="1">
                <a:solidFill>
                  <a:schemeClr val="accent4">
                    <a:lumMod val="50000"/>
                  </a:schemeClr>
                </a:solidFill>
              </a:rPr>
              <a:t>specification</a:t>
            </a:r>
            <a:r>
              <a:rPr lang="fr-FR" sz="1400" dirty="0">
                <a:solidFill>
                  <a:schemeClr val="accent4">
                    <a:lumMod val="50000"/>
                  </a:schemeClr>
                </a:solidFill>
              </a:rPr>
              <a:t>.</a:t>
            </a:r>
            <a:endParaRPr lang="en-GB" sz="1400" dirty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42" name="Image 4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73946" y="3695121"/>
            <a:ext cx="3882334" cy="2520000"/>
          </a:xfrm>
          <a:prstGeom prst="rect">
            <a:avLst/>
          </a:prstGeom>
        </p:spPr>
      </p:pic>
      <p:sp>
        <p:nvSpPr>
          <p:cNvPr id="43" name="Nuage 42"/>
          <p:cNvSpPr/>
          <p:nvPr/>
        </p:nvSpPr>
        <p:spPr>
          <a:xfrm rot="561840">
            <a:off x="2758003" y="673921"/>
            <a:ext cx="2088000" cy="581000"/>
          </a:xfrm>
          <a:prstGeom prst="cloud">
            <a:avLst/>
          </a:prstGeom>
          <a:solidFill>
            <a:srgbClr val="0070C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200" b="1" dirty="0"/>
              <a:t>Langage Z</a:t>
            </a:r>
            <a:endParaRPr lang="en-GB" sz="2200" b="1" dirty="0"/>
          </a:p>
        </p:txBody>
      </p:sp>
      <p:sp>
        <p:nvSpPr>
          <p:cNvPr id="44" name="Nuage 43"/>
          <p:cNvSpPr/>
          <p:nvPr/>
        </p:nvSpPr>
        <p:spPr>
          <a:xfrm rot="561840">
            <a:off x="9984015" y="3614619"/>
            <a:ext cx="2088000" cy="581000"/>
          </a:xfrm>
          <a:prstGeom prst="cloud">
            <a:avLst/>
          </a:prstGeom>
          <a:solidFill>
            <a:srgbClr val="0070C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200" b="1" dirty="0"/>
              <a:t>Buts</a:t>
            </a:r>
            <a:endParaRPr lang="en-GB" sz="2200" b="1" dirty="0"/>
          </a:p>
        </p:txBody>
      </p:sp>
      <p:sp>
        <p:nvSpPr>
          <p:cNvPr id="46" name="Nuage 45"/>
          <p:cNvSpPr/>
          <p:nvPr/>
        </p:nvSpPr>
        <p:spPr>
          <a:xfrm rot="561840">
            <a:off x="2758002" y="3614619"/>
            <a:ext cx="2088000" cy="581000"/>
          </a:xfrm>
          <a:prstGeom prst="cloud">
            <a:avLst/>
          </a:prstGeom>
          <a:solidFill>
            <a:srgbClr val="0070C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200" b="1" dirty="0"/>
              <a:t>PBR</a:t>
            </a:r>
            <a:endParaRPr lang="en-GB" sz="2200" b="1" dirty="0"/>
          </a:p>
        </p:txBody>
      </p:sp>
      <p:pic>
        <p:nvPicPr>
          <p:cNvPr id="47" name="Image 4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62784" y="945839"/>
            <a:ext cx="3767655" cy="1980000"/>
          </a:xfrm>
          <a:prstGeom prst="rect">
            <a:avLst/>
          </a:prstGeom>
        </p:spPr>
      </p:pic>
      <p:sp>
        <p:nvSpPr>
          <p:cNvPr id="48" name="Nuage 47"/>
          <p:cNvSpPr/>
          <p:nvPr/>
        </p:nvSpPr>
        <p:spPr>
          <a:xfrm rot="561840">
            <a:off x="9984015" y="673921"/>
            <a:ext cx="2088000" cy="581000"/>
          </a:xfrm>
          <a:prstGeom prst="cloud">
            <a:avLst/>
          </a:prstGeom>
          <a:solidFill>
            <a:srgbClr val="0070C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200" b="1" dirty="0"/>
              <a:t>Contrats</a:t>
            </a:r>
            <a:endParaRPr lang="en-GB" sz="2200" b="1" dirty="0"/>
          </a:p>
        </p:txBody>
      </p:sp>
      <p:sp>
        <p:nvSpPr>
          <p:cNvPr id="49" name="ZoneTexte 48"/>
          <p:cNvSpPr txBox="1"/>
          <p:nvPr/>
        </p:nvSpPr>
        <p:spPr>
          <a:xfrm>
            <a:off x="7415513" y="2909336"/>
            <a:ext cx="41992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solidFill>
                  <a:schemeClr val="accent4">
                    <a:lumMod val="50000"/>
                  </a:schemeClr>
                </a:solidFill>
              </a:rPr>
              <a:t>Benveniste, et</a:t>
            </a:r>
            <a:r>
              <a:rPr lang="fr-FR" sz="1400" i="1" dirty="0">
                <a:solidFill>
                  <a:schemeClr val="accent4">
                    <a:lumMod val="50000"/>
                  </a:schemeClr>
                </a:solidFill>
              </a:rPr>
              <a:t> al</a:t>
            </a:r>
            <a:r>
              <a:rPr lang="fr-FR" sz="1400" dirty="0">
                <a:solidFill>
                  <a:schemeClr val="accent4">
                    <a:lumMod val="50000"/>
                  </a:schemeClr>
                </a:solidFill>
              </a:rPr>
              <a:t>. (2015) </a:t>
            </a:r>
            <a:r>
              <a:rPr lang="fr-FR" sz="1400" dirty="0" err="1">
                <a:solidFill>
                  <a:schemeClr val="accent4">
                    <a:lumMod val="50000"/>
                  </a:schemeClr>
                </a:solidFill>
              </a:rPr>
              <a:t>Contracts</a:t>
            </a:r>
            <a:r>
              <a:rPr lang="fr-FR" sz="1400" dirty="0">
                <a:solidFill>
                  <a:schemeClr val="accent4">
                    <a:lumMod val="50000"/>
                  </a:schemeClr>
                </a:solidFill>
              </a:rPr>
              <a:t> for system design.</a:t>
            </a:r>
            <a:endParaRPr lang="en-GB" sz="14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981920" y="6228832"/>
            <a:ext cx="506638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dirty="0">
                <a:solidFill>
                  <a:schemeClr val="accent4">
                    <a:lumMod val="50000"/>
                  </a:schemeClr>
                </a:solidFill>
              </a:rPr>
              <a:t> </a:t>
            </a:r>
            <a:r>
              <a:rPr lang="en-GB" sz="1400" dirty="0" err="1">
                <a:solidFill>
                  <a:schemeClr val="accent4">
                    <a:lumMod val="50000"/>
                  </a:schemeClr>
                </a:solidFill>
              </a:rPr>
              <a:t>Dardenne</a:t>
            </a:r>
            <a:r>
              <a:rPr lang="en-GB" sz="1400" dirty="0">
                <a:solidFill>
                  <a:schemeClr val="accent4">
                    <a:lumMod val="50000"/>
                  </a:schemeClr>
                </a:solidFill>
              </a:rPr>
              <a:t>, A. et </a:t>
            </a:r>
            <a:r>
              <a:rPr lang="en-GB" sz="1400" i="1" dirty="0">
                <a:solidFill>
                  <a:schemeClr val="accent4">
                    <a:lumMod val="50000"/>
                  </a:schemeClr>
                </a:solidFill>
              </a:rPr>
              <a:t>al</a:t>
            </a:r>
            <a:r>
              <a:rPr lang="en-GB" sz="1400" dirty="0">
                <a:solidFill>
                  <a:schemeClr val="accent4">
                    <a:lumMod val="50000"/>
                  </a:schemeClr>
                </a:solidFill>
              </a:rPr>
              <a:t>. (1993) Goal-Directed Requirements Acquisition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83665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41" grpId="0"/>
      <p:bldP spid="43" grpId="0" animBg="1"/>
      <p:bldP spid="44" grpId="0" animBg="1"/>
      <p:bldP spid="46" grpId="0" animBg="1"/>
      <p:bldP spid="48" grpId="0" animBg="1"/>
      <p:bldP spid="49" grpId="0"/>
      <p:bldP spid="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llipse 14"/>
          <p:cNvSpPr/>
          <p:nvPr/>
        </p:nvSpPr>
        <p:spPr>
          <a:xfrm>
            <a:off x="4243069" y="806833"/>
            <a:ext cx="3867324" cy="1560127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Text Placeholder 5"/>
          <p:cNvSpPr txBox="1">
            <a:spLocks/>
          </p:cNvSpPr>
          <p:nvPr/>
        </p:nvSpPr>
        <p:spPr>
          <a:xfrm>
            <a:off x="0" y="6612"/>
            <a:ext cx="12192000" cy="539750"/>
          </a:xfrm>
          <a:prstGeom prst="rect">
            <a:avLst/>
          </a:prstGeom>
          <a:solidFill>
            <a:srgbClr val="008080"/>
          </a:solidFill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000" b="1" kern="1200">
                <a:solidFill>
                  <a:srgbClr val="C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dirty="0">
                <a:solidFill>
                  <a:schemeClr val="bg1"/>
                </a:solidFill>
                <a:latin typeface="Rockwell" panose="02060603020205020403" pitchFamily="18" charset="0"/>
                <a:ea typeface="Batang" panose="02030600000101010101" pitchFamily="18" charset="-127"/>
              </a:rPr>
              <a:t>Les solutions basées sur les sciences des données</a:t>
            </a:r>
          </a:p>
        </p:txBody>
      </p:sp>
      <p:graphicFrame>
        <p:nvGraphicFramePr>
          <p:cNvPr id="38" name="Tableau 37"/>
          <p:cNvGraphicFramePr>
            <a:graphicFrameLocks noGrp="1"/>
          </p:cNvGraphicFramePr>
          <p:nvPr>
            <p:extLst/>
          </p:nvPr>
        </p:nvGraphicFramePr>
        <p:xfrm>
          <a:off x="2" y="6546397"/>
          <a:ext cx="1219199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3999">
                  <a:extLst>
                    <a:ext uri="{9D8B030D-6E8A-4147-A177-3AD203B41FA5}">
                      <a16:colId xmlns:a16="http://schemas.microsoft.com/office/drawing/2014/main" val="1631672212"/>
                    </a:ext>
                  </a:extLst>
                </a:gridCol>
                <a:gridCol w="1469570">
                  <a:extLst>
                    <a:ext uri="{9D8B030D-6E8A-4147-A177-3AD203B41FA5}">
                      <a16:colId xmlns:a16="http://schemas.microsoft.com/office/drawing/2014/main" val="1523975517"/>
                    </a:ext>
                  </a:extLst>
                </a:gridCol>
                <a:gridCol w="1621972">
                  <a:extLst>
                    <a:ext uri="{9D8B030D-6E8A-4147-A177-3AD203B41FA5}">
                      <a16:colId xmlns:a16="http://schemas.microsoft.com/office/drawing/2014/main" val="4284732167"/>
                    </a:ext>
                  </a:extLst>
                </a:gridCol>
                <a:gridCol w="1480455">
                  <a:extLst>
                    <a:ext uri="{9D8B030D-6E8A-4147-A177-3AD203B41FA5}">
                      <a16:colId xmlns:a16="http://schemas.microsoft.com/office/drawing/2014/main" val="4101102102"/>
                    </a:ext>
                  </a:extLst>
                </a:gridCol>
                <a:gridCol w="1523999">
                  <a:extLst>
                    <a:ext uri="{9D8B030D-6E8A-4147-A177-3AD203B41FA5}">
                      <a16:colId xmlns:a16="http://schemas.microsoft.com/office/drawing/2014/main" val="2295709410"/>
                    </a:ext>
                  </a:extLst>
                </a:gridCol>
                <a:gridCol w="1523999">
                  <a:extLst>
                    <a:ext uri="{9D8B030D-6E8A-4147-A177-3AD203B41FA5}">
                      <a16:colId xmlns:a16="http://schemas.microsoft.com/office/drawing/2014/main" val="1293143689"/>
                    </a:ext>
                  </a:extLst>
                </a:gridCol>
                <a:gridCol w="1523999">
                  <a:extLst>
                    <a:ext uri="{9D8B030D-6E8A-4147-A177-3AD203B41FA5}">
                      <a16:colId xmlns:a16="http://schemas.microsoft.com/office/drawing/2014/main" val="3889465694"/>
                    </a:ext>
                  </a:extLst>
                </a:gridCol>
                <a:gridCol w="1523999">
                  <a:extLst>
                    <a:ext uri="{9D8B030D-6E8A-4147-A177-3AD203B41FA5}">
                      <a16:colId xmlns:a16="http://schemas.microsoft.com/office/drawing/2014/main" val="15865034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GB" u="none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0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u="none" dirty="0">
                          <a:solidFill>
                            <a:schemeClr val="bg1"/>
                          </a:solidFill>
                        </a:rPr>
                        <a:t>Contexte</a:t>
                      </a:r>
                      <a:endParaRPr lang="en-GB" u="none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0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Problématique</a:t>
                      </a:r>
                      <a:endParaRPr lang="en-GB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0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rgbClr val="008080"/>
                          </a:solidFill>
                        </a:rPr>
                        <a:t>État de l’art</a:t>
                      </a:r>
                      <a:endParaRPr lang="en-GB" dirty="0">
                        <a:solidFill>
                          <a:srgbClr val="00808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Propositions</a:t>
                      </a:r>
                      <a:endParaRPr lang="en-GB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0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Conclusion</a:t>
                      </a:r>
                      <a:endParaRPr lang="en-GB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0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Perspectives</a:t>
                      </a:r>
                      <a:endParaRPr lang="en-GB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08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3634867"/>
                  </a:ext>
                </a:extLst>
              </a:tr>
            </a:tbl>
          </a:graphicData>
        </a:graphic>
      </p:graphicFrame>
      <p:sp>
        <p:nvSpPr>
          <p:cNvPr id="40" name="Ellipse 39"/>
          <p:cNvSpPr/>
          <p:nvPr/>
        </p:nvSpPr>
        <p:spPr>
          <a:xfrm>
            <a:off x="11504141" y="6561636"/>
            <a:ext cx="620006" cy="288000"/>
          </a:xfrm>
          <a:prstGeom prst="ellipse">
            <a:avLst/>
          </a:prstGeom>
          <a:solidFill>
            <a:schemeClr val="bg1"/>
          </a:solidFill>
          <a:ln>
            <a:solidFill>
              <a:srgbClr val="0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5217DFA7-C24C-4BC7-90E8-E168825F2671}" type="slidenum">
              <a:rPr lang="fr-FR" sz="1400" b="1" smtClean="0">
                <a:solidFill>
                  <a:srgbClr val="008080"/>
                </a:solidFill>
              </a:rPr>
              <a:pPr algn="ctr"/>
              <a:t>17</a:t>
            </a:fld>
            <a:endParaRPr lang="fr-FR" sz="1400" b="1" dirty="0">
              <a:solidFill>
                <a:srgbClr val="008080"/>
              </a:solidFill>
            </a:endParaRPr>
          </a:p>
        </p:txBody>
      </p:sp>
      <p:sp>
        <p:nvSpPr>
          <p:cNvPr id="23" name="Oval 22"/>
          <p:cNvSpPr/>
          <p:nvPr/>
        </p:nvSpPr>
        <p:spPr>
          <a:xfrm>
            <a:off x="1475610" y="4700298"/>
            <a:ext cx="3960000" cy="1620000"/>
          </a:xfrm>
          <a:prstGeom prst="ellipse">
            <a:avLst/>
          </a:prstGeom>
          <a:solidFill>
            <a:schemeClr val="bg1"/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18" name="Picture 30"/>
          <p:cNvPicPr>
            <a:picLocks noChangeAspect="1"/>
          </p:cNvPicPr>
          <p:nvPr/>
        </p:nvPicPr>
        <p:blipFill rotWithShape="1">
          <a:blip r:embed="rId4"/>
          <a:srcRect l="4249" t="9920" r="8508" b="1751"/>
          <a:stretch/>
        </p:blipFill>
        <p:spPr>
          <a:xfrm>
            <a:off x="2839565" y="4829039"/>
            <a:ext cx="1230280" cy="1080000"/>
          </a:xfrm>
          <a:prstGeom prst="rect">
            <a:avLst/>
          </a:prstGeom>
        </p:spPr>
      </p:pic>
      <p:sp>
        <p:nvSpPr>
          <p:cNvPr id="19" name="TextBox 33"/>
          <p:cNvSpPr txBox="1"/>
          <p:nvPr/>
        </p:nvSpPr>
        <p:spPr>
          <a:xfrm>
            <a:off x="2176706" y="5827983"/>
            <a:ext cx="2555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/>
              <a:t>Visualisation</a:t>
            </a:r>
          </a:p>
        </p:txBody>
      </p:sp>
      <p:sp>
        <p:nvSpPr>
          <p:cNvPr id="24" name="Oval 13"/>
          <p:cNvSpPr/>
          <p:nvPr/>
        </p:nvSpPr>
        <p:spPr>
          <a:xfrm>
            <a:off x="676229" y="2486737"/>
            <a:ext cx="3960000" cy="1620000"/>
          </a:xfrm>
          <a:prstGeom prst="ellipse">
            <a:avLst/>
          </a:prstGeom>
          <a:solidFill>
            <a:schemeClr val="bg1"/>
          </a:solidFill>
          <a:ln w="57150">
            <a:solidFill>
              <a:srgbClr val="7663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1" name="TextBox 23"/>
          <p:cNvSpPr txBox="1"/>
          <p:nvPr/>
        </p:nvSpPr>
        <p:spPr>
          <a:xfrm>
            <a:off x="4810511" y="1930173"/>
            <a:ext cx="2555999" cy="4161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/>
              <a:t>Extraction</a:t>
            </a:r>
          </a:p>
        </p:txBody>
      </p:sp>
      <p:grpSp>
        <p:nvGrpSpPr>
          <p:cNvPr id="54" name="Group 8"/>
          <p:cNvGrpSpPr/>
          <p:nvPr/>
        </p:nvGrpSpPr>
        <p:grpSpPr>
          <a:xfrm>
            <a:off x="6677810" y="4676942"/>
            <a:ext cx="3960000" cy="1654330"/>
            <a:chOff x="7097063" y="3391839"/>
            <a:chExt cx="3960000" cy="1654330"/>
          </a:xfrm>
        </p:grpSpPr>
        <p:sp>
          <p:nvSpPr>
            <p:cNvPr id="60" name="Oval 9"/>
            <p:cNvSpPr/>
            <p:nvPr/>
          </p:nvSpPr>
          <p:spPr>
            <a:xfrm>
              <a:off x="7097063" y="3391839"/>
              <a:ext cx="3960000" cy="162000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58" name="Picture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269726" y="3511779"/>
              <a:ext cx="1614674" cy="1188000"/>
            </a:xfrm>
            <a:prstGeom prst="rect">
              <a:avLst/>
            </a:prstGeom>
          </p:spPr>
        </p:pic>
        <p:sp>
          <p:nvSpPr>
            <p:cNvPr id="61" name="TextBox 35"/>
            <p:cNvSpPr txBox="1"/>
            <p:nvPr/>
          </p:nvSpPr>
          <p:spPr>
            <a:xfrm>
              <a:off x="7469448" y="4584504"/>
              <a:ext cx="321523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Recherche</a:t>
              </a:r>
            </a:p>
          </p:txBody>
        </p:sp>
      </p:grpSp>
      <p:grpSp>
        <p:nvGrpSpPr>
          <p:cNvPr id="62" name="Groupe 61"/>
          <p:cNvGrpSpPr/>
          <p:nvPr/>
        </p:nvGrpSpPr>
        <p:grpSpPr>
          <a:xfrm>
            <a:off x="7465136" y="2514245"/>
            <a:ext cx="3960000" cy="1620000"/>
            <a:chOff x="7506633" y="2463305"/>
            <a:chExt cx="3960000" cy="1620000"/>
          </a:xfrm>
        </p:grpSpPr>
        <p:sp>
          <p:nvSpPr>
            <p:cNvPr id="67" name="Oval 32"/>
            <p:cNvSpPr/>
            <p:nvPr/>
          </p:nvSpPr>
          <p:spPr>
            <a:xfrm>
              <a:off x="7506633" y="2463305"/>
              <a:ext cx="3960000" cy="162000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65" name="Picture 17"/>
            <p:cNvPicPr>
              <a:picLocks noChangeAspect="1"/>
            </p:cNvPicPr>
            <p:nvPr/>
          </p:nvPicPr>
          <p:blipFill rotWithShape="1">
            <a:blip r:embed="rId6"/>
            <a:srcRect l="5940" t="23813" r="4533" b="16170"/>
            <a:stretch/>
          </p:blipFill>
          <p:spPr>
            <a:xfrm>
              <a:off x="8460003" y="2680112"/>
              <a:ext cx="2084256" cy="974646"/>
            </a:xfrm>
            <a:prstGeom prst="rect">
              <a:avLst/>
            </a:prstGeom>
          </p:spPr>
        </p:pic>
        <p:sp>
          <p:nvSpPr>
            <p:cNvPr id="64" name="TextBox 20"/>
            <p:cNvSpPr txBox="1"/>
            <p:nvPr/>
          </p:nvSpPr>
          <p:spPr>
            <a:xfrm>
              <a:off x="8224132" y="3599676"/>
              <a:ext cx="255599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400" b="1" dirty="0"/>
                <a:t>Analyse qualité</a:t>
              </a:r>
            </a:p>
          </p:txBody>
        </p:sp>
      </p:grpSp>
      <p:pic>
        <p:nvPicPr>
          <p:cNvPr id="20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39562" y="2576750"/>
            <a:ext cx="1220019" cy="11520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1371572" y="3677871"/>
            <a:ext cx="2555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/>
              <a:t>Décision</a:t>
            </a:r>
            <a:endParaRPr lang="en-US" sz="2400" b="1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43069" y="1213199"/>
            <a:ext cx="3753986" cy="576000"/>
          </a:xfrm>
          <a:prstGeom prst="rect">
            <a:avLst/>
          </a:prstGeom>
        </p:spPr>
      </p:pic>
      <p:sp>
        <p:nvSpPr>
          <p:cNvPr id="97" name="Oval 13"/>
          <p:cNvSpPr/>
          <p:nvPr/>
        </p:nvSpPr>
        <p:spPr>
          <a:xfrm>
            <a:off x="4134005" y="755491"/>
            <a:ext cx="3960000" cy="1620000"/>
          </a:xfrm>
          <a:prstGeom prst="ellipse">
            <a:avLst/>
          </a:pr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02" name="Oval 13"/>
          <p:cNvSpPr/>
          <p:nvPr/>
        </p:nvSpPr>
        <p:spPr>
          <a:xfrm>
            <a:off x="4045867" y="667355"/>
            <a:ext cx="4140000" cy="1800000"/>
          </a:xfrm>
          <a:prstGeom prst="ellipse">
            <a:avLst/>
          </a:prstGeom>
          <a:noFill/>
          <a:ln w="152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08" name="Oval 13"/>
          <p:cNvSpPr/>
          <p:nvPr/>
        </p:nvSpPr>
        <p:spPr>
          <a:xfrm>
            <a:off x="7375136" y="2436375"/>
            <a:ext cx="4140000" cy="1800000"/>
          </a:xfrm>
          <a:prstGeom prst="ellipse">
            <a:avLst/>
          </a:prstGeom>
          <a:noFill/>
          <a:ln w="152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09" name="Oval 13"/>
          <p:cNvSpPr/>
          <p:nvPr/>
        </p:nvSpPr>
        <p:spPr>
          <a:xfrm>
            <a:off x="6587810" y="4599273"/>
            <a:ext cx="4140000" cy="1800000"/>
          </a:xfrm>
          <a:prstGeom prst="ellipse">
            <a:avLst/>
          </a:prstGeom>
          <a:noFill/>
          <a:ln w="152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10" name="Oval 13"/>
          <p:cNvSpPr/>
          <p:nvPr/>
        </p:nvSpPr>
        <p:spPr>
          <a:xfrm>
            <a:off x="1384705" y="4596083"/>
            <a:ext cx="4140000" cy="1800000"/>
          </a:xfrm>
          <a:prstGeom prst="ellipse">
            <a:avLst/>
          </a:prstGeom>
          <a:noFill/>
          <a:ln w="152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11" name="Oval 13"/>
          <p:cNvSpPr/>
          <p:nvPr/>
        </p:nvSpPr>
        <p:spPr>
          <a:xfrm>
            <a:off x="579571" y="2414812"/>
            <a:ext cx="4140000" cy="1764000"/>
          </a:xfrm>
          <a:prstGeom prst="ellipse">
            <a:avLst/>
          </a:prstGeom>
          <a:noFill/>
          <a:ln w="152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" name="Rectangle 3"/>
          <p:cNvSpPr/>
          <p:nvPr/>
        </p:nvSpPr>
        <p:spPr>
          <a:xfrm>
            <a:off x="4134005" y="2408818"/>
            <a:ext cx="3960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ctr"/>
            <a:r>
              <a:rPr lang="fr-FR" dirty="0">
                <a:solidFill>
                  <a:schemeClr val="accent6">
                    <a:lumMod val="75000"/>
                  </a:schemeClr>
                </a:solidFill>
              </a:rPr>
              <a:t>[</a:t>
            </a:r>
            <a:r>
              <a:rPr lang="fr-FR" dirty="0" err="1">
                <a:solidFill>
                  <a:schemeClr val="accent6">
                    <a:lumMod val="75000"/>
                  </a:schemeClr>
                </a:solidFill>
              </a:rPr>
              <a:t>Zeni</a:t>
            </a:r>
            <a:r>
              <a:rPr lang="fr-FR" dirty="0">
                <a:solidFill>
                  <a:schemeClr val="accent6">
                    <a:lumMod val="75000"/>
                  </a:schemeClr>
                </a:solidFill>
              </a:rPr>
              <a:t>, 2014], [Bernard, 2014]</a:t>
            </a:r>
          </a:p>
          <a:p>
            <a:pPr marL="0" lvl="1" algn="ctr"/>
            <a:r>
              <a:rPr lang="fr-FR" dirty="0">
                <a:solidFill>
                  <a:schemeClr val="accent6">
                    <a:lumMod val="75000"/>
                  </a:schemeClr>
                </a:solidFill>
              </a:rPr>
              <a:t>[</a:t>
            </a:r>
            <a:r>
              <a:rPr lang="fr-FR" dirty="0" err="1">
                <a:solidFill>
                  <a:schemeClr val="accent6">
                    <a:lumMod val="75000"/>
                  </a:schemeClr>
                </a:solidFill>
              </a:rPr>
              <a:t>Kof</a:t>
            </a:r>
            <a:r>
              <a:rPr lang="fr-FR" dirty="0">
                <a:solidFill>
                  <a:schemeClr val="accent6">
                    <a:lumMod val="75000"/>
                  </a:schemeClr>
                </a:solidFill>
              </a:rPr>
              <a:t>, 2004]</a:t>
            </a:r>
          </a:p>
        </p:txBody>
      </p:sp>
      <p:sp>
        <p:nvSpPr>
          <p:cNvPr id="72" name="Rectangle 71"/>
          <p:cNvSpPr/>
          <p:nvPr/>
        </p:nvSpPr>
        <p:spPr>
          <a:xfrm>
            <a:off x="681007" y="1832822"/>
            <a:ext cx="396078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ctr"/>
            <a:r>
              <a:rPr lang="fr-FR" dirty="0">
                <a:solidFill>
                  <a:srgbClr val="76639D"/>
                </a:solidFill>
              </a:rPr>
              <a:t>[</a:t>
            </a:r>
            <a:r>
              <a:rPr lang="fr-FR" dirty="0" err="1">
                <a:solidFill>
                  <a:srgbClr val="76639D"/>
                </a:solidFill>
              </a:rPr>
              <a:t>Riegel</a:t>
            </a:r>
            <a:r>
              <a:rPr lang="fr-FR" dirty="0">
                <a:solidFill>
                  <a:srgbClr val="76639D"/>
                </a:solidFill>
              </a:rPr>
              <a:t>, 2015], [</a:t>
            </a:r>
            <a:r>
              <a:rPr lang="fr-FR" dirty="0" err="1">
                <a:solidFill>
                  <a:srgbClr val="76639D"/>
                </a:solidFill>
              </a:rPr>
              <a:t>Achimugu</a:t>
            </a:r>
            <a:r>
              <a:rPr lang="fr-FR" dirty="0">
                <a:solidFill>
                  <a:srgbClr val="76639D"/>
                </a:solidFill>
              </a:rPr>
              <a:t>, 2014],</a:t>
            </a:r>
          </a:p>
          <a:p>
            <a:pPr marL="0" lvl="1" algn="ctr"/>
            <a:r>
              <a:rPr lang="fr-FR" dirty="0">
                <a:solidFill>
                  <a:srgbClr val="76639D"/>
                </a:solidFill>
              </a:rPr>
              <a:t>[</a:t>
            </a:r>
            <a:r>
              <a:rPr lang="fr-FR" dirty="0" err="1">
                <a:solidFill>
                  <a:srgbClr val="76639D"/>
                </a:solidFill>
              </a:rPr>
              <a:t>Perini</a:t>
            </a:r>
            <a:r>
              <a:rPr lang="fr-FR" dirty="0">
                <a:solidFill>
                  <a:srgbClr val="76639D"/>
                </a:solidFill>
              </a:rPr>
              <a:t>, 2013]</a:t>
            </a:r>
          </a:p>
          <a:p>
            <a:pPr marL="0" lvl="1" algn="ctr"/>
            <a:endParaRPr lang="fr-FR" dirty="0">
              <a:solidFill>
                <a:srgbClr val="76639D"/>
              </a:solidFill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6601610" y="4158506"/>
            <a:ext cx="4112399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ctr">
              <a:lnSpc>
                <a:spcPct val="150000"/>
              </a:lnSpc>
            </a:pPr>
            <a:r>
              <a:rPr lang="fr-FR" dirty="0">
                <a:solidFill>
                  <a:srgbClr val="0070C0"/>
                </a:solidFill>
              </a:rPr>
              <a:t>[</a:t>
            </a:r>
            <a:r>
              <a:rPr lang="fr-FR" dirty="0" err="1">
                <a:solidFill>
                  <a:srgbClr val="0070C0"/>
                </a:solidFill>
              </a:rPr>
              <a:t>Knauss</a:t>
            </a:r>
            <a:r>
              <a:rPr lang="fr-FR" dirty="0">
                <a:solidFill>
                  <a:srgbClr val="0070C0"/>
                </a:solidFill>
              </a:rPr>
              <a:t>, 2014], [</a:t>
            </a:r>
            <a:r>
              <a:rPr lang="fr-FR" dirty="0" err="1">
                <a:solidFill>
                  <a:srgbClr val="0070C0"/>
                </a:solidFill>
              </a:rPr>
              <a:t>Ott</a:t>
            </a:r>
            <a:r>
              <a:rPr lang="fr-FR" dirty="0">
                <a:solidFill>
                  <a:srgbClr val="0070C0"/>
                </a:solidFill>
              </a:rPr>
              <a:t>, 2013], [Duan, 2009] </a:t>
            </a:r>
          </a:p>
        </p:txBody>
      </p:sp>
      <p:sp>
        <p:nvSpPr>
          <p:cNvPr id="74" name="Rectangle 73"/>
          <p:cNvSpPr/>
          <p:nvPr/>
        </p:nvSpPr>
        <p:spPr>
          <a:xfrm>
            <a:off x="1103091" y="4297005"/>
            <a:ext cx="470322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ctr"/>
            <a:r>
              <a:rPr lang="fr-FR" dirty="0">
                <a:solidFill>
                  <a:srgbClr val="FF0000"/>
                </a:solidFill>
              </a:rPr>
              <a:t>[</a:t>
            </a:r>
            <a:r>
              <a:rPr lang="fr-FR" dirty="0" err="1">
                <a:solidFill>
                  <a:srgbClr val="FF0000"/>
                </a:solidFill>
              </a:rPr>
              <a:t>Reddivari</a:t>
            </a:r>
            <a:r>
              <a:rPr lang="fr-FR" dirty="0">
                <a:solidFill>
                  <a:srgbClr val="FF0000"/>
                </a:solidFill>
              </a:rPr>
              <a:t>, 2013], [Cooper, 2010], [Heim, 2008]</a:t>
            </a:r>
          </a:p>
        </p:txBody>
      </p:sp>
      <p:sp>
        <p:nvSpPr>
          <p:cNvPr id="75" name="Rectangle 74"/>
          <p:cNvSpPr/>
          <p:nvPr/>
        </p:nvSpPr>
        <p:spPr>
          <a:xfrm>
            <a:off x="7519727" y="1832822"/>
            <a:ext cx="396078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ctr"/>
            <a:r>
              <a:rPr lang="fr-FR" dirty="0">
                <a:solidFill>
                  <a:schemeClr val="accent4">
                    <a:lumMod val="50000"/>
                  </a:schemeClr>
                </a:solidFill>
              </a:rPr>
              <a:t>[</a:t>
            </a:r>
            <a:r>
              <a:rPr lang="fr-FR" dirty="0" err="1">
                <a:solidFill>
                  <a:schemeClr val="accent4">
                    <a:lumMod val="50000"/>
                  </a:schemeClr>
                </a:solidFill>
              </a:rPr>
              <a:t>Arora</a:t>
            </a:r>
            <a:r>
              <a:rPr lang="fr-FR" dirty="0">
                <a:solidFill>
                  <a:schemeClr val="accent4">
                    <a:lumMod val="50000"/>
                  </a:schemeClr>
                </a:solidFill>
              </a:rPr>
              <a:t>, 2013], [</a:t>
            </a:r>
            <a:r>
              <a:rPr lang="fr-FR" dirty="0" err="1">
                <a:solidFill>
                  <a:schemeClr val="accent4">
                    <a:lumMod val="50000"/>
                  </a:schemeClr>
                </a:solidFill>
              </a:rPr>
              <a:t>Coatanéa</a:t>
            </a:r>
            <a:r>
              <a:rPr lang="fr-FR" dirty="0">
                <a:solidFill>
                  <a:schemeClr val="accent4">
                    <a:lumMod val="50000"/>
                  </a:schemeClr>
                </a:solidFill>
              </a:rPr>
              <a:t>, 2013],</a:t>
            </a:r>
          </a:p>
          <a:p>
            <a:pPr marL="0" lvl="1" algn="ctr"/>
            <a:r>
              <a:rPr lang="fr-FR" dirty="0">
                <a:solidFill>
                  <a:schemeClr val="accent4">
                    <a:lumMod val="50000"/>
                  </a:schemeClr>
                </a:solidFill>
              </a:rPr>
              <a:t>[Fraga, 2015],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85144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19" grpId="0"/>
      <p:bldP spid="24" grpId="0" animBg="1"/>
      <p:bldP spid="51" grpId="0"/>
      <p:bldP spid="21" grpId="0"/>
      <p:bldP spid="97" grpId="0" animBg="1"/>
      <p:bldP spid="109" grpId="0"/>
      <p:bldP spid="4" grpId="0"/>
      <p:bldP spid="72" grpId="0"/>
      <p:bldP spid="73" grpId="0"/>
      <p:bldP spid="74" grpId="0"/>
      <p:bldP spid="7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èche : en arc 1"/>
          <p:cNvSpPr/>
          <p:nvPr/>
        </p:nvSpPr>
        <p:spPr>
          <a:xfrm rot="5400000">
            <a:off x="3263990" y="-822470"/>
            <a:ext cx="5549079" cy="9066886"/>
          </a:xfrm>
          <a:prstGeom prst="circularArrow">
            <a:avLst>
              <a:gd name="adj1" fmla="val 4120"/>
              <a:gd name="adj2" fmla="val 246292"/>
              <a:gd name="adj3" fmla="val 7880090"/>
              <a:gd name="adj4" fmla="val 13688421"/>
              <a:gd name="adj5" fmla="val 4764"/>
            </a:avLst>
          </a:prstGeom>
          <a:solidFill>
            <a:schemeClr val="accent4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graphicFrame>
        <p:nvGraphicFramePr>
          <p:cNvPr id="16" name="Diagramme 15"/>
          <p:cNvGraphicFramePr/>
          <p:nvPr>
            <p:extLst>
              <p:ext uri="{D42A27DB-BD31-4B8C-83A1-F6EECF244321}">
                <p14:modId xmlns:p14="http://schemas.microsoft.com/office/powerpoint/2010/main" val="3931498632"/>
              </p:ext>
            </p:extLst>
          </p:nvPr>
        </p:nvGraphicFramePr>
        <p:xfrm>
          <a:off x="2076705" y="1417846"/>
          <a:ext cx="7951215" cy="46467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5" name="Ellipse 14"/>
          <p:cNvSpPr/>
          <p:nvPr/>
        </p:nvSpPr>
        <p:spPr>
          <a:xfrm>
            <a:off x="4243069" y="806833"/>
            <a:ext cx="3867324" cy="1560127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Text Placeholder 5"/>
          <p:cNvSpPr txBox="1">
            <a:spLocks/>
          </p:cNvSpPr>
          <p:nvPr/>
        </p:nvSpPr>
        <p:spPr>
          <a:xfrm>
            <a:off x="0" y="6612"/>
            <a:ext cx="12192000" cy="539750"/>
          </a:xfrm>
          <a:prstGeom prst="rect">
            <a:avLst/>
          </a:prstGeom>
          <a:solidFill>
            <a:srgbClr val="008080"/>
          </a:solidFill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000" b="1" kern="1200">
                <a:solidFill>
                  <a:srgbClr val="C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dirty="0">
                <a:solidFill>
                  <a:schemeClr val="bg1"/>
                </a:solidFill>
                <a:latin typeface="Rockwell" panose="02060603020205020403" pitchFamily="18" charset="0"/>
                <a:ea typeface="Batang" panose="02030600000101010101" pitchFamily="18" charset="-127"/>
              </a:rPr>
              <a:t>Les limites des solutions basées sur les sciences des données</a:t>
            </a:r>
          </a:p>
        </p:txBody>
      </p:sp>
      <p:graphicFrame>
        <p:nvGraphicFramePr>
          <p:cNvPr id="38" name="Tableau 37"/>
          <p:cNvGraphicFramePr>
            <a:graphicFrameLocks noGrp="1"/>
          </p:cNvGraphicFramePr>
          <p:nvPr>
            <p:extLst/>
          </p:nvPr>
        </p:nvGraphicFramePr>
        <p:xfrm>
          <a:off x="2" y="6546397"/>
          <a:ext cx="1219199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3999">
                  <a:extLst>
                    <a:ext uri="{9D8B030D-6E8A-4147-A177-3AD203B41FA5}">
                      <a16:colId xmlns:a16="http://schemas.microsoft.com/office/drawing/2014/main" val="1631672212"/>
                    </a:ext>
                  </a:extLst>
                </a:gridCol>
                <a:gridCol w="1469570">
                  <a:extLst>
                    <a:ext uri="{9D8B030D-6E8A-4147-A177-3AD203B41FA5}">
                      <a16:colId xmlns:a16="http://schemas.microsoft.com/office/drawing/2014/main" val="1523975517"/>
                    </a:ext>
                  </a:extLst>
                </a:gridCol>
                <a:gridCol w="1621972">
                  <a:extLst>
                    <a:ext uri="{9D8B030D-6E8A-4147-A177-3AD203B41FA5}">
                      <a16:colId xmlns:a16="http://schemas.microsoft.com/office/drawing/2014/main" val="4284732167"/>
                    </a:ext>
                  </a:extLst>
                </a:gridCol>
                <a:gridCol w="1480455">
                  <a:extLst>
                    <a:ext uri="{9D8B030D-6E8A-4147-A177-3AD203B41FA5}">
                      <a16:colId xmlns:a16="http://schemas.microsoft.com/office/drawing/2014/main" val="4101102102"/>
                    </a:ext>
                  </a:extLst>
                </a:gridCol>
                <a:gridCol w="1523999">
                  <a:extLst>
                    <a:ext uri="{9D8B030D-6E8A-4147-A177-3AD203B41FA5}">
                      <a16:colId xmlns:a16="http://schemas.microsoft.com/office/drawing/2014/main" val="2295709410"/>
                    </a:ext>
                  </a:extLst>
                </a:gridCol>
                <a:gridCol w="1523999">
                  <a:extLst>
                    <a:ext uri="{9D8B030D-6E8A-4147-A177-3AD203B41FA5}">
                      <a16:colId xmlns:a16="http://schemas.microsoft.com/office/drawing/2014/main" val="1293143689"/>
                    </a:ext>
                  </a:extLst>
                </a:gridCol>
                <a:gridCol w="1523999">
                  <a:extLst>
                    <a:ext uri="{9D8B030D-6E8A-4147-A177-3AD203B41FA5}">
                      <a16:colId xmlns:a16="http://schemas.microsoft.com/office/drawing/2014/main" val="3889465694"/>
                    </a:ext>
                  </a:extLst>
                </a:gridCol>
                <a:gridCol w="1523999">
                  <a:extLst>
                    <a:ext uri="{9D8B030D-6E8A-4147-A177-3AD203B41FA5}">
                      <a16:colId xmlns:a16="http://schemas.microsoft.com/office/drawing/2014/main" val="15865034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GB" u="none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0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u="none" dirty="0">
                          <a:solidFill>
                            <a:schemeClr val="bg1"/>
                          </a:solidFill>
                        </a:rPr>
                        <a:t>Contexte</a:t>
                      </a:r>
                      <a:endParaRPr lang="en-GB" u="none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0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Problématique</a:t>
                      </a:r>
                      <a:endParaRPr lang="en-GB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0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rgbClr val="008080"/>
                          </a:solidFill>
                        </a:rPr>
                        <a:t>État de l’art</a:t>
                      </a:r>
                      <a:endParaRPr lang="en-GB" dirty="0">
                        <a:solidFill>
                          <a:srgbClr val="00808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Propositions</a:t>
                      </a:r>
                      <a:endParaRPr lang="en-GB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0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Conclusion</a:t>
                      </a:r>
                      <a:endParaRPr lang="en-GB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0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Perspectives</a:t>
                      </a:r>
                      <a:endParaRPr lang="en-GB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08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3634867"/>
                  </a:ext>
                </a:extLst>
              </a:tr>
            </a:tbl>
          </a:graphicData>
        </a:graphic>
      </p:graphicFrame>
      <p:sp>
        <p:nvSpPr>
          <p:cNvPr id="40" name="Ellipse 39"/>
          <p:cNvSpPr/>
          <p:nvPr/>
        </p:nvSpPr>
        <p:spPr>
          <a:xfrm>
            <a:off x="11504141" y="6561636"/>
            <a:ext cx="620006" cy="288000"/>
          </a:xfrm>
          <a:prstGeom prst="ellipse">
            <a:avLst/>
          </a:prstGeom>
          <a:solidFill>
            <a:schemeClr val="bg1"/>
          </a:solidFill>
          <a:ln>
            <a:solidFill>
              <a:srgbClr val="0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5217DFA7-C24C-4BC7-90E8-E168825F2671}" type="slidenum">
              <a:rPr lang="fr-FR" sz="1400" b="1" smtClean="0">
                <a:solidFill>
                  <a:srgbClr val="008080"/>
                </a:solidFill>
              </a:rPr>
              <a:pPr algn="ctr"/>
              <a:t>18</a:t>
            </a:fld>
            <a:endParaRPr lang="fr-FR" sz="1400" b="1" dirty="0">
              <a:solidFill>
                <a:srgbClr val="008080"/>
              </a:solidFill>
            </a:endParaRPr>
          </a:p>
        </p:txBody>
      </p:sp>
      <p:sp>
        <p:nvSpPr>
          <p:cNvPr id="23" name="Oval 22"/>
          <p:cNvSpPr/>
          <p:nvPr/>
        </p:nvSpPr>
        <p:spPr>
          <a:xfrm>
            <a:off x="1475610" y="4700298"/>
            <a:ext cx="3960000" cy="1620000"/>
          </a:xfrm>
          <a:prstGeom prst="ellipse">
            <a:avLst/>
          </a:prstGeom>
          <a:solidFill>
            <a:schemeClr val="bg1"/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18" name="Picture 30"/>
          <p:cNvPicPr>
            <a:picLocks noChangeAspect="1"/>
          </p:cNvPicPr>
          <p:nvPr/>
        </p:nvPicPr>
        <p:blipFill rotWithShape="1">
          <a:blip r:embed="rId9"/>
          <a:srcRect l="4249" t="9920" r="8508" b="1751"/>
          <a:stretch/>
        </p:blipFill>
        <p:spPr>
          <a:xfrm>
            <a:off x="2839565" y="4829039"/>
            <a:ext cx="1230280" cy="1080000"/>
          </a:xfrm>
          <a:prstGeom prst="rect">
            <a:avLst/>
          </a:prstGeom>
        </p:spPr>
      </p:pic>
      <p:sp>
        <p:nvSpPr>
          <p:cNvPr id="19" name="TextBox 33"/>
          <p:cNvSpPr txBox="1"/>
          <p:nvPr/>
        </p:nvSpPr>
        <p:spPr>
          <a:xfrm>
            <a:off x="2176706" y="5827983"/>
            <a:ext cx="2555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/>
              <a:t>Visualisation</a:t>
            </a:r>
          </a:p>
        </p:txBody>
      </p:sp>
      <p:sp>
        <p:nvSpPr>
          <p:cNvPr id="24" name="Oval 13"/>
          <p:cNvSpPr/>
          <p:nvPr/>
        </p:nvSpPr>
        <p:spPr>
          <a:xfrm>
            <a:off x="676229" y="2486737"/>
            <a:ext cx="3960000" cy="1620000"/>
          </a:xfrm>
          <a:prstGeom prst="ellipse">
            <a:avLst/>
          </a:prstGeom>
          <a:solidFill>
            <a:schemeClr val="bg1"/>
          </a:solidFill>
          <a:ln w="57150">
            <a:solidFill>
              <a:srgbClr val="7663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grpSp>
        <p:nvGrpSpPr>
          <p:cNvPr id="25" name="Group 62"/>
          <p:cNvGrpSpPr/>
          <p:nvPr/>
        </p:nvGrpSpPr>
        <p:grpSpPr>
          <a:xfrm rot="18000000">
            <a:off x="4650142" y="3206901"/>
            <a:ext cx="540000" cy="634252"/>
            <a:chOff x="5979735" y="2566055"/>
            <a:chExt cx="540000" cy="634252"/>
          </a:xfrm>
          <a:solidFill>
            <a:srgbClr val="76639D"/>
          </a:solidFill>
        </p:grpSpPr>
        <p:sp>
          <p:nvSpPr>
            <p:cNvPr id="26" name="Chord 63"/>
            <p:cNvSpPr/>
            <p:nvPr/>
          </p:nvSpPr>
          <p:spPr>
            <a:xfrm rot="15577855">
              <a:off x="5979735" y="2660307"/>
              <a:ext cx="540000" cy="540000"/>
            </a:xfrm>
            <a:prstGeom prst="chord">
              <a:avLst>
                <a:gd name="adj1" fmla="val 5339804"/>
                <a:gd name="adj2" fmla="val 16200000"/>
              </a:avLst>
            </a:prstGeom>
            <a:grpFill/>
            <a:ln>
              <a:solidFill>
                <a:srgbClr val="76639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27" name="Rectangle 26"/>
            <p:cNvSpPr/>
            <p:nvPr/>
          </p:nvSpPr>
          <p:spPr>
            <a:xfrm rot="20958575">
              <a:off x="6090717" y="2566055"/>
              <a:ext cx="270000" cy="360000"/>
            </a:xfrm>
            <a:prstGeom prst="rect">
              <a:avLst/>
            </a:prstGeom>
            <a:grpFill/>
            <a:ln>
              <a:solidFill>
                <a:srgbClr val="76639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28" name="Group 68"/>
          <p:cNvGrpSpPr/>
          <p:nvPr/>
        </p:nvGrpSpPr>
        <p:grpSpPr>
          <a:xfrm rot="12647300">
            <a:off x="5103062" y="4540288"/>
            <a:ext cx="540000" cy="634591"/>
            <a:chOff x="5940714" y="2676156"/>
            <a:chExt cx="540000" cy="634591"/>
          </a:xfrm>
          <a:solidFill>
            <a:srgbClr val="FF3300"/>
          </a:solidFill>
        </p:grpSpPr>
        <p:sp>
          <p:nvSpPr>
            <p:cNvPr id="29" name="Chord 69"/>
            <p:cNvSpPr/>
            <p:nvPr/>
          </p:nvSpPr>
          <p:spPr>
            <a:xfrm rot="16330916">
              <a:off x="5940714" y="2770747"/>
              <a:ext cx="540000" cy="540000"/>
            </a:xfrm>
            <a:prstGeom prst="chord">
              <a:avLst>
                <a:gd name="adj1" fmla="val 5339804"/>
                <a:gd name="adj2" fmla="val 16200000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6087612" y="2676156"/>
              <a:ext cx="270000" cy="36000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33" name="Group 61"/>
          <p:cNvGrpSpPr/>
          <p:nvPr/>
        </p:nvGrpSpPr>
        <p:grpSpPr>
          <a:xfrm>
            <a:off x="5807401" y="2397509"/>
            <a:ext cx="540000" cy="577842"/>
            <a:chOff x="5840289" y="2962624"/>
            <a:chExt cx="540000" cy="641070"/>
          </a:xfrm>
        </p:grpSpPr>
        <p:sp>
          <p:nvSpPr>
            <p:cNvPr id="34" name="Chord 59"/>
            <p:cNvSpPr/>
            <p:nvPr/>
          </p:nvSpPr>
          <p:spPr>
            <a:xfrm rot="16200000">
              <a:off x="5840289" y="3063694"/>
              <a:ext cx="540000" cy="540000"/>
            </a:xfrm>
            <a:prstGeom prst="chord">
              <a:avLst>
                <a:gd name="adj1" fmla="val 5339804"/>
                <a:gd name="adj2" fmla="val 16200000"/>
              </a:avLst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5970925" y="2962624"/>
              <a:ext cx="270000" cy="3600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sp>
        <p:nvSpPr>
          <p:cNvPr id="51" name="TextBox 23"/>
          <p:cNvSpPr txBox="1"/>
          <p:nvPr/>
        </p:nvSpPr>
        <p:spPr>
          <a:xfrm>
            <a:off x="4810511" y="1930174"/>
            <a:ext cx="2555999" cy="4161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/>
              <a:t>Extraction</a:t>
            </a:r>
          </a:p>
        </p:txBody>
      </p:sp>
      <p:grpSp>
        <p:nvGrpSpPr>
          <p:cNvPr id="54" name="Group 8"/>
          <p:cNvGrpSpPr/>
          <p:nvPr/>
        </p:nvGrpSpPr>
        <p:grpSpPr>
          <a:xfrm>
            <a:off x="6677810" y="4676942"/>
            <a:ext cx="3960000" cy="1654330"/>
            <a:chOff x="7097063" y="3391839"/>
            <a:chExt cx="3960000" cy="1654330"/>
          </a:xfrm>
        </p:grpSpPr>
        <p:sp>
          <p:nvSpPr>
            <p:cNvPr id="60" name="Oval 9"/>
            <p:cNvSpPr/>
            <p:nvPr/>
          </p:nvSpPr>
          <p:spPr>
            <a:xfrm>
              <a:off x="7097063" y="3391839"/>
              <a:ext cx="3960000" cy="162000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58" name="Picture 5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269726" y="3511779"/>
              <a:ext cx="1614674" cy="1188000"/>
            </a:xfrm>
            <a:prstGeom prst="rect">
              <a:avLst/>
            </a:prstGeom>
          </p:spPr>
        </p:pic>
        <p:sp>
          <p:nvSpPr>
            <p:cNvPr id="61" name="TextBox 35"/>
            <p:cNvSpPr txBox="1"/>
            <p:nvPr/>
          </p:nvSpPr>
          <p:spPr>
            <a:xfrm>
              <a:off x="7469448" y="4584504"/>
              <a:ext cx="321523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Recherche</a:t>
              </a:r>
            </a:p>
          </p:txBody>
        </p:sp>
      </p:grpSp>
      <p:grpSp>
        <p:nvGrpSpPr>
          <p:cNvPr id="55" name="Group 71"/>
          <p:cNvGrpSpPr/>
          <p:nvPr/>
        </p:nvGrpSpPr>
        <p:grpSpPr>
          <a:xfrm rot="9000000">
            <a:off x="6474549" y="4580256"/>
            <a:ext cx="540000" cy="598725"/>
            <a:chOff x="6096752" y="2904314"/>
            <a:chExt cx="540000" cy="598725"/>
          </a:xfrm>
          <a:solidFill>
            <a:srgbClr val="0070C0"/>
          </a:solidFill>
        </p:grpSpPr>
        <p:sp>
          <p:nvSpPr>
            <p:cNvPr id="56" name="Chord 72"/>
            <p:cNvSpPr/>
            <p:nvPr/>
          </p:nvSpPr>
          <p:spPr>
            <a:xfrm rot="15901651">
              <a:off x="6096752" y="2963039"/>
              <a:ext cx="540000" cy="540000"/>
            </a:xfrm>
            <a:prstGeom prst="chord">
              <a:avLst>
                <a:gd name="adj1" fmla="val 5339804"/>
                <a:gd name="adj2" fmla="val 16200000"/>
              </a:avLst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7" name="Rectangle 56"/>
            <p:cNvSpPr/>
            <p:nvPr/>
          </p:nvSpPr>
          <p:spPr>
            <a:xfrm rot="21111882">
              <a:off x="6201410" y="2904314"/>
              <a:ext cx="270000" cy="360000"/>
            </a:xfrm>
            <a:prstGeom prst="rect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sp>
        <p:nvSpPr>
          <p:cNvPr id="67" name="Oval 32"/>
          <p:cNvSpPr/>
          <p:nvPr/>
        </p:nvSpPr>
        <p:spPr>
          <a:xfrm>
            <a:off x="7465136" y="2514245"/>
            <a:ext cx="3960000" cy="1620000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grpSp>
        <p:nvGrpSpPr>
          <p:cNvPr id="68" name="Group 74"/>
          <p:cNvGrpSpPr/>
          <p:nvPr/>
        </p:nvGrpSpPr>
        <p:grpSpPr>
          <a:xfrm rot="3600000" flipH="1">
            <a:off x="6910593" y="3235171"/>
            <a:ext cx="540000" cy="627839"/>
            <a:chOff x="6093803" y="2758724"/>
            <a:chExt cx="540000" cy="627839"/>
          </a:xfrm>
          <a:solidFill>
            <a:schemeClr val="accent4">
              <a:lumMod val="50000"/>
            </a:schemeClr>
          </a:solidFill>
        </p:grpSpPr>
        <p:sp>
          <p:nvSpPr>
            <p:cNvPr id="69" name="Chord 75"/>
            <p:cNvSpPr/>
            <p:nvPr/>
          </p:nvSpPr>
          <p:spPr>
            <a:xfrm rot="15643944">
              <a:off x="6093803" y="2846563"/>
              <a:ext cx="540000" cy="540000"/>
            </a:xfrm>
            <a:prstGeom prst="chord">
              <a:avLst>
                <a:gd name="adj1" fmla="val 5339804"/>
                <a:gd name="adj2" fmla="val 16200000"/>
              </a:avLst>
            </a:prstGeom>
            <a:grpFill/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0" name="Rectangle 69"/>
            <p:cNvSpPr/>
            <p:nvPr/>
          </p:nvSpPr>
          <p:spPr>
            <a:xfrm rot="21014566">
              <a:off x="6193372" y="2758724"/>
              <a:ext cx="270000" cy="360000"/>
            </a:xfrm>
            <a:prstGeom prst="rect">
              <a:avLst/>
            </a:prstGeom>
            <a:grpFill/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pic>
        <p:nvPicPr>
          <p:cNvPr id="65" name="Picture 17"/>
          <p:cNvPicPr>
            <a:picLocks noChangeAspect="1"/>
          </p:cNvPicPr>
          <p:nvPr/>
        </p:nvPicPr>
        <p:blipFill rotWithShape="1">
          <a:blip r:embed="rId11"/>
          <a:srcRect l="5940" t="23813" r="4533" b="16170"/>
          <a:stretch/>
        </p:blipFill>
        <p:spPr>
          <a:xfrm>
            <a:off x="8418506" y="2731052"/>
            <a:ext cx="2084256" cy="974646"/>
          </a:xfrm>
          <a:prstGeom prst="rect">
            <a:avLst/>
          </a:prstGeom>
        </p:spPr>
      </p:pic>
      <p:sp>
        <p:nvSpPr>
          <p:cNvPr id="64" name="TextBox 20"/>
          <p:cNvSpPr txBox="1"/>
          <p:nvPr/>
        </p:nvSpPr>
        <p:spPr>
          <a:xfrm>
            <a:off x="8182635" y="3650616"/>
            <a:ext cx="2555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/>
              <a:t>Analyse qualité</a:t>
            </a:r>
          </a:p>
        </p:txBody>
      </p:sp>
      <p:pic>
        <p:nvPicPr>
          <p:cNvPr id="20" name="Picture 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039562" y="2576750"/>
            <a:ext cx="1220019" cy="11520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1371572" y="3677871"/>
            <a:ext cx="2555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/>
              <a:t>Décision</a:t>
            </a:r>
            <a:endParaRPr lang="en-US" sz="2400" b="1" dirty="0"/>
          </a:p>
        </p:txBody>
      </p:sp>
      <p:sp>
        <p:nvSpPr>
          <p:cNvPr id="9" name="ZoneTexte 8"/>
          <p:cNvSpPr txBox="1"/>
          <p:nvPr/>
        </p:nvSpPr>
        <p:spPr>
          <a:xfrm>
            <a:off x="9168505" y="1451646"/>
            <a:ext cx="15742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/>
              <a:t>Méthode</a:t>
            </a:r>
            <a:endParaRPr lang="en-GB" sz="2800" b="1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243069" y="1213199"/>
            <a:ext cx="3753986" cy="576000"/>
          </a:xfrm>
          <a:prstGeom prst="rect">
            <a:avLst/>
          </a:prstGeom>
        </p:spPr>
      </p:pic>
      <p:sp>
        <p:nvSpPr>
          <p:cNvPr id="97" name="Oval 13"/>
          <p:cNvSpPr/>
          <p:nvPr/>
        </p:nvSpPr>
        <p:spPr>
          <a:xfrm>
            <a:off x="4134005" y="755491"/>
            <a:ext cx="3960000" cy="1620000"/>
          </a:xfrm>
          <a:prstGeom prst="ellipse">
            <a:avLst/>
          </a:pr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02" name="Oval 13"/>
          <p:cNvSpPr/>
          <p:nvPr/>
        </p:nvSpPr>
        <p:spPr>
          <a:xfrm>
            <a:off x="4045867" y="667355"/>
            <a:ext cx="4140000" cy="1800000"/>
          </a:xfrm>
          <a:prstGeom prst="ellipse">
            <a:avLst/>
          </a:prstGeom>
          <a:noFill/>
          <a:ln w="152400">
            <a:solidFill>
              <a:srgbClr val="548235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09" name="Oval 13"/>
          <p:cNvSpPr/>
          <p:nvPr/>
        </p:nvSpPr>
        <p:spPr>
          <a:xfrm>
            <a:off x="6587810" y="4599273"/>
            <a:ext cx="4140000" cy="1800000"/>
          </a:xfrm>
          <a:prstGeom prst="ellipse">
            <a:avLst/>
          </a:prstGeom>
          <a:noFill/>
          <a:ln w="152400">
            <a:solidFill>
              <a:srgbClr val="207AA8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10" name="Oval 13"/>
          <p:cNvSpPr/>
          <p:nvPr/>
        </p:nvSpPr>
        <p:spPr>
          <a:xfrm>
            <a:off x="1384705" y="4596083"/>
            <a:ext cx="4140000" cy="1800000"/>
          </a:xfrm>
          <a:prstGeom prst="ellipse">
            <a:avLst/>
          </a:prstGeom>
          <a:noFill/>
          <a:ln w="152400">
            <a:solidFill>
              <a:srgbClr val="FF3300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11" name="Oval 13"/>
          <p:cNvSpPr/>
          <p:nvPr/>
        </p:nvSpPr>
        <p:spPr>
          <a:xfrm>
            <a:off x="579571" y="2414812"/>
            <a:ext cx="4140000" cy="1764000"/>
          </a:xfrm>
          <a:prstGeom prst="ellipse">
            <a:avLst/>
          </a:prstGeom>
          <a:noFill/>
          <a:ln w="152400">
            <a:solidFill>
              <a:srgbClr val="76639D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08" name="Oval 13"/>
          <p:cNvSpPr/>
          <p:nvPr/>
        </p:nvSpPr>
        <p:spPr>
          <a:xfrm>
            <a:off x="7375136" y="2436375"/>
            <a:ext cx="4140000" cy="1800000"/>
          </a:xfrm>
          <a:prstGeom prst="ellipse">
            <a:avLst/>
          </a:prstGeom>
          <a:noFill/>
          <a:ln w="152400">
            <a:solidFill>
              <a:srgbClr val="7F6000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0" name="ZoneTexte 49"/>
          <p:cNvSpPr txBox="1"/>
          <p:nvPr/>
        </p:nvSpPr>
        <p:spPr>
          <a:xfrm>
            <a:off x="4473733" y="3324236"/>
            <a:ext cx="315715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endParaRPr lang="fr-FR" sz="2800" b="1" dirty="0"/>
          </a:p>
          <a:p>
            <a:pPr lvl="0" algn="ctr"/>
            <a:r>
              <a:rPr lang="fr-FR" sz="2800" b="1" dirty="0"/>
              <a:t>Environnement intégré</a:t>
            </a:r>
          </a:p>
          <a:p>
            <a:pPr algn="ctr"/>
            <a:endParaRPr lang="en-GB" sz="28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07538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2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0" dur="2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3" dur="2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6" dur="2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9" dur="2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0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Graphic spid="16" grpId="0">
        <p:bldAsOne/>
      </p:bldGraphic>
      <p:bldP spid="9" grpId="0"/>
      <p:bldP spid="102" grpId="0" animBg="1"/>
      <p:bldP spid="109" grpId="0" animBg="1"/>
      <p:bldP spid="110" grpId="0" animBg="1"/>
      <p:bldP spid="111" grpId="0" animBg="1"/>
      <p:bldP spid="108" grpId="0" animBg="1"/>
      <p:bldP spid="5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-1" y="1"/>
            <a:ext cx="12159513" cy="6474534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fr-FR" sz="7200" dirty="0">
                <a:solidFill>
                  <a:srgbClr val="008080"/>
                </a:solidFill>
                <a:latin typeface="+mj-lt"/>
              </a:rPr>
              <a:t>Propositions</a:t>
            </a:r>
          </a:p>
        </p:txBody>
      </p:sp>
      <p:graphicFrame>
        <p:nvGraphicFramePr>
          <p:cNvPr id="5" name="Tableau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7208400"/>
              </p:ext>
            </p:extLst>
          </p:nvPr>
        </p:nvGraphicFramePr>
        <p:xfrm>
          <a:off x="2" y="6546397"/>
          <a:ext cx="1219199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3999">
                  <a:extLst>
                    <a:ext uri="{9D8B030D-6E8A-4147-A177-3AD203B41FA5}">
                      <a16:colId xmlns:a16="http://schemas.microsoft.com/office/drawing/2014/main" val="1631672212"/>
                    </a:ext>
                  </a:extLst>
                </a:gridCol>
                <a:gridCol w="1469570">
                  <a:extLst>
                    <a:ext uri="{9D8B030D-6E8A-4147-A177-3AD203B41FA5}">
                      <a16:colId xmlns:a16="http://schemas.microsoft.com/office/drawing/2014/main" val="1523975517"/>
                    </a:ext>
                  </a:extLst>
                </a:gridCol>
                <a:gridCol w="1621972">
                  <a:extLst>
                    <a:ext uri="{9D8B030D-6E8A-4147-A177-3AD203B41FA5}">
                      <a16:colId xmlns:a16="http://schemas.microsoft.com/office/drawing/2014/main" val="4284732167"/>
                    </a:ext>
                  </a:extLst>
                </a:gridCol>
                <a:gridCol w="1480455">
                  <a:extLst>
                    <a:ext uri="{9D8B030D-6E8A-4147-A177-3AD203B41FA5}">
                      <a16:colId xmlns:a16="http://schemas.microsoft.com/office/drawing/2014/main" val="4101102102"/>
                    </a:ext>
                  </a:extLst>
                </a:gridCol>
                <a:gridCol w="1523999">
                  <a:extLst>
                    <a:ext uri="{9D8B030D-6E8A-4147-A177-3AD203B41FA5}">
                      <a16:colId xmlns:a16="http://schemas.microsoft.com/office/drawing/2014/main" val="2295709410"/>
                    </a:ext>
                  </a:extLst>
                </a:gridCol>
                <a:gridCol w="1523999">
                  <a:extLst>
                    <a:ext uri="{9D8B030D-6E8A-4147-A177-3AD203B41FA5}">
                      <a16:colId xmlns:a16="http://schemas.microsoft.com/office/drawing/2014/main" val="1293143689"/>
                    </a:ext>
                  </a:extLst>
                </a:gridCol>
                <a:gridCol w="1523999">
                  <a:extLst>
                    <a:ext uri="{9D8B030D-6E8A-4147-A177-3AD203B41FA5}">
                      <a16:colId xmlns:a16="http://schemas.microsoft.com/office/drawing/2014/main" val="3889465694"/>
                    </a:ext>
                  </a:extLst>
                </a:gridCol>
                <a:gridCol w="1523999">
                  <a:extLst>
                    <a:ext uri="{9D8B030D-6E8A-4147-A177-3AD203B41FA5}">
                      <a16:colId xmlns:a16="http://schemas.microsoft.com/office/drawing/2014/main" val="15865034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GB" u="none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0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u="none" dirty="0">
                          <a:solidFill>
                            <a:schemeClr val="bg1"/>
                          </a:solidFill>
                        </a:rPr>
                        <a:t>Contexte</a:t>
                      </a:r>
                      <a:endParaRPr lang="en-GB" u="none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0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Problématique</a:t>
                      </a:r>
                      <a:endParaRPr lang="en-GB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0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État de l’art</a:t>
                      </a:r>
                      <a:endParaRPr lang="en-GB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0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rgbClr val="008080"/>
                          </a:solidFill>
                        </a:rPr>
                        <a:t>Propositions</a:t>
                      </a:r>
                      <a:endParaRPr lang="en-GB" dirty="0">
                        <a:solidFill>
                          <a:srgbClr val="00808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Conclusion</a:t>
                      </a:r>
                      <a:endParaRPr lang="en-GB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0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Perspectives</a:t>
                      </a:r>
                      <a:endParaRPr lang="en-GB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08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3634867"/>
                  </a:ext>
                </a:extLst>
              </a:tr>
            </a:tbl>
          </a:graphicData>
        </a:graphic>
      </p:graphicFrame>
      <p:sp>
        <p:nvSpPr>
          <p:cNvPr id="8" name="Ellipse 7"/>
          <p:cNvSpPr/>
          <p:nvPr/>
        </p:nvSpPr>
        <p:spPr>
          <a:xfrm>
            <a:off x="11504141" y="6561636"/>
            <a:ext cx="620006" cy="288000"/>
          </a:xfrm>
          <a:prstGeom prst="ellipse">
            <a:avLst/>
          </a:prstGeom>
          <a:solidFill>
            <a:schemeClr val="bg1"/>
          </a:solidFill>
          <a:ln>
            <a:solidFill>
              <a:srgbClr val="0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5217DFA7-C24C-4BC7-90E8-E168825F2671}" type="slidenum">
              <a:rPr lang="fr-FR" sz="1400" b="1" smtClean="0">
                <a:solidFill>
                  <a:srgbClr val="008080"/>
                </a:solidFill>
              </a:rPr>
              <a:pPr algn="ctr"/>
              <a:t>19</a:t>
            </a:fld>
            <a:endParaRPr lang="fr-FR" sz="1400" b="1" dirty="0">
              <a:solidFill>
                <a:srgbClr val="00808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54927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01783" y="1"/>
            <a:ext cx="11790218" cy="6546396"/>
          </a:xfrm>
        </p:spPr>
        <p:txBody>
          <a:bodyPr anchor="ctr">
            <a:noAutofit/>
          </a:bodyPr>
          <a:lstStyle/>
          <a:p>
            <a:pPr marL="542925" indent="-542925">
              <a:lnSpc>
                <a:spcPct val="200000"/>
              </a:lnSpc>
              <a:buFont typeface="+mj-lt"/>
              <a:buAutoNum type="romanUcPeriod"/>
            </a:pPr>
            <a:r>
              <a:rPr lang="fr-FR" sz="3000" b="1" dirty="0">
                <a:solidFill>
                  <a:srgbClr val="404040"/>
                </a:solidFill>
              </a:rPr>
              <a:t>Contexte : </a:t>
            </a:r>
            <a:r>
              <a:rPr lang="fr-FR" sz="3000" dirty="0">
                <a:solidFill>
                  <a:srgbClr val="404040"/>
                </a:solidFill>
              </a:rPr>
              <a:t>une numérisation inégalitaire du cycle de vie</a:t>
            </a:r>
          </a:p>
          <a:p>
            <a:pPr marL="542925" indent="-542925">
              <a:lnSpc>
                <a:spcPct val="200000"/>
              </a:lnSpc>
              <a:buFont typeface="+mj-lt"/>
              <a:buAutoNum type="romanUcPeriod"/>
            </a:pPr>
            <a:r>
              <a:rPr lang="fr-FR" sz="3000" b="1" dirty="0">
                <a:solidFill>
                  <a:srgbClr val="404040"/>
                </a:solidFill>
              </a:rPr>
              <a:t>Problématique : </a:t>
            </a:r>
            <a:r>
              <a:rPr lang="fr-FR" sz="3000" dirty="0">
                <a:solidFill>
                  <a:srgbClr val="404040"/>
                </a:solidFill>
              </a:rPr>
              <a:t>synthétiser des centaines ou milliers d’exigences</a:t>
            </a:r>
          </a:p>
          <a:p>
            <a:pPr marL="542925" indent="-542925">
              <a:lnSpc>
                <a:spcPct val="200000"/>
              </a:lnSpc>
              <a:buFont typeface="+mj-lt"/>
              <a:buAutoNum type="romanUcPeriod"/>
            </a:pPr>
            <a:r>
              <a:rPr lang="fr-FR" sz="3000" b="1" dirty="0">
                <a:solidFill>
                  <a:srgbClr val="404040"/>
                </a:solidFill>
              </a:rPr>
              <a:t>État de l’art : </a:t>
            </a:r>
            <a:r>
              <a:rPr lang="fr-FR" sz="3000" dirty="0">
                <a:solidFill>
                  <a:srgbClr val="404040"/>
                </a:solidFill>
              </a:rPr>
              <a:t>l’industrie, les technologies, et la recherche</a:t>
            </a:r>
          </a:p>
          <a:p>
            <a:pPr marL="542925" indent="-542925">
              <a:lnSpc>
                <a:spcPct val="200000"/>
              </a:lnSpc>
              <a:buFont typeface="+mj-lt"/>
              <a:buAutoNum type="romanUcPeriod"/>
            </a:pPr>
            <a:r>
              <a:rPr lang="fr-FR" sz="3000" b="1" dirty="0">
                <a:solidFill>
                  <a:srgbClr val="404040"/>
                </a:solidFill>
              </a:rPr>
              <a:t>Propositions : </a:t>
            </a:r>
            <a:r>
              <a:rPr lang="fr-FR" sz="3000" dirty="0">
                <a:solidFill>
                  <a:srgbClr val="404040"/>
                </a:solidFill>
              </a:rPr>
              <a:t>un environnement numérique de synthèse des exigences</a:t>
            </a:r>
          </a:p>
          <a:p>
            <a:pPr marL="542925" indent="-542925">
              <a:lnSpc>
                <a:spcPct val="200000"/>
              </a:lnSpc>
              <a:buFont typeface="+mj-lt"/>
              <a:buAutoNum type="romanUcPeriod"/>
            </a:pPr>
            <a:r>
              <a:rPr lang="fr-FR" sz="3000" b="1" dirty="0">
                <a:solidFill>
                  <a:srgbClr val="404040"/>
                </a:solidFill>
              </a:rPr>
              <a:t>Conclusion : </a:t>
            </a:r>
            <a:r>
              <a:rPr lang="fr-FR" sz="3000" dirty="0">
                <a:solidFill>
                  <a:srgbClr val="404040"/>
                </a:solidFill>
              </a:rPr>
              <a:t>nos contributions et leurs limites</a:t>
            </a:r>
          </a:p>
          <a:p>
            <a:pPr marL="542925" indent="-542925">
              <a:lnSpc>
                <a:spcPct val="200000"/>
              </a:lnSpc>
              <a:buFont typeface="+mj-lt"/>
              <a:buAutoNum type="romanUcPeriod"/>
            </a:pPr>
            <a:r>
              <a:rPr lang="fr-FR" sz="3000" b="1" dirty="0">
                <a:solidFill>
                  <a:srgbClr val="404040"/>
                </a:solidFill>
              </a:rPr>
              <a:t>Perspectives :</a:t>
            </a:r>
            <a:r>
              <a:rPr lang="fr-FR" sz="3000" dirty="0">
                <a:solidFill>
                  <a:srgbClr val="404040"/>
                </a:solidFill>
              </a:rPr>
              <a:t> futurs travaux de R&amp;D</a:t>
            </a:r>
          </a:p>
        </p:txBody>
      </p:sp>
      <p:graphicFrame>
        <p:nvGraphicFramePr>
          <p:cNvPr id="6" name="Tableau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1967810"/>
              </p:ext>
            </p:extLst>
          </p:nvPr>
        </p:nvGraphicFramePr>
        <p:xfrm>
          <a:off x="2" y="6546397"/>
          <a:ext cx="1219199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3999">
                  <a:extLst>
                    <a:ext uri="{9D8B030D-6E8A-4147-A177-3AD203B41FA5}">
                      <a16:colId xmlns:a16="http://schemas.microsoft.com/office/drawing/2014/main" val="1631672212"/>
                    </a:ext>
                  </a:extLst>
                </a:gridCol>
                <a:gridCol w="1469570">
                  <a:extLst>
                    <a:ext uri="{9D8B030D-6E8A-4147-A177-3AD203B41FA5}">
                      <a16:colId xmlns:a16="http://schemas.microsoft.com/office/drawing/2014/main" val="1523975517"/>
                    </a:ext>
                  </a:extLst>
                </a:gridCol>
                <a:gridCol w="1621972">
                  <a:extLst>
                    <a:ext uri="{9D8B030D-6E8A-4147-A177-3AD203B41FA5}">
                      <a16:colId xmlns:a16="http://schemas.microsoft.com/office/drawing/2014/main" val="4284732167"/>
                    </a:ext>
                  </a:extLst>
                </a:gridCol>
                <a:gridCol w="1480455">
                  <a:extLst>
                    <a:ext uri="{9D8B030D-6E8A-4147-A177-3AD203B41FA5}">
                      <a16:colId xmlns:a16="http://schemas.microsoft.com/office/drawing/2014/main" val="4101102102"/>
                    </a:ext>
                  </a:extLst>
                </a:gridCol>
                <a:gridCol w="1523999">
                  <a:extLst>
                    <a:ext uri="{9D8B030D-6E8A-4147-A177-3AD203B41FA5}">
                      <a16:colId xmlns:a16="http://schemas.microsoft.com/office/drawing/2014/main" val="2295709410"/>
                    </a:ext>
                  </a:extLst>
                </a:gridCol>
                <a:gridCol w="1523999">
                  <a:extLst>
                    <a:ext uri="{9D8B030D-6E8A-4147-A177-3AD203B41FA5}">
                      <a16:colId xmlns:a16="http://schemas.microsoft.com/office/drawing/2014/main" val="1293143689"/>
                    </a:ext>
                  </a:extLst>
                </a:gridCol>
                <a:gridCol w="1523999">
                  <a:extLst>
                    <a:ext uri="{9D8B030D-6E8A-4147-A177-3AD203B41FA5}">
                      <a16:colId xmlns:a16="http://schemas.microsoft.com/office/drawing/2014/main" val="3889465694"/>
                    </a:ext>
                  </a:extLst>
                </a:gridCol>
                <a:gridCol w="1523999">
                  <a:extLst>
                    <a:ext uri="{9D8B030D-6E8A-4147-A177-3AD203B41FA5}">
                      <a16:colId xmlns:a16="http://schemas.microsoft.com/office/drawing/2014/main" val="15865034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GB" u="none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0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u="none" dirty="0">
                          <a:solidFill>
                            <a:schemeClr val="bg1"/>
                          </a:solidFill>
                        </a:rPr>
                        <a:t>Contexte</a:t>
                      </a:r>
                      <a:endParaRPr lang="en-GB" u="none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0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Problématique</a:t>
                      </a:r>
                      <a:endParaRPr lang="en-GB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0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État de l’art</a:t>
                      </a:r>
                      <a:endParaRPr lang="en-GB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0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Propositions</a:t>
                      </a:r>
                      <a:endParaRPr lang="en-GB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0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Conclusion</a:t>
                      </a:r>
                      <a:endParaRPr lang="en-GB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0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Perspectives</a:t>
                      </a:r>
                      <a:endParaRPr lang="en-GB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08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3634867"/>
                  </a:ext>
                </a:extLst>
              </a:tr>
            </a:tbl>
          </a:graphicData>
        </a:graphic>
      </p:graphicFrame>
      <p:sp>
        <p:nvSpPr>
          <p:cNvPr id="7" name="Ellipse 6"/>
          <p:cNvSpPr/>
          <p:nvPr/>
        </p:nvSpPr>
        <p:spPr>
          <a:xfrm>
            <a:off x="11504141" y="6561636"/>
            <a:ext cx="620006" cy="288000"/>
          </a:xfrm>
          <a:prstGeom prst="ellipse">
            <a:avLst/>
          </a:prstGeom>
          <a:solidFill>
            <a:schemeClr val="bg1"/>
          </a:solidFill>
          <a:ln>
            <a:solidFill>
              <a:srgbClr val="0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5217DFA7-C24C-4BC7-90E8-E168825F2671}" type="slidenum">
              <a:rPr lang="fr-FR" sz="1400" b="1" smtClean="0">
                <a:solidFill>
                  <a:srgbClr val="008080"/>
                </a:solidFill>
              </a:rPr>
              <a:pPr algn="ctr"/>
              <a:t>2</a:t>
            </a:fld>
            <a:endParaRPr lang="fr-FR" sz="1400" b="1" dirty="0">
              <a:solidFill>
                <a:srgbClr val="00808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35416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 Placeholder 5"/>
          <p:cNvSpPr txBox="1">
            <a:spLocks/>
          </p:cNvSpPr>
          <p:nvPr/>
        </p:nvSpPr>
        <p:spPr>
          <a:xfrm>
            <a:off x="0" y="6612"/>
            <a:ext cx="12192000" cy="539750"/>
          </a:xfrm>
          <a:prstGeom prst="rect">
            <a:avLst/>
          </a:prstGeom>
          <a:solidFill>
            <a:srgbClr val="008080"/>
          </a:solidFill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000" b="1" kern="1200">
                <a:solidFill>
                  <a:srgbClr val="C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dirty="0">
                <a:solidFill>
                  <a:schemeClr val="bg1"/>
                </a:solidFill>
                <a:latin typeface="Rockwell" panose="02060603020205020403" pitchFamily="18" charset="0"/>
                <a:ea typeface="Batang" panose="02030600000101010101" pitchFamily="18" charset="-127"/>
              </a:rPr>
              <a:t>Méthode de synthèse des exigences</a:t>
            </a:r>
          </a:p>
        </p:txBody>
      </p:sp>
      <p:graphicFrame>
        <p:nvGraphicFramePr>
          <p:cNvPr id="38" name="Tableau 3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3097375"/>
              </p:ext>
            </p:extLst>
          </p:nvPr>
        </p:nvGraphicFramePr>
        <p:xfrm>
          <a:off x="2" y="6546397"/>
          <a:ext cx="1219199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3999">
                  <a:extLst>
                    <a:ext uri="{9D8B030D-6E8A-4147-A177-3AD203B41FA5}">
                      <a16:colId xmlns:a16="http://schemas.microsoft.com/office/drawing/2014/main" val="1631672212"/>
                    </a:ext>
                  </a:extLst>
                </a:gridCol>
                <a:gridCol w="1469570">
                  <a:extLst>
                    <a:ext uri="{9D8B030D-6E8A-4147-A177-3AD203B41FA5}">
                      <a16:colId xmlns:a16="http://schemas.microsoft.com/office/drawing/2014/main" val="1523975517"/>
                    </a:ext>
                  </a:extLst>
                </a:gridCol>
                <a:gridCol w="1621972">
                  <a:extLst>
                    <a:ext uri="{9D8B030D-6E8A-4147-A177-3AD203B41FA5}">
                      <a16:colId xmlns:a16="http://schemas.microsoft.com/office/drawing/2014/main" val="4284732167"/>
                    </a:ext>
                  </a:extLst>
                </a:gridCol>
                <a:gridCol w="1480455">
                  <a:extLst>
                    <a:ext uri="{9D8B030D-6E8A-4147-A177-3AD203B41FA5}">
                      <a16:colId xmlns:a16="http://schemas.microsoft.com/office/drawing/2014/main" val="4101102102"/>
                    </a:ext>
                  </a:extLst>
                </a:gridCol>
                <a:gridCol w="1523999">
                  <a:extLst>
                    <a:ext uri="{9D8B030D-6E8A-4147-A177-3AD203B41FA5}">
                      <a16:colId xmlns:a16="http://schemas.microsoft.com/office/drawing/2014/main" val="2295709410"/>
                    </a:ext>
                  </a:extLst>
                </a:gridCol>
                <a:gridCol w="1523999">
                  <a:extLst>
                    <a:ext uri="{9D8B030D-6E8A-4147-A177-3AD203B41FA5}">
                      <a16:colId xmlns:a16="http://schemas.microsoft.com/office/drawing/2014/main" val="1293143689"/>
                    </a:ext>
                  </a:extLst>
                </a:gridCol>
                <a:gridCol w="1523999">
                  <a:extLst>
                    <a:ext uri="{9D8B030D-6E8A-4147-A177-3AD203B41FA5}">
                      <a16:colId xmlns:a16="http://schemas.microsoft.com/office/drawing/2014/main" val="3889465694"/>
                    </a:ext>
                  </a:extLst>
                </a:gridCol>
                <a:gridCol w="1523999">
                  <a:extLst>
                    <a:ext uri="{9D8B030D-6E8A-4147-A177-3AD203B41FA5}">
                      <a16:colId xmlns:a16="http://schemas.microsoft.com/office/drawing/2014/main" val="15865034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GB" u="none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0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u="none" dirty="0">
                          <a:solidFill>
                            <a:schemeClr val="bg1"/>
                          </a:solidFill>
                        </a:rPr>
                        <a:t>Contexte</a:t>
                      </a:r>
                      <a:endParaRPr lang="en-GB" u="none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0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Problématique</a:t>
                      </a:r>
                      <a:endParaRPr lang="en-GB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0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État de l’art</a:t>
                      </a:r>
                      <a:endParaRPr lang="en-GB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0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rgbClr val="008080"/>
                          </a:solidFill>
                        </a:rPr>
                        <a:t>Propositions</a:t>
                      </a:r>
                      <a:endParaRPr lang="en-GB" dirty="0">
                        <a:solidFill>
                          <a:srgbClr val="00808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Conclusion</a:t>
                      </a:r>
                      <a:endParaRPr lang="en-GB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0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Perspectives</a:t>
                      </a:r>
                      <a:endParaRPr lang="en-GB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08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3634867"/>
                  </a:ext>
                </a:extLst>
              </a:tr>
            </a:tbl>
          </a:graphicData>
        </a:graphic>
      </p:graphicFrame>
      <p:sp>
        <p:nvSpPr>
          <p:cNvPr id="40" name="Ellipse 39"/>
          <p:cNvSpPr/>
          <p:nvPr/>
        </p:nvSpPr>
        <p:spPr>
          <a:xfrm>
            <a:off x="11504141" y="6561636"/>
            <a:ext cx="620006" cy="288000"/>
          </a:xfrm>
          <a:prstGeom prst="ellipse">
            <a:avLst/>
          </a:prstGeom>
          <a:solidFill>
            <a:schemeClr val="bg1"/>
          </a:solidFill>
          <a:ln>
            <a:solidFill>
              <a:srgbClr val="0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5217DFA7-C24C-4BC7-90E8-E168825F2671}" type="slidenum">
              <a:rPr lang="fr-FR" sz="1400" b="1" smtClean="0">
                <a:solidFill>
                  <a:srgbClr val="008080"/>
                </a:solidFill>
              </a:rPr>
              <a:pPr algn="ctr"/>
              <a:t>20</a:t>
            </a:fld>
            <a:endParaRPr lang="fr-FR" sz="1400" b="1" dirty="0">
              <a:solidFill>
                <a:srgbClr val="008080"/>
              </a:solidFill>
            </a:endParaRPr>
          </a:p>
        </p:txBody>
      </p:sp>
      <p:sp>
        <p:nvSpPr>
          <p:cNvPr id="46" name="Can 20"/>
          <p:cNvSpPr/>
          <p:nvPr/>
        </p:nvSpPr>
        <p:spPr>
          <a:xfrm>
            <a:off x="5149045" y="599835"/>
            <a:ext cx="2895320" cy="5893088"/>
          </a:xfrm>
          <a:prstGeom prst="can">
            <a:avLst/>
          </a:prstGeom>
          <a:solidFill>
            <a:srgbClr val="0070C0"/>
          </a:solidFill>
          <a:ln w="25400" cap="flat">
            <a:solidFill>
              <a:schemeClr val="bg1"/>
            </a:solidFill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6000" tIns="36000" rIns="36000" bIns="36000" numCol="1" spcCol="38100" rtlCol="0" anchor="t">
            <a:noAutofit/>
          </a:bodyPr>
          <a:lstStyle/>
          <a:p>
            <a:pPr marL="0" marR="0" indent="0" algn="ctr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24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Mod</a:t>
            </a:r>
            <a:r>
              <a:rPr lang="fr-FR" sz="24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èle orienté</a:t>
            </a:r>
          </a:p>
          <a:p>
            <a:pPr marL="0" marR="0" indent="0" algn="ctr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24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graphe</a:t>
            </a:r>
            <a:endParaRPr kumimoji="0" lang="fr-FR" sz="24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8" name="Picture 2" descr="Afficher l'image d'origin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4705" y="611198"/>
            <a:ext cx="1584000" cy="70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3" name="Can 130"/>
          <p:cNvSpPr/>
          <p:nvPr/>
        </p:nvSpPr>
        <p:spPr>
          <a:xfrm>
            <a:off x="200539" y="577801"/>
            <a:ext cx="3502025" cy="1979612"/>
          </a:xfrm>
          <a:prstGeom prst="can">
            <a:avLst>
              <a:gd name="adj" fmla="val 25580"/>
            </a:avLst>
          </a:prstGeom>
          <a:solidFill>
            <a:schemeClr val="accent4">
              <a:lumMod val="75000"/>
            </a:schemeClr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sp>
        <p:nvSpPr>
          <p:cNvPr id="85" name="Flowchart: Multidocument 84"/>
          <p:cNvSpPr/>
          <p:nvPr/>
        </p:nvSpPr>
        <p:spPr>
          <a:xfrm>
            <a:off x="303849" y="1123901"/>
            <a:ext cx="1656000" cy="1260475"/>
          </a:xfrm>
          <a:prstGeom prst="flowChartMultidocumen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500" b="1" dirty="0">
                <a:solidFill>
                  <a:schemeClr val="tx1">
                    <a:lumMod val="75000"/>
                    <a:lumOff val="25000"/>
                  </a:schemeClr>
                </a:solidFill>
                <a:cs typeface="Times" panose="02020603050405020304" pitchFamily="18" charset="0"/>
              </a:rPr>
              <a:t>Documents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500" b="1" dirty="0">
                <a:solidFill>
                  <a:schemeClr val="tx1">
                    <a:lumMod val="75000"/>
                    <a:lumOff val="25000"/>
                  </a:schemeClr>
                </a:solidFill>
                <a:cs typeface="Times" panose="02020603050405020304" pitchFamily="18" charset="0"/>
              </a:rPr>
              <a:t>non structurés</a:t>
            </a:r>
          </a:p>
        </p:txBody>
      </p:sp>
      <p:sp>
        <p:nvSpPr>
          <p:cNvPr id="86" name="Flowchart: Multidocument 85"/>
          <p:cNvSpPr/>
          <p:nvPr/>
        </p:nvSpPr>
        <p:spPr>
          <a:xfrm>
            <a:off x="1988890" y="1123901"/>
            <a:ext cx="1656000" cy="1260475"/>
          </a:xfrm>
          <a:prstGeom prst="flowChartMultidocumen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500" b="1" dirty="0">
                <a:solidFill>
                  <a:schemeClr val="tx1">
                    <a:lumMod val="75000"/>
                    <a:lumOff val="25000"/>
                  </a:schemeClr>
                </a:solidFill>
                <a:cs typeface="Times" panose="02020603050405020304" pitchFamily="18" charset="0"/>
              </a:rPr>
              <a:t>Documents semi-structurés</a:t>
            </a:r>
          </a:p>
        </p:txBody>
      </p:sp>
      <p:pic>
        <p:nvPicPr>
          <p:cNvPr id="87" name="Picture 14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88" t="1632" b="-1"/>
          <a:stretch/>
        </p:blipFill>
        <p:spPr bwMode="auto">
          <a:xfrm>
            <a:off x="2033851" y="1874296"/>
            <a:ext cx="327749" cy="28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9" name="Picture 14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174" y="1881290"/>
            <a:ext cx="341523" cy="28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0" name="Picture 2" descr="http://www.promotionlepine.com/img/interface/gui/file_types/pdf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3781" y="1876268"/>
            <a:ext cx="341523" cy="28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1" name="Picture 2" descr="http://www.google.fr/url?source=imglanding&amp;ct=img&amp;q=https://d1uvkq6h1vbgdk.cloudfront.net/commercial_1/images/logos/logo_excel.png&amp;sa=X&amp;ei=D2FaVfnFE4PcUaSMgKgK&amp;ved=0CAkQ8wc&amp;usg=AFQjCNHL8NsjH361VICj7gFdZc5vijgwTw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929" y="1881290"/>
            <a:ext cx="288000" cy="28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4" name="Image 9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551" y="4784288"/>
            <a:ext cx="3240000" cy="1720763"/>
          </a:xfrm>
          <a:prstGeom prst="rect">
            <a:avLst/>
          </a:prstGeom>
        </p:spPr>
      </p:pic>
      <p:pic>
        <p:nvPicPr>
          <p:cNvPr id="96" name="Picture 24"/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26257" b="47579" l="1379" r="14224"/>
                    </a14:imgEffect>
                  </a14:imgLayer>
                </a14:imgProps>
              </a:ext>
            </a:extLst>
          </a:blip>
          <a:srcRect l="1491" t="25543" r="85343" b="52069"/>
          <a:stretch/>
        </p:blipFill>
        <p:spPr>
          <a:xfrm flipH="1">
            <a:off x="4166483" y="4701454"/>
            <a:ext cx="543273" cy="720000"/>
          </a:xfrm>
          <a:prstGeom prst="rect">
            <a:avLst/>
          </a:prstGeom>
        </p:spPr>
      </p:pic>
      <p:pic>
        <p:nvPicPr>
          <p:cNvPr id="98" name="Picture 24"/>
          <p:cNvPicPr>
            <a:picLocks noChangeAspect="1"/>
          </p:cNvPicPr>
          <p:nvPr/>
        </p:nvPicPr>
        <p:blipFill rotWithShape="1">
          <a:blip r:embed="rId12"/>
          <a:srcRect t="76878" r="85278"/>
          <a:stretch/>
        </p:blipFill>
        <p:spPr>
          <a:xfrm>
            <a:off x="8433315" y="3681162"/>
            <a:ext cx="588183" cy="720000"/>
          </a:xfrm>
          <a:prstGeom prst="rect">
            <a:avLst/>
          </a:prstGeom>
        </p:spPr>
      </p:pic>
      <p:sp>
        <p:nvSpPr>
          <p:cNvPr id="4" name="Flèche : droite 3"/>
          <p:cNvSpPr/>
          <p:nvPr/>
        </p:nvSpPr>
        <p:spPr>
          <a:xfrm>
            <a:off x="3720147" y="1317526"/>
            <a:ext cx="1440000" cy="720000"/>
          </a:xfrm>
          <a:prstGeom prst="rightArrow">
            <a:avLst/>
          </a:prstGeom>
          <a:solidFill>
            <a:srgbClr val="FF5050"/>
          </a:solidFill>
          <a:ln>
            <a:solidFill>
              <a:srgbClr val="FF5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Extraire</a:t>
            </a:r>
            <a:endParaRPr lang="en-GB" b="1" dirty="0"/>
          </a:p>
        </p:txBody>
      </p:sp>
      <p:pic>
        <p:nvPicPr>
          <p:cNvPr id="97" name="Picture 24"/>
          <p:cNvPicPr>
            <a:picLocks noChangeAspect="1"/>
          </p:cNvPicPr>
          <p:nvPr/>
        </p:nvPicPr>
        <p:blipFill rotWithShape="1">
          <a:blip r:embed="rId12"/>
          <a:srcRect l="-394" t="50697" r="84531" b="23862"/>
          <a:stretch/>
        </p:blipFill>
        <p:spPr>
          <a:xfrm flipH="1">
            <a:off x="8437604" y="1643277"/>
            <a:ext cx="662400" cy="828000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205431" y="2449205"/>
            <a:ext cx="2782548" cy="3316249"/>
          </a:xfrm>
          <a:prstGeom prst="rect">
            <a:avLst/>
          </a:prstGeom>
        </p:spPr>
      </p:pic>
      <p:grpSp>
        <p:nvGrpSpPr>
          <p:cNvPr id="6" name="Groupe 5"/>
          <p:cNvGrpSpPr/>
          <p:nvPr/>
        </p:nvGrpSpPr>
        <p:grpSpPr>
          <a:xfrm>
            <a:off x="8044363" y="2212734"/>
            <a:ext cx="1440000" cy="720000"/>
            <a:chOff x="7541235" y="1857106"/>
            <a:chExt cx="2364143" cy="720000"/>
          </a:xfrm>
          <a:solidFill>
            <a:srgbClr val="FF5050"/>
          </a:solidFill>
        </p:grpSpPr>
        <p:sp>
          <p:nvSpPr>
            <p:cNvPr id="30" name="Flèche : droite 29"/>
            <p:cNvSpPr/>
            <p:nvPr/>
          </p:nvSpPr>
          <p:spPr>
            <a:xfrm>
              <a:off x="7974890" y="1857106"/>
              <a:ext cx="1930488" cy="720000"/>
            </a:xfrm>
            <a:prstGeom prst="rightArrow">
              <a:avLst/>
            </a:prstGeom>
            <a:grpFill/>
            <a:ln>
              <a:solidFill>
                <a:srgbClr val="FF5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="1" dirty="0"/>
            </a:p>
          </p:txBody>
        </p:sp>
        <p:sp>
          <p:nvSpPr>
            <p:cNvPr id="32" name="Flèche : droite 31"/>
            <p:cNvSpPr/>
            <p:nvPr/>
          </p:nvSpPr>
          <p:spPr>
            <a:xfrm rot="10800000" flipV="1">
              <a:off x="7541235" y="1857106"/>
              <a:ext cx="2064693" cy="720000"/>
            </a:xfrm>
            <a:prstGeom prst="rightArrow">
              <a:avLst/>
            </a:prstGeom>
            <a:grpFill/>
            <a:ln>
              <a:solidFill>
                <a:srgbClr val="FF5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b="1" dirty="0"/>
                <a:t>Fiabiliser</a:t>
              </a:r>
              <a:endParaRPr lang="en-GB" b="1" dirty="0"/>
            </a:p>
          </p:txBody>
        </p:sp>
      </p:grpSp>
      <p:pic>
        <p:nvPicPr>
          <p:cNvPr id="31" name="Picture 250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6039" y="1853445"/>
            <a:ext cx="974637" cy="28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" name="Picture 24"/>
          <p:cNvPicPr>
            <a:picLocks noChangeAspect="1"/>
          </p:cNvPicPr>
          <p:nvPr/>
        </p:nvPicPr>
        <p:blipFill rotWithShape="1">
          <a:blip r:embed="rId12"/>
          <a:srcRect l="-394" t="50697" r="84531" b="23862"/>
          <a:stretch/>
        </p:blipFill>
        <p:spPr>
          <a:xfrm flipH="1">
            <a:off x="4106919" y="747879"/>
            <a:ext cx="662400" cy="828000"/>
          </a:xfrm>
          <a:prstGeom prst="rect">
            <a:avLst/>
          </a:prstGeom>
        </p:spPr>
      </p:pic>
      <p:sp>
        <p:nvSpPr>
          <p:cNvPr id="36" name="Flèche : droite 35"/>
          <p:cNvSpPr/>
          <p:nvPr/>
        </p:nvSpPr>
        <p:spPr>
          <a:xfrm rot="10800000" flipV="1">
            <a:off x="3707213" y="3190002"/>
            <a:ext cx="1440000" cy="809696"/>
          </a:xfrm>
          <a:prstGeom prst="rightArrow">
            <a:avLst/>
          </a:prstGeom>
          <a:solidFill>
            <a:srgbClr val="FF5050"/>
          </a:solidFill>
          <a:ln>
            <a:solidFill>
              <a:srgbClr val="FF5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Segmenter</a:t>
            </a:r>
            <a:endParaRPr lang="en-GB" b="1" dirty="0"/>
          </a:p>
        </p:txBody>
      </p:sp>
      <p:pic>
        <p:nvPicPr>
          <p:cNvPr id="41" name="Picture 24"/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26257" b="47579" l="1379" r="14224"/>
                    </a14:imgEffect>
                  </a14:imgLayer>
                </a14:imgProps>
              </a:ext>
            </a:extLst>
          </a:blip>
          <a:srcRect l="1491" t="25543" r="85343" b="52069"/>
          <a:stretch/>
        </p:blipFill>
        <p:spPr>
          <a:xfrm flipH="1">
            <a:off x="4166483" y="2657570"/>
            <a:ext cx="543273" cy="720000"/>
          </a:xfrm>
          <a:prstGeom prst="rect">
            <a:avLst/>
          </a:prstGeom>
        </p:spPr>
      </p:pic>
      <p:sp>
        <p:nvSpPr>
          <p:cNvPr id="49" name="Flèche : droite 48"/>
          <p:cNvSpPr/>
          <p:nvPr/>
        </p:nvSpPr>
        <p:spPr>
          <a:xfrm rot="10800000" flipV="1">
            <a:off x="3671211" y="5228389"/>
            <a:ext cx="1476000" cy="809696"/>
          </a:xfrm>
          <a:prstGeom prst="rightArrow">
            <a:avLst/>
          </a:prstGeom>
          <a:solidFill>
            <a:srgbClr val="FF5050"/>
          </a:solidFill>
          <a:ln>
            <a:solidFill>
              <a:srgbClr val="FF5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Synthétiser</a:t>
            </a:r>
            <a:endParaRPr lang="en-GB" b="1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15"/>
          <a:srcRect b="5478"/>
          <a:stretch/>
        </p:blipFill>
        <p:spPr>
          <a:xfrm>
            <a:off x="9469798" y="3758997"/>
            <a:ext cx="2664000" cy="1650734"/>
          </a:xfrm>
          <a:prstGeom prst="rect">
            <a:avLst/>
          </a:prstGeom>
        </p:spPr>
      </p:pic>
      <p:pic>
        <p:nvPicPr>
          <p:cNvPr id="50" name="Picture 2"/>
          <p:cNvPicPr>
            <a:picLocks noChangeAspect="1"/>
          </p:cNvPicPr>
          <p:nvPr/>
        </p:nvPicPr>
        <p:blipFill rotWithShape="1">
          <a:blip r:embed="rId16"/>
          <a:srcRect l="33949" t="13574" r="15842" b="5452"/>
          <a:stretch/>
        </p:blipFill>
        <p:spPr>
          <a:xfrm>
            <a:off x="9498640" y="1178541"/>
            <a:ext cx="2520000" cy="2520756"/>
          </a:xfrm>
          <a:prstGeom prst="rect">
            <a:avLst/>
          </a:prstGeom>
        </p:spPr>
      </p:pic>
      <p:grpSp>
        <p:nvGrpSpPr>
          <p:cNvPr id="51" name="Groupe 50"/>
          <p:cNvGrpSpPr/>
          <p:nvPr/>
        </p:nvGrpSpPr>
        <p:grpSpPr>
          <a:xfrm>
            <a:off x="8044366" y="4225967"/>
            <a:ext cx="1440000" cy="720000"/>
            <a:chOff x="7541236" y="1857106"/>
            <a:chExt cx="2364142" cy="720000"/>
          </a:xfrm>
          <a:solidFill>
            <a:srgbClr val="FF5050"/>
          </a:solidFill>
        </p:grpSpPr>
        <p:sp>
          <p:nvSpPr>
            <p:cNvPr id="52" name="Flèche : droite 51"/>
            <p:cNvSpPr/>
            <p:nvPr/>
          </p:nvSpPr>
          <p:spPr>
            <a:xfrm rot="10800000">
              <a:off x="7541236" y="1857106"/>
              <a:ext cx="1651317" cy="720000"/>
            </a:xfrm>
            <a:prstGeom prst="rightArrow">
              <a:avLst/>
            </a:prstGeom>
            <a:grpFill/>
            <a:ln>
              <a:solidFill>
                <a:srgbClr val="FF5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="1" dirty="0"/>
            </a:p>
          </p:txBody>
        </p:sp>
        <p:sp>
          <p:nvSpPr>
            <p:cNvPr id="53" name="Flèche : droite 52"/>
            <p:cNvSpPr/>
            <p:nvPr/>
          </p:nvSpPr>
          <p:spPr>
            <a:xfrm>
              <a:off x="7820927" y="1857106"/>
              <a:ext cx="2084451" cy="720000"/>
            </a:xfrm>
            <a:prstGeom prst="rightArrow">
              <a:avLst/>
            </a:prstGeom>
            <a:grpFill/>
            <a:ln>
              <a:solidFill>
                <a:srgbClr val="FF5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b="1" dirty="0"/>
                <a:t>Estimer</a:t>
              </a:r>
              <a:endParaRPr lang="en-GB" b="1" dirty="0"/>
            </a:p>
          </p:txBody>
        </p:sp>
      </p:grpSp>
      <p:pic>
        <p:nvPicPr>
          <p:cNvPr id="54" name="Image 53"/>
          <p:cNvPicPr>
            <a:picLocks noChangeAspect="1"/>
          </p:cNvPicPr>
          <p:nvPr/>
        </p:nvPicPr>
        <p:blipFill rotWithShape="1">
          <a:blip r:embed="rId17"/>
          <a:srcRect b="6867"/>
          <a:stretch/>
        </p:blipFill>
        <p:spPr>
          <a:xfrm>
            <a:off x="331551" y="2617092"/>
            <a:ext cx="3240000" cy="197860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6201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83" grpId="0" animBg="1"/>
      <p:bldP spid="85" grpId="0" animBg="1"/>
      <p:bldP spid="86" grpId="0" animBg="1"/>
      <p:bldP spid="4" grpId="0" animBg="1"/>
      <p:bldP spid="36" grpId="0" animBg="1"/>
      <p:bldP spid="4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 Placeholder 5"/>
          <p:cNvSpPr txBox="1">
            <a:spLocks/>
          </p:cNvSpPr>
          <p:nvPr/>
        </p:nvSpPr>
        <p:spPr>
          <a:xfrm>
            <a:off x="0" y="6612"/>
            <a:ext cx="12192000" cy="539750"/>
          </a:xfrm>
          <a:prstGeom prst="rect">
            <a:avLst/>
          </a:prstGeom>
          <a:solidFill>
            <a:srgbClr val="008080"/>
          </a:solidFill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000" b="1" kern="1200">
                <a:solidFill>
                  <a:srgbClr val="C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dirty="0">
                <a:solidFill>
                  <a:schemeClr val="bg1"/>
                </a:solidFill>
                <a:latin typeface="Rockwell" panose="02060603020205020403" pitchFamily="18" charset="0"/>
                <a:ea typeface="Batang" panose="02030600000101010101" pitchFamily="18" charset="-127"/>
              </a:rPr>
              <a:t>Extraire les </a:t>
            </a:r>
            <a:r>
              <a:rPr lang="fr-FR" dirty="0" err="1">
                <a:solidFill>
                  <a:schemeClr val="bg1"/>
                </a:solidFill>
                <a:latin typeface="Rockwell" panose="02060603020205020403" pitchFamily="18" charset="0"/>
                <a:ea typeface="Batang" panose="02030600000101010101" pitchFamily="18" charset="-127"/>
              </a:rPr>
              <a:t>exigencs</a:t>
            </a:r>
            <a:endParaRPr lang="fr-FR" dirty="0">
              <a:solidFill>
                <a:schemeClr val="bg1"/>
              </a:solidFill>
              <a:latin typeface="Rockwell" panose="02060603020205020403" pitchFamily="18" charset="0"/>
              <a:ea typeface="Batang" panose="02030600000101010101" pitchFamily="18" charset="-127"/>
            </a:endParaRPr>
          </a:p>
        </p:txBody>
      </p:sp>
      <p:graphicFrame>
        <p:nvGraphicFramePr>
          <p:cNvPr id="38" name="Tableau 37"/>
          <p:cNvGraphicFramePr>
            <a:graphicFrameLocks noGrp="1"/>
          </p:cNvGraphicFramePr>
          <p:nvPr>
            <p:extLst/>
          </p:nvPr>
        </p:nvGraphicFramePr>
        <p:xfrm>
          <a:off x="2" y="6546397"/>
          <a:ext cx="1219199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3999">
                  <a:extLst>
                    <a:ext uri="{9D8B030D-6E8A-4147-A177-3AD203B41FA5}">
                      <a16:colId xmlns:a16="http://schemas.microsoft.com/office/drawing/2014/main" val="1631672212"/>
                    </a:ext>
                  </a:extLst>
                </a:gridCol>
                <a:gridCol w="1469570">
                  <a:extLst>
                    <a:ext uri="{9D8B030D-6E8A-4147-A177-3AD203B41FA5}">
                      <a16:colId xmlns:a16="http://schemas.microsoft.com/office/drawing/2014/main" val="1523975517"/>
                    </a:ext>
                  </a:extLst>
                </a:gridCol>
                <a:gridCol w="1621972">
                  <a:extLst>
                    <a:ext uri="{9D8B030D-6E8A-4147-A177-3AD203B41FA5}">
                      <a16:colId xmlns:a16="http://schemas.microsoft.com/office/drawing/2014/main" val="4284732167"/>
                    </a:ext>
                  </a:extLst>
                </a:gridCol>
                <a:gridCol w="1480455">
                  <a:extLst>
                    <a:ext uri="{9D8B030D-6E8A-4147-A177-3AD203B41FA5}">
                      <a16:colId xmlns:a16="http://schemas.microsoft.com/office/drawing/2014/main" val="4101102102"/>
                    </a:ext>
                  </a:extLst>
                </a:gridCol>
                <a:gridCol w="1523999">
                  <a:extLst>
                    <a:ext uri="{9D8B030D-6E8A-4147-A177-3AD203B41FA5}">
                      <a16:colId xmlns:a16="http://schemas.microsoft.com/office/drawing/2014/main" val="2295709410"/>
                    </a:ext>
                  </a:extLst>
                </a:gridCol>
                <a:gridCol w="1523999">
                  <a:extLst>
                    <a:ext uri="{9D8B030D-6E8A-4147-A177-3AD203B41FA5}">
                      <a16:colId xmlns:a16="http://schemas.microsoft.com/office/drawing/2014/main" val="1293143689"/>
                    </a:ext>
                  </a:extLst>
                </a:gridCol>
                <a:gridCol w="1523999">
                  <a:extLst>
                    <a:ext uri="{9D8B030D-6E8A-4147-A177-3AD203B41FA5}">
                      <a16:colId xmlns:a16="http://schemas.microsoft.com/office/drawing/2014/main" val="3889465694"/>
                    </a:ext>
                  </a:extLst>
                </a:gridCol>
                <a:gridCol w="1523999">
                  <a:extLst>
                    <a:ext uri="{9D8B030D-6E8A-4147-A177-3AD203B41FA5}">
                      <a16:colId xmlns:a16="http://schemas.microsoft.com/office/drawing/2014/main" val="15865034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GB" u="none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0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u="none" dirty="0">
                          <a:solidFill>
                            <a:schemeClr val="bg1"/>
                          </a:solidFill>
                        </a:rPr>
                        <a:t>Contexte</a:t>
                      </a:r>
                      <a:endParaRPr lang="en-GB" u="none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0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Problématique</a:t>
                      </a:r>
                      <a:endParaRPr lang="en-GB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0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État de l’art</a:t>
                      </a:r>
                      <a:endParaRPr lang="en-GB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0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rgbClr val="008080"/>
                          </a:solidFill>
                        </a:rPr>
                        <a:t>Propositions</a:t>
                      </a:r>
                      <a:endParaRPr lang="en-GB" dirty="0">
                        <a:solidFill>
                          <a:srgbClr val="00808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Conclusion</a:t>
                      </a:r>
                      <a:endParaRPr lang="en-GB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0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Perspectives</a:t>
                      </a:r>
                      <a:endParaRPr lang="en-GB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08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3634867"/>
                  </a:ext>
                </a:extLst>
              </a:tr>
            </a:tbl>
          </a:graphicData>
        </a:graphic>
      </p:graphicFrame>
      <p:sp>
        <p:nvSpPr>
          <p:cNvPr id="40" name="Ellipse 39"/>
          <p:cNvSpPr/>
          <p:nvPr/>
        </p:nvSpPr>
        <p:spPr>
          <a:xfrm>
            <a:off x="11504141" y="6561636"/>
            <a:ext cx="620006" cy="288000"/>
          </a:xfrm>
          <a:prstGeom prst="ellipse">
            <a:avLst/>
          </a:prstGeom>
          <a:solidFill>
            <a:schemeClr val="bg1"/>
          </a:solidFill>
          <a:ln>
            <a:solidFill>
              <a:srgbClr val="0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5217DFA7-C24C-4BC7-90E8-E168825F2671}" type="slidenum">
              <a:rPr lang="fr-FR" sz="1400" b="1" smtClean="0">
                <a:solidFill>
                  <a:srgbClr val="008080"/>
                </a:solidFill>
              </a:rPr>
              <a:pPr algn="ctr"/>
              <a:t>21</a:t>
            </a:fld>
            <a:endParaRPr lang="fr-FR" sz="1400" b="1" dirty="0">
              <a:solidFill>
                <a:srgbClr val="008080"/>
              </a:solidFill>
            </a:endParaRPr>
          </a:p>
        </p:txBody>
      </p:sp>
      <p:sp>
        <p:nvSpPr>
          <p:cNvPr id="46" name="Can 20"/>
          <p:cNvSpPr/>
          <p:nvPr/>
        </p:nvSpPr>
        <p:spPr>
          <a:xfrm>
            <a:off x="5149045" y="599835"/>
            <a:ext cx="2895320" cy="5893088"/>
          </a:xfrm>
          <a:prstGeom prst="can">
            <a:avLst/>
          </a:prstGeom>
          <a:solidFill>
            <a:schemeClr val="bg1">
              <a:lumMod val="50000"/>
            </a:schemeClr>
          </a:solidFill>
          <a:ln w="25400" cap="flat">
            <a:solidFill>
              <a:schemeClr val="bg1"/>
            </a:solidFill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6000" tIns="36000" rIns="36000" bIns="36000" numCol="1" spcCol="38100" rtlCol="0" anchor="t">
            <a:noAutofit/>
          </a:bodyPr>
          <a:lstStyle/>
          <a:p>
            <a:pPr marL="0" marR="0" indent="0" algn="ctr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24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Mod</a:t>
            </a:r>
            <a:r>
              <a:rPr lang="fr-FR" sz="24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èle orienté</a:t>
            </a:r>
          </a:p>
          <a:p>
            <a:pPr marL="0" marR="0" indent="0" algn="ctr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24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graphe</a:t>
            </a:r>
            <a:endParaRPr kumimoji="0" lang="fr-FR" sz="24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8" name="Picture 2" descr="Afficher l'image d'origine"/>
          <p:cNvPicPr>
            <a:picLocks noChangeAspect="1" noChangeArrowheads="1"/>
          </p:cNvPicPr>
          <p:nvPr/>
        </p:nvPicPr>
        <p:blipFill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4705" y="611198"/>
            <a:ext cx="1584000" cy="70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3" name="Can 130"/>
          <p:cNvSpPr/>
          <p:nvPr/>
        </p:nvSpPr>
        <p:spPr>
          <a:xfrm>
            <a:off x="200539" y="577801"/>
            <a:ext cx="3502025" cy="1979612"/>
          </a:xfrm>
          <a:prstGeom prst="can">
            <a:avLst>
              <a:gd name="adj" fmla="val 25580"/>
            </a:avLst>
          </a:prstGeom>
          <a:solidFill>
            <a:schemeClr val="accent4">
              <a:lumMod val="75000"/>
            </a:schemeClr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sp>
        <p:nvSpPr>
          <p:cNvPr id="85" name="Flowchart: Multidocument 84"/>
          <p:cNvSpPr/>
          <p:nvPr/>
        </p:nvSpPr>
        <p:spPr>
          <a:xfrm>
            <a:off x="303849" y="1123901"/>
            <a:ext cx="1656000" cy="1260475"/>
          </a:xfrm>
          <a:prstGeom prst="flowChartMultidocumen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500" b="1" dirty="0">
                <a:solidFill>
                  <a:schemeClr val="tx1">
                    <a:lumMod val="75000"/>
                    <a:lumOff val="25000"/>
                  </a:schemeClr>
                </a:solidFill>
                <a:cs typeface="Times" panose="02020603050405020304" pitchFamily="18" charset="0"/>
              </a:rPr>
              <a:t>Documents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500" b="1" dirty="0">
                <a:solidFill>
                  <a:schemeClr val="tx1">
                    <a:lumMod val="75000"/>
                    <a:lumOff val="25000"/>
                  </a:schemeClr>
                </a:solidFill>
                <a:cs typeface="Times" panose="02020603050405020304" pitchFamily="18" charset="0"/>
              </a:rPr>
              <a:t>non structurés</a:t>
            </a:r>
          </a:p>
        </p:txBody>
      </p:sp>
      <p:sp>
        <p:nvSpPr>
          <p:cNvPr id="86" name="Flowchart: Multidocument 85"/>
          <p:cNvSpPr/>
          <p:nvPr/>
        </p:nvSpPr>
        <p:spPr>
          <a:xfrm>
            <a:off x="1988890" y="1123901"/>
            <a:ext cx="1656000" cy="1260475"/>
          </a:xfrm>
          <a:prstGeom prst="flowChartMultidocumen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500" b="1" dirty="0">
                <a:solidFill>
                  <a:schemeClr val="tx1">
                    <a:lumMod val="75000"/>
                    <a:lumOff val="25000"/>
                  </a:schemeClr>
                </a:solidFill>
                <a:cs typeface="Times" panose="02020603050405020304" pitchFamily="18" charset="0"/>
              </a:rPr>
              <a:t>Documents semi-structurés</a:t>
            </a:r>
          </a:p>
        </p:txBody>
      </p:sp>
      <p:pic>
        <p:nvPicPr>
          <p:cNvPr id="87" name="Picture 14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88" t="1632" b="-1"/>
          <a:stretch/>
        </p:blipFill>
        <p:spPr bwMode="auto">
          <a:xfrm>
            <a:off x="2033851" y="1874296"/>
            <a:ext cx="327749" cy="28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9" name="Picture 14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174" y="1881290"/>
            <a:ext cx="341523" cy="28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0" name="Picture 2" descr="http://www.promotionlepine.com/img/interface/gui/file_types/pdf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3781" y="1876268"/>
            <a:ext cx="341523" cy="28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1" name="Picture 2" descr="http://www.google.fr/url?source=imglanding&amp;ct=img&amp;q=https://d1uvkq6h1vbgdk.cloudfront.net/commercial_1/images/logos/logo_excel.png&amp;sa=X&amp;ei=D2FaVfnFE4PcUaSMgKgK&amp;ved=0CAkQ8wc&amp;usg=AFQjCNHL8NsjH361VICj7gFdZc5vijgwTw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929" y="1881290"/>
            <a:ext cx="288000" cy="28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4" name="Image 93"/>
          <p:cNvPicPr>
            <a:picLocks noChangeAspect="1"/>
          </p:cNvPicPr>
          <p:nvPr/>
        </p:nvPicPr>
        <p:blipFill>
          <a:blip r:embed="rId9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551" y="4784288"/>
            <a:ext cx="3240000" cy="1720763"/>
          </a:xfrm>
          <a:prstGeom prst="rect">
            <a:avLst/>
          </a:prstGeom>
        </p:spPr>
      </p:pic>
      <p:pic>
        <p:nvPicPr>
          <p:cNvPr id="96" name="Picture 24"/>
          <p:cNvPicPr>
            <a:picLocks noChangeAspect="1"/>
          </p:cNvPicPr>
          <p:nvPr/>
        </p:nvPicPr>
        <p:blipFill rotWithShape="1">
          <a:blip r:embed="rId10">
            <a:grayscl/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26257" b="47579" l="1379" r="14224"/>
                    </a14:imgEffect>
                  </a14:imgLayer>
                </a14:imgProps>
              </a:ext>
            </a:extLst>
          </a:blip>
          <a:srcRect l="1491" t="25543" r="85343" b="52069"/>
          <a:stretch/>
        </p:blipFill>
        <p:spPr>
          <a:xfrm flipH="1">
            <a:off x="4166483" y="4701454"/>
            <a:ext cx="543273" cy="720000"/>
          </a:xfrm>
          <a:prstGeom prst="rect">
            <a:avLst/>
          </a:prstGeom>
        </p:spPr>
      </p:pic>
      <p:pic>
        <p:nvPicPr>
          <p:cNvPr id="98" name="Picture 24"/>
          <p:cNvPicPr>
            <a:picLocks noChangeAspect="1"/>
          </p:cNvPicPr>
          <p:nvPr/>
        </p:nvPicPr>
        <p:blipFill rotWithShape="1">
          <a:blip r:embed="rId12">
            <a:grayscl/>
          </a:blip>
          <a:srcRect t="76878" r="85278"/>
          <a:stretch/>
        </p:blipFill>
        <p:spPr>
          <a:xfrm>
            <a:off x="8433315" y="3681162"/>
            <a:ext cx="588183" cy="720000"/>
          </a:xfrm>
          <a:prstGeom prst="rect">
            <a:avLst/>
          </a:prstGeom>
        </p:spPr>
      </p:pic>
      <p:sp>
        <p:nvSpPr>
          <p:cNvPr id="4" name="Flèche : droite 3"/>
          <p:cNvSpPr/>
          <p:nvPr/>
        </p:nvSpPr>
        <p:spPr>
          <a:xfrm>
            <a:off x="3720147" y="1317526"/>
            <a:ext cx="1440000" cy="720000"/>
          </a:xfrm>
          <a:prstGeom prst="rightArrow">
            <a:avLst/>
          </a:prstGeom>
          <a:solidFill>
            <a:srgbClr val="FF5050"/>
          </a:solidFill>
          <a:ln>
            <a:solidFill>
              <a:srgbClr val="FF5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Extraire</a:t>
            </a:r>
            <a:endParaRPr lang="en-GB" b="1" dirty="0"/>
          </a:p>
        </p:txBody>
      </p:sp>
      <p:pic>
        <p:nvPicPr>
          <p:cNvPr id="97" name="Picture 24"/>
          <p:cNvPicPr>
            <a:picLocks noChangeAspect="1"/>
          </p:cNvPicPr>
          <p:nvPr/>
        </p:nvPicPr>
        <p:blipFill rotWithShape="1">
          <a:blip r:embed="rId12">
            <a:grayscl/>
          </a:blip>
          <a:srcRect l="-394" t="50697" r="84531" b="23862"/>
          <a:stretch/>
        </p:blipFill>
        <p:spPr>
          <a:xfrm flipH="1">
            <a:off x="8437604" y="1643277"/>
            <a:ext cx="662400" cy="828000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13">
            <a:grayscl/>
          </a:blip>
          <a:stretch>
            <a:fillRect/>
          </a:stretch>
        </p:blipFill>
        <p:spPr>
          <a:xfrm>
            <a:off x="5205431" y="2449205"/>
            <a:ext cx="2782548" cy="3316249"/>
          </a:xfrm>
          <a:prstGeom prst="rect">
            <a:avLst/>
          </a:prstGeom>
        </p:spPr>
      </p:pic>
      <p:grpSp>
        <p:nvGrpSpPr>
          <p:cNvPr id="6" name="Groupe 5"/>
          <p:cNvGrpSpPr/>
          <p:nvPr/>
        </p:nvGrpSpPr>
        <p:grpSpPr>
          <a:xfrm>
            <a:off x="8044363" y="2212734"/>
            <a:ext cx="1440000" cy="720000"/>
            <a:chOff x="7541235" y="1857106"/>
            <a:chExt cx="2364143" cy="720000"/>
          </a:xfrm>
          <a:solidFill>
            <a:schemeClr val="bg1">
              <a:lumMod val="50000"/>
            </a:schemeClr>
          </a:solidFill>
        </p:grpSpPr>
        <p:sp>
          <p:nvSpPr>
            <p:cNvPr id="30" name="Flèche : droite 29"/>
            <p:cNvSpPr/>
            <p:nvPr/>
          </p:nvSpPr>
          <p:spPr>
            <a:xfrm>
              <a:off x="7974890" y="1857106"/>
              <a:ext cx="1930488" cy="720000"/>
            </a:xfrm>
            <a:prstGeom prst="rightArrow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="1" dirty="0"/>
            </a:p>
          </p:txBody>
        </p:sp>
        <p:sp>
          <p:nvSpPr>
            <p:cNvPr id="32" name="Flèche : droite 31"/>
            <p:cNvSpPr/>
            <p:nvPr/>
          </p:nvSpPr>
          <p:spPr>
            <a:xfrm rot="10800000" flipV="1">
              <a:off x="7541235" y="1857106"/>
              <a:ext cx="2064693" cy="720000"/>
            </a:xfrm>
            <a:prstGeom prst="rightArrow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b="1" dirty="0"/>
                <a:t>Fiabiliser</a:t>
              </a:r>
              <a:endParaRPr lang="en-GB" b="1" dirty="0"/>
            </a:p>
          </p:txBody>
        </p:sp>
      </p:grpSp>
      <p:pic>
        <p:nvPicPr>
          <p:cNvPr id="31" name="Picture 250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6039" y="1853445"/>
            <a:ext cx="974637" cy="28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" name="Picture 24"/>
          <p:cNvPicPr>
            <a:picLocks noChangeAspect="1"/>
          </p:cNvPicPr>
          <p:nvPr/>
        </p:nvPicPr>
        <p:blipFill rotWithShape="1">
          <a:blip r:embed="rId12"/>
          <a:srcRect l="-394" t="50697" r="84531" b="23862"/>
          <a:stretch/>
        </p:blipFill>
        <p:spPr>
          <a:xfrm flipH="1">
            <a:off x="4106919" y="747879"/>
            <a:ext cx="662400" cy="828000"/>
          </a:xfrm>
          <a:prstGeom prst="rect">
            <a:avLst/>
          </a:prstGeom>
        </p:spPr>
      </p:pic>
      <p:sp>
        <p:nvSpPr>
          <p:cNvPr id="36" name="Flèche : droite 35"/>
          <p:cNvSpPr/>
          <p:nvPr/>
        </p:nvSpPr>
        <p:spPr>
          <a:xfrm rot="10800000" flipV="1">
            <a:off x="3707213" y="3190002"/>
            <a:ext cx="1440000" cy="809696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Segmenter</a:t>
            </a:r>
            <a:endParaRPr lang="en-GB" b="1" dirty="0"/>
          </a:p>
        </p:txBody>
      </p:sp>
      <p:pic>
        <p:nvPicPr>
          <p:cNvPr id="41" name="Picture 24"/>
          <p:cNvPicPr>
            <a:picLocks noChangeAspect="1"/>
          </p:cNvPicPr>
          <p:nvPr/>
        </p:nvPicPr>
        <p:blipFill rotWithShape="1">
          <a:blip r:embed="rId10">
            <a:grayscl/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26257" b="47579" l="1379" r="14224"/>
                    </a14:imgEffect>
                  </a14:imgLayer>
                </a14:imgProps>
              </a:ext>
            </a:extLst>
          </a:blip>
          <a:srcRect l="1491" t="25543" r="85343" b="52069"/>
          <a:stretch/>
        </p:blipFill>
        <p:spPr>
          <a:xfrm flipH="1">
            <a:off x="4166483" y="2657570"/>
            <a:ext cx="543273" cy="720000"/>
          </a:xfrm>
          <a:prstGeom prst="rect">
            <a:avLst/>
          </a:prstGeom>
        </p:spPr>
      </p:pic>
      <p:sp>
        <p:nvSpPr>
          <p:cNvPr id="49" name="Flèche : droite 48"/>
          <p:cNvSpPr/>
          <p:nvPr/>
        </p:nvSpPr>
        <p:spPr>
          <a:xfrm rot="10800000" flipV="1">
            <a:off x="3671211" y="5228389"/>
            <a:ext cx="1476000" cy="809696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Synthétiser</a:t>
            </a:r>
            <a:endParaRPr lang="en-GB" b="1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15">
            <a:grayscl/>
          </a:blip>
          <a:srcRect b="5478"/>
          <a:stretch/>
        </p:blipFill>
        <p:spPr>
          <a:xfrm>
            <a:off x="9469798" y="3758997"/>
            <a:ext cx="2664000" cy="1650734"/>
          </a:xfrm>
          <a:prstGeom prst="rect">
            <a:avLst/>
          </a:prstGeom>
        </p:spPr>
      </p:pic>
      <p:pic>
        <p:nvPicPr>
          <p:cNvPr id="50" name="Picture 2"/>
          <p:cNvPicPr>
            <a:picLocks noChangeAspect="1"/>
          </p:cNvPicPr>
          <p:nvPr/>
        </p:nvPicPr>
        <p:blipFill rotWithShape="1">
          <a:blip r:embed="rId16">
            <a:grayscl/>
          </a:blip>
          <a:srcRect l="33949" t="13574" r="15842" b="5452"/>
          <a:stretch/>
        </p:blipFill>
        <p:spPr>
          <a:xfrm>
            <a:off x="9498640" y="1178541"/>
            <a:ext cx="2520000" cy="2520756"/>
          </a:xfrm>
          <a:prstGeom prst="rect">
            <a:avLst/>
          </a:prstGeom>
        </p:spPr>
      </p:pic>
      <p:grpSp>
        <p:nvGrpSpPr>
          <p:cNvPr id="51" name="Groupe 50"/>
          <p:cNvGrpSpPr/>
          <p:nvPr/>
        </p:nvGrpSpPr>
        <p:grpSpPr>
          <a:xfrm>
            <a:off x="8044366" y="4225967"/>
            <a:ext cx="1440000" cy="720000"/>
            <a:chOff x="7541236" y="1857106"/>
            <a:chExt cx="2364142" cy="720000"/>
          </a:xfrm>
          <a:solidFill>
            <a:schemeClr val="bg1">
              <a:lumMod val="50000"/>
            </a:schemeClr>
          </a:solidFill>
        </p:grpSpPr>
        <p:sp>
          <p:nvSpPr>
            <p:cNvPr id="52" name="Flèche : droite 51"/>
            <p:cNvSpPr/>
            <p:nvPr/>
          </p:nvSpPr>
          <p:spPr>
            <a:xfrm rot="10800000">
              <a:off x="7541236" y="1857106"/>
              <a:ext cx="1651317" cy="720000"/>
            </a:xfrm>
            <a:prstGeom prst="rightArrow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="1" dirty="0"/>
            </a:p>
          </p:txBody>
        </p:sp>
        <p:sp>
          <p:nvSpPr>
            <p:cNvPr id="53" name="Flèche : droite 52"/>
            <p:cNvSpPr/>
            <p:nvPr/>
          </p:nvSpPr>
          <p:spPr>
            <a:xfrm>
              <a:off x="7820927" y="1857106"/>
              <a:ext cx="2084451" cy="720000"/>
            </a:xfrm>
            <a:prstGeom prst="rightArrow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b="1" dirty="0"/>
                <a:t>Estimer</a:t>
              </a:r>
              <a:endParaRPr lang="en-GB" b="1" dirty="0"/>
            </a:p>
          </p:txBody>
        </p:sp>
      </p:grpSp>
      <p:pic>
        <p:nvPicPr>
          <p:cNvPr id="54" name="Image 53"/>
          <p:cNvPicPr>
            <a:picLocks noChangeAspect="1"/>
          </p:cNvPicPr>
          <p:nvPr/>
        </p:nvPicPr>
        <p:blipFill rotWithShape="1">
          <a:blip r:embed="rId17">
            <a:grayscl/>
          </a:blip>
          <a:srcRect b="6867"/>
          <a:stretch/>
        </p:blipFill>
        <p:spPr>
          <a:xfrm>
            <a:off x="331551" y="2617092"/>
            <a:ext cx="3240000" cy="197860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147666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leau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0132573"/>
              </p:ext>
            </p:extLst>
          </p:nvPr>
        </p:nvGraphicFramePr>
        <p:xfrm>
          <a:off x="2" y="6546397"/>
          <a:ext cx="1219199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3999">
                  <a:extLst>
                    <a:ext uri="{9D8B030D-6E8A-4147-A177-3AD203B41FA5}">
                      <a16:colId xmlns:a16="http://schemas.microsoft.com/office/drawing/2014/main" val="1631672212"/>
                    </a:ext>
                  </a:extLst>
                </a:gridCol>
                <a:gridCol w="1469570">
                  <a:extLst>
                    <a:ext uri="{9D8B030D-6E8A-4147-A177-3AD203B41FA5}">
                      <a16:colId xmlns:a16="http://schemas.microsoft.com/office/drawing/2014/main" val="1523975517"/>
                    </a:ext>
                  </a:extLst>
                </a:gridCol>
                <a:gridCol w="1621972">
                  <a:extLst>
                    <a:ext uri="{9D8B030D-6E8A-4147-A177-3AD203B41FA5}">
                      <a16:colId xmlns:a16="http://schemas.microsoft.com/office/drawing/2014/main" val="4284732167"/>
                    </a:ext>
                  </a:extLst>
                </a:gridCol>
                <a:gridCol w="1480455">
                  <a:extLst>
                    <a:ext uri="{9D8B030D-6E8A-4147-A177-3AD203B41FA5}">
                      <a16:colId xmlns:a16="http://schemas.microsoft.com/office/drawing/2014/main" val="4101102102"/>
                    </a:ext>
                  </a:extLst>
                </a:gridCol>
                <a:gridCol w="1523999">
                  <a:extLst>
                    <a:ext uri="{9D8B030D-6E8A-4147-A177-3AD203B41FA5}">
                      <a16:colId xmlns:a16="http://schemas.microsoft.com/office/drawing/2014/main" val="2295709410"/>
                    </a:ext>
                  </a:extLst>
                </a:gridCol>
                <a:gridCol w="1523999">
                  <a:extLst>
                    <a:ext uri="{9D8B030D-6E8A-4147-A177-3AD203B41FA5}">
                      <a16:colId xmlns:a16="http://schemas.microsoft.com/office/drawing/2014/main" val="1293143689"/>
                    </a:ext>
                  </a:extLst>
                </a:gridCol>
                <a:gridCol w="1523999">
                  <a:extLst>
                    <a:ext uri="{9D8B030D-6E8A-4147-A177-3AD203B41FA5}">
                      <a16:colId xmlns:a16="http://schemas.microsoft.com/office/drawing/2014/main" val="3889465694"/>
                    </a:ext>
                  </a:extLst>
                </a:gridCol>
                <a:gridCol w="1523999">
                  <a:extLst>
                    <a:ext uri="{9D8B030D-6E8A-4147-A177-3AD203B41FA5}">
                      <a16:colId xmlns:a16="http://schemas.microsoft.com/office/drawing/2014/main" val="15865034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GB" u="none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0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u="none" dirty="0">
                          <a:solidFill>
                            <a:schemeClr val="bg1"/>
                          </a:solidFill>
                        </a:rPr>
                        <a:t>Contexte</a:t>
                      </a:r>
                      <a:endParaRPr lang="en-GB" u="none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0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Problématique</a:t>
                      </a:r>
                      <a:endParaRPr lang="en-GB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0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État de l’art</a:t>
                      </a:r>
                      <a:endParaRPr lang="en-GB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0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rgbClr val="008080"/>
                          </a:solidFill>
                        </a:rPr>
                        <a:t>Propositions</a:t>
                      </a:r>
                      <a:endParaRPr lang="en-GB" dirty="0">
                        <a:solidFill>
                          <a:srgbClr val="00808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Conclusion</a:t>
                      </a:r>
                      <a:endParaRPr lang="en-GB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0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Perspectives</a:t>
                      </a:r>
                      <a:endParaRPr lang="en-GB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08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3634867"/>
                  </a:ext>
                </a:extLst>
              </a:tr>
            </a:tbl>
          </a:graphicData>
        </a:graphic>
      </p:graphicFrame>
      <p:sp>
        <p:nvSpPr>
          <p:cNvPr id="45" name="Text Placeholder 5"/>
          <p:cNvSpPr txBox="1">
            <a:spLocks/>
          </p:cNvSpPr>
          <p:nvPr/>
        </p:nvSpPr>
        <p:spPr>
          <a:xfrm>
            <a:off x="0" y="6612"/>
            <a:ext cx="12192000" cy="539750"/>
          </a:xfrm>
          <a:prstGeom prst="rect">
            <a:avLst/>
          </a:prstGeom>
          <a:solidFill>
            <a:srgbClr val="008080"/>
          </a:solidFill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000" b="1" kern="1200">
                <a:solidFill>
                  <a:srgbClr val="C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dirty="0">
                <a:solidFill>
                  <a:schemeClr val="bg1"/>
                </a:solidFill>
                <a:latin typeface="Rockwell" panose="02060603020205020403" pitchFamily="18" charset="0"/>
                <a:ea typeface="Batang" panose="02030600000101010101" pitchFamily="18" charset="-127"/>
              </a:rPr>
              <a:t>EXTRAIRE : Objectifs &amp; Limites</a:t>
            </a:r>
          </a:p>
        </p:txBody>
      </p:sp>
      <p:sp>
        <p:nvSpPr>
          <p:cNvPr id="40" name="Ellipse 39"/>
          <p:cNvSpPr/>
          <p:nvPr/>
        </p:nvSpPr>
        <p:spPr>
          <a:xfrm>
            <a:off x="11504141" y="6561636"/>
            <a:ext cx="620006" cy="288000"/>
          </a:xfrm>
          <a:prstGeom prst="ellipse">
            <a:avLst/>
          </a:prstGeom>
          <a:solidFill>
            <a:schemeClr val="bg1"/>
          </a:solidFill>
          <a:ln>
            <a:solidFill>
              <a:srgbClr val="0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5217DFA7-C24C-4BC7-90E8-E168825F2671}" type="slidenum">
              <a:rPr lang="fr-FR" sz="1400" b="1" smtClean="0">
                <a:solidFill>
                  <a:srgbClr val="008080"/>
                </a:solidFill>
              </a:rPr>
              <a:pPr algn="ctr"/>
              <a:t>22</a:t>
            </a:fld>
            <a:endParaRPr lang="fr-FR" sz="1400" b="1" dirty="0">
              <a:solidFill>
                <a:srgbClr val="008080"/>
              </a:solidFill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2" y="596900"/>
            <a:ext cx="12191998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fr-FR" sz="2400" b="1" dirty="0">
                <a:solidFill>
                  <a:srgbClr val="76639D"/>
                </a:solidFill>
                <a:latin typeface="Arial Black" panose="020B0A04020102020204" pitchFamily="34" charset="0"/>
              </a:rPr>
              <a:t>Objectifs :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fr-FR" sz="2400" b="1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fr-FR" sz="2400" b="1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fr-FR" sz="2400" b="1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fr-FR" sz="2400" b="1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fr-FR" sz="2400" b="1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fr-FR" sz="2400" b="1" dirty="0">
                <a:solidFill>
                  <a:srgbClr val="76639D"/>
                </a:solidFill>
                <a:latin typeface="Arial Black" panose="020B0A04020102020204" pitchFamily="34" charset="0"/>
              </a:rPr>
              <a:t>Limites :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fr-FR" sz="2400" dirty="0"/>
              <a:t>Extraction : </a:t>
            </a:r>
            <a:r>
              <a:rPr lang="fr-FR" sz="2400" b="1" dirty="0">
                <a:solidFill>
                  <a:srgbClr val="76639D"/>
                </a:solidFill>
              </a:rPr>
              <a:t>phrases complètes </a:t>
            </a:r>
            <a:r>
              <a:rPr lang="fr-FR" sz="2400" dirty="0">
                <a:solidFill>
                  <a:schemeClr val="accent4">
                    <a:lumMod val="50000"/>
                  </a:schemeClr>
                </a:solidFill>
              </a:rPr>
              <a:t>[</a:t>
            </a:r>
            <a:r>
              <a:rPr lang="fr-FR" sz="2400" dirty="0" err="1">
                <a:solidFill>
                  <a:schemeClr val="accent4">
                    <a:lumMod val="50000"/>
                  </a:schemeClr>
                </a:solidFill>
              </a:rPr>
              <a:t>Kof</a:t>
            </a:r>
            <a:r>
              <a:rPr lang="fr-FR" sz="2400" dirty="0">
                <a:solidFill>
                  <a:schemeClr val="accent4">
                    <a:lumMod val="50000"/>
                  </a:schemeClr>
                </a:solidFill>
              </a:rPr>
              <a:t>, 2004]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fr-FR" sz="2400" dirty="0"/>
              <a:t>Classification : </a:t>
            </a:r>
            <a:r>
              <a:rPr lang="fr-FR" sz="2400" b="1" dirty="0">
                <a:solidFill>
                  <a:srgbClr val="76639D"/>
                </a:solidFill>
              </a:rPr>
              <a:t>verbes modaux</a:t>
            </a:r>
            <a:r>
              <a:rPr lang="fr-FR" sz="2400" i="1" dirty="0"/>
              <a:t> </a:t>
            </a:r>
            <a:r>
              <a:rPr lang="fr-FR" sz="2400" dirty="0">
                <a:solidFill>
                  <a:schemeClr val="accent4">
                    <a:lumMod val="50000"/>
                  </a:schemeClr>
                </a:solidFill>
              </a:rPr>
              <a:t>[Bernard et </a:t>
            </a:r>
            <a:r>
              <a:rPr lang="fr-FR" sz="2400" i="1" dirty="0">
                <a:solidFill>
                  <a:schemeClr val="accent4">
                    <a:lumMod val="50000"/>
                  </a:schemeClr>
                </a:solidFill>
              </a:rPr>
              <a:t>al.</a:t>
            </a:r>
            <a:r>
              <a:rPr lang="fr-FR" sz="2400" dirty="0">
                <a:solidFill>
                  <a:schemeClr val="accent4">
                    <a:lumMod val="50000"/>
                  </a:schemeClr>
                </a:solidFill>
              </a:rPr>
              <a:t>, 2014] </a:t>
            </a:r>
            <a:r>
              <a:rPr lang="fr-FR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ou</a:t>
            </a:r>
            <a:r>
              <a:rPr lang="fr-FR" sz="240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fr-FR" sz="2400" b="1" dirty="0">
                <a:solidFill>
                  <a:srgbClr val="76639D"/>
                </a:solidFill>
              </a:rPr>
              <a:t>jargon légal</a:t>
            </a:r>
            <a:r>
              <a:rPr lang="fr-FR" sz="2400" b="1" i="1" dirty="0">
                <a:solidFill>
                  <a:srgbClr val="76639D"/>
                </a:solidFill>
              </a:rPr>
              <a:t> </a:t>
            </a:r>
            <a:r>
              <a:rPr lang="fr-FR" sz="2400" dirty="0">
                <a:solidFill>
                  <a:schemeClr val="accent4">
                    <a:lumMod val="50000"/>
                  </a:schemeClr>
                </a:solidFill>
              </a:rPr>
              <a:t>[</a:t>
            </a:r>
            <a:r>
              <a:rPr lang="fr-FR" sz="2400" dirty="0" err="1">
                <a:solidFill>
                  <a:schemeClr val="accent4">
                    <a:lumMod val="50000"/>
                  </a:schemeClr>
                </a:solidFill>
              </a:rPr>
              <a:t>Zeni</a:t>
            </a:r>
            <a:r>
              <a:rPr lang="fr-FR" sz="2400" dirty="0">
                <a:solidFill>
                  <a:schemeClr val="accent4">
                    <a:lumMod val="50000"/>
                  </a:schemeClr>
                </a:solidFill>
              </a:rPr>
              <a:t> et </a:t>
            </a:r>
            <a:r>
              <a:rPr lang="fr-FR" sz="2400" i="1" dirty="0">
                <a:solidFill>
                  <a:schemeClr val="accent4">
                    <a:lumMod val="50000"/>
                  </a:schemeClr>
                </a:solidFill>
              </a:rPr>
              <a:t>al.</a:t>
            </a:r>
            <a:r>
              <a:rPr lang="fr-FR" sz="2400" dirty="0">
                <a:solidFill>
                  <a:schemeClr val="accent4">
                    <a:lumMod val="50000"/>
                  </a:schemeClr>
                </a:solidFill>
              </a:rPr>
              <a:t>, 2015]</a:t>
            </a:r>
          </a:p>
        </p:txBody>
      </p:sp>
      <p:sp>
        <p:nvSpPr>
          <p:cNvPr id="15" name="Flèche : droite 14"/>
          <p:cNvSpPr/>
          <p:nvPr/>
        </p:nvSpPr>
        <p:spPr>
          <a:xfrm>
            <a:off x="4576819" y="2255514"/>
            <a:ext cx="1440000" cy="720000"/>
          </a:xfrm>
          <a:prstGeom prst="rightArrow">
            <a:avLst/>
          </a:prstGeom>
          <a:solidFill>
            <a:srgbClr val="FF5050"/>
          </a:solidFill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b="1" dirty="0"/>
              <a:t>Extraire</a:t>
            </a:r>
            <a:endParaRPr lang="en-GB" sz="2400" b="1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571" y="1371654"/>
            <a:ext cx="4389648" cy="2487721"/>
          </a:xfrm>
          <a:prstGeom prst="rect">
            <a:avLst/>
          </a:prstGeom>
        </p:spPr>
      </p:pic>
      <p:graphicFrame>
        <p:nvGraphicFramePr>
          <p:cNvPr id="19" name="Tableau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8245449"/>
              </p:ext>
            </p:extLst>
          </p:nvPr>
        </p:nvGraphicFramePr>
        <p:xfrm>
          <a:off x="6042219" y="1823034"/>
          <a:ext cx="5946581" cy="158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46581">
                  <a:extLst>
                    <a:ext uri="{9D8B030D-6E8A-4147-A177-3AD203B41FA5}">
                      <a16:colId xmlns:a16="http://schemas.microsoft.com/office/drawing/2014/main" val="42673799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Liste d’exigences</a:t>
                      </a:r>
                      <a:endParaRPr lang="en-GB" sz="20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81154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Ex</a:t>
                      </a:r>
                      <a:r>
                        <a:rPr lang="fr-FR" sz="2000" b="1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</a:t>
                      </a:r>
                      <a:r>
                        <a:rPr lang="fr-FR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1.</a:t>
                      </a:r>
                      <a:r>
                        <a:rPr lang="fr-FR" sz="2000" b="1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</a:t>
                      </a:r>
                      <a:r>
                        <a:rPr lang="fr-FR" sz="20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The </a:t>
                      </a:r>
                      <a:r>
                        <a:rPr lang="fr-FR" sz="2000" b="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ranging</a:t>
                      </a:r>
                      <a:r>
                        <a:rPr lang="fr-FR" sz="20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</a:t>
                      </a:r>
                      <a:r>
                        <a:rPr lang="fr-FR" sz="2000" b="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sign</a:t>
                      </a:r>
                      <a:r>
                        <a:rPr lang="fr-FR" sz="20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</a:t>
                      </a:r>
                      <a:r>
                        <a:rPr lang="fr-FR" sz="2000" b="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shall</a:t>
                      </a:r>
                      <a:r>
                        <a:rPr lang="fr-FR" sz="20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</a:t>
                      </a:r>
                      <a:r>
                        <a:rPr lang="fr-FR" sz="2000" b="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be</a:t>
                      </a:r>
                      <a:r>
                        <a:rPr lang="fr-FR" sz="20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compatible </a:t>
                      </a:r>
                      <a:r>
                        <a:rPr lang="fr-FR" sz="2000" b="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with</a:t>
                      </a:r>
                      <a:r>
                        <a:rPr lang="fr-FR" sz="20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</a:t>
                      </a:r>
                      <a:r>
                        <a:rPr lang="fr-FR" sz="2000" b="0" u="non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[ES 050]</a:t>
                      </a:r>
                      <a:endParaRPr lang="en-GB" sz="2000" b="0" u="non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52980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Ex</a:t>
                      </a:r>
                      <a:r>
                        <a:rPr lang="fr-FR" sz="2000" b="1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2</a:t>
                      </a:r>
                      <a:r>
                        <a:rPr lang="fr-FR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.</a:t>
                      </a:r>
                      <a:r>
                        <a:rPr lang="fr-FR" sz="2000" b="1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</a:t>
                      </a:r>
                      <a:r>
                        <a:rPr lang="fr-FR" sz="20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The conduit</a:t>
                      </a:r>
                      <a:r>
                        <a:rPr lang="fr-FR" sz="2000" b="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size </a:t>
                      </a:r>
                      <a:r>
                        <a:rPr lang="fr-FR" sz="2000" b="0" baseline="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shall</a:t>
                      </a:r>
                      <a:r>
                        <a:rPr lang="fr-FR" sz="2000" b="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</a:t>
                      </a:r>
                      <a:r>
                        <a:rPr lang="fr-FR" sz="2000" b="0" baseline="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be</a:t>
                      </a:r>
                      <a:r>
                        <a:rPr lang="fr-FR" sz="2000" b="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</a:t>
                      </a:r>
                      <a:r>
                        <a:rPr lang="fr-FR" sz="2000" b="0" baseline="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less</a:t>
                      </a:r>
                      <a:r>
                        <a:rPr lang="fr-FR" sz="2000" b="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</a:t>
                      </a:r>
                      <a:r>
                        <a:rPr lang="fr-FR" sz="2000" b="0" baseline="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than</a:t>
                      </a:r>
                      <a:r>
                        <a:rPr lang="fr-FR" sz="2000" b="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4 m</a:t>
                      </a:r>
                      <a:endParaRPr lang="en-GB" sz="20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15468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sz="2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…</a:t>
                      </a:r>
                      <a:endParaRPr lang="en-GB" sz="20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4058607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1108704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Image 1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2514" y="3968226"/>
            <a:ext cx="8854220" cy="1082297"/>
          </a:xfrm>
          <a:prstGeom prst="rect">
            <a:avLst/>
          </a:prstGeom>
        </p:spPr>
      </p:pic>
      <p:pic>
        <p:nvPicPr>
          <p:cNvPr id="115" name="Image 114"/>
          <p:cNvPicPr>
            <a:picLocks noChangeAspect="1"/>
          </p:cNvPicPr>
          <p:nvPr/>
        </p:nvPicPr>
        <p:blipFill rotWithShape="1">
          <a:blip r:embed="rId5"/>
          <a:srcRect t="-6862" r="6211" b="1"/>
          <a:stretch/>
        </p:blipFill>
        <p:spPr>
          <a:xfrm>
            <a:off x="3244332" y="4139988"/>
            <a:ext cx="8820000" cy="855489"/>
          </a:xfrm>
          <a:prstGeom prst="rect">
            <a:avLst/>
          </a:prstGeom>
        </p:spPr>
      </p:pic>
      <p:pic>
        <p:nvPicPr>
          <p:cNvPr id="125" name="Image 1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72969" y="2751254"/>
            <a:ext cx="8894648" cy="3600000"/>
          </a:xfrm>
          <a:prstGeom prst="rect">
            <a:avLst/>
          </a:prstGeom>
        </p:spPr>
      </p:pic>
      <p:sp>
        <p:nvSpPr>
          <p:cNvPr id="45" name="Text Placeholder 5"/>
          <p:cNvSpPr txBox="1">
            <a:spLocks/>
          </p:cNvSpPr>
          <p:nvPr/>
        </p:nvSpPr>
        <p:spPr>
          <a:xfrm>
            <a:off x="0" y="6612"/>
            <a:ext cx="12192000" cy="539750"/>
          </a:xfrm>
          <a:prstGeom prst="rect">
            <a:avLst/>
          </a:prstGeom>
          <a:solidFill>
            <a:srgbClr val="008080"/>
          </a:solidFill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000" b="1" kern="1200">
                <a:solidFill>
                  <a:srgbClr val="C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dirty="0">
                <a:solidFill>
                  <a:schemeClr val="bg1"/>
                </a:solidFill>
                <a:latin typeface="Rockwell" panose="02060603020205020403" pitchFamily="18" charset="0"/>
                <a:ea typeface="Batang" panose="02030600000101010101" pitchFamily="18" charset="-127"/>
              </a:rPr>
              <a:t>EXTRAIRE : Exigences de documents semi- ou non-structurés</a:t>
            </a:r>
          </a:p>
        </p:txBody>
      </p:sp>
      <p:graphicFrame>
        <p:nvGraphicFramePr>
          <p:cNvPr id="38" name="Tableau 37"/>
          <p:cNvGraphicFramePr>
            <a:graphicFrameLocks noGrp="1"/>
          </p:cNvGraphicFramePr>
          <p:nvPr>
            <p:extLst/>
          </p:nvPr>
        </p:nvGraphicFramePr>
        <p:xfrm>
          <a:off x="2" y="6546397"/>
          <a:ext cx="1219199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3999">
                  <a:extLst>
                    <a:ext uri="{9D8B030D-6E8A-4147-A177-3AD203B41FA5}">
                      <a16:colId xmlns:a16="http://schemas.microsoft.com/office/drawing/2014/main" val="1631672212"/>
                    </a:ext>
                  </a:extLst>
                </a:gridCol>
                <a:gridCol w="1469570">
                  <a:extLst>
                    <a:ext uri="{9D8B030D-6E8A-4147-A177-3AD203B41FA5}">
                      <a16:colId xmlns:a16="http://schemas.microsoft.com/office/drawing/2014/main" val="1523975517"/>
                    </a:ext>
                  </a:extLst>
                </a:gridCol>
                <a:gridCol w="1621972">
                  <a:extLst>
                    <a:ext uri="{9D8B030D-6E8A-4147-A177-3AD203B41FA5}">
                      <a16:colId xmlns:a16="http://schemas.microsoft.com/office/drawing/2014/main" val="4284732167"/>
                    </a:ext>
                  </a:extLst>
                </a:gridCol>
                <a:gridCol w="1480455">
                  <a:extLst>
                    <a:ext uri="{9D8B030D-6E8A-4147-A177-3AD203B41FA5}">
                      <a16:colId xmlns:a16="http://schemas.microsoft.com/office/drawing/2014/main" val="4101102102"/>
                    </a:ext>
                  </a:extLst>
                </a:gridCol>
                <a:gridCol w="1523999">
                  <a:extLst>
                    <a:ext uri="{9D8B030D-6E8A-4147-A177-3AD203B41FA5}">
                      <a16:colId xmlns:a16="http://schemas.microsoft.com/office/drawing/2014/main" val="2295709410"/>
                    </a:ext>
                  </a:extLst>
                </a:gridCol>
                <a:gridCol w="1523999">
                  <a:extLst>
                    <a:ext uri="{9D8B030D-6E8A-4147-A177-3AD203B41FA5}">
                      <a16:colId xmlns:a16="http://schemas.microsoft.com/office/drawing/2014/main" val="1293143689"/>
                    </a:ext>
                  </a:extLst>
                </a:gridCol>
                <a:gridCol w="1523999">
                  <a:extLst>
                    <a:ext uri="{9D8B030D-6E8A-4147-A177-3AD203B41FA5}">
                      <a16:colId xmlns:a16="http://schemas.microsoft.com/office/drawing/2014/main" val="3889465694"/>
                    </a:ext>
                  </a:extLst>
                </a:gridCol>
                <a:gridCol w="1523999">
                  <a:extLst>
                    <a:ext uri="{9D8B030D-6E8A-4147-A177-3AD203B41FA5}">
                      <a16:colId xmlns:a16="http://schemas.microsoft.com/office/drawing/2014/main" val="15865034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GB" u="none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0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u="none" dirty="0">
                          <a:solidFill>
                            <a:schemeClr val="bg1"/>
                          </a:solidFill>
                        </a:rPr>
                        <a:t>Contexte</a:t>
                      </a:r>
                      <a:endParaRPr lang="en-GB" u="none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0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Problématique</a:t>
                      </a:r>
                      <a:endParaRPr lang="en-GB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0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État de l’art</a:t>
                      </a:r>
                      <a:endParaRPr lang="en-GB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0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rgbClr val="008080"/>
                          </a:solidFill>
                        </a:rPr>
                        <a:t>Propositions</a:t>
                      </a:r>
                      <a:endParaRPr lang="en-GB" dirty="0">
                        <a:solidFill>
                          <a:srgbClr val="00808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Conclusion</a:t>
                      </a:r>
                      <a:endParaRPr lang="en-GB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0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Perspectives</a:t>
                      </a:r>
                      <a:endParaRPr lang="en-GB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08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3634867"/>
                  </a:ext>
                </a:extLst>
              </a:tr>
            </a:tbl>
          </a:graphicData>
        </a:graphic>
      </p:graphicFrame>
      <p:sp>
        <p:nvSpPr>
          <p:cNvPr id="40" name="Ellipse 39"/>
          <p:cNvSpPr/>
          <p:nvPr/>
        </p:nvSpPr>
        <p:spPr>
          <a:xfrm>
            <a:off x="11504141" y="6561636"/>
            <a:ext cx="620006" cy="288000"/>
          </a:xfrm>
          <a:prstGeom prst="ellipse">
            <a:avLst/>
          </a:prstGeom>
          <a:solidFill>
            <a:schemeClr val="bg1"/>
          </a:solidFill>
          <a:ln>
            <a:solidFill>
              <a:srgbClr val="0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5217DFA7-C24C-4BC7-90E8-E168825F2671}" type="slidenum">
              <a:rPr lang="fr-FR" sz="1400" b="1" smtClean="0">
                <a:solidFill>
                  <a:srgbClr val="008080"/>
                </a:solidFill>
              </a:rPr>
              <a:pPr algn="ctr"/>
              <a:t>23</a:t>
            </a:fld>
            <a:endParaRPr lang="fr-FR" sz="1400" b="1" dirty="0">
              <a:solidFill>
                <a:srgbClr val="008080"/>
              </a:solidFill>
            </a:endParaRPr>
          </a:p>
        </p:txBody>
      </p:sp>
      <p:pic>
        <p:nvPicPr>
          <p:cNvPr id="9" name="Image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4963" y="621273"/>
            <a:ext cx="468000" cy="468000"/>
          </a:xfrm>
          <a:prstGeom prst="rect">
            <a:avLst/>
          </a:prstGeom>
        </p:spPr>
      </p:pic>
      <p:pic>
        <p:nvPicPr>
          <p:cNvPr id="10" name="Image 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1455" y="621273"/>
            <a:ext cx="468000" cy="468000"/>
          </a:xfrm>
          <a:prstGeom prst="rect">
            <a:avLst/>
          </a:prstGeom>
        </p:spPr>
      </p:pic>
      <p:pic>
        <p:nvPicPr>
          <p:cNvPr id="11" name="Image 9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6" t="9713" r="8809" b="10617"/>
          <a:stretch/>
        </p:blipFill>
        <p:spPr>
          <a:xfrm>
            <a:off x="4692886" y="621273"/>
            <a:ext cx="488646" cy="468000"/>
          </a:xfrm>
          <a:prstGeom prst="rect">
            <a:avLst/>
          </a:prstGeom>
        </p:spPr>
      </p:pic>
      <p:sp>
        <p:nvSpPr>
          <p:cNvPr id="3" name="Forme libre : forme 2"/>
          <p:cNvSpPr/>
          <p:nvPr/>
        </p:nvSpPr>
        <p:spPr>
          <a:xfrm>
            <a:off x="82292" y="672999"/>
            <a:ext cx="3150902" cy="444096"/>
          </a:xfrm>
          <a:custGeom>
            <a:avLst/>
            <a:gdLst>
              <a:gd name="connsiteX0" fmla="*/ 0 w 3150902"/>
              <a:gd name="connsiteY0" fmla="*/ 44410 h 444096"/>
              <a:gd name="connsiteX1" fmla="*/ 44410 w 3150902"/>
              <a:gd name="connsiteY1" fmla="*/ 0 h 444096"/>
              <a:gd name="connsiteX2" fmla="*/ 3106492 w 3150902"/>
              <a:gd name="connsiteY2" fmla="*/ 0 h 444096"/>
              <a:gd name="connsiteX3" fmla="*/ 3150902 w 3150902"/>
              <a:gd name="connsiteY3" fmla="*/ 44410 h 444096"/>
              <a:gd name="connsiteX4" fmla="*/ 3150902 w 3150902"/>
              <a:gd name="connsiteY4" fmla="*/ 399686 h 444096"/>
              <a:gd name="connsiteX5" fmla="*/ 3106492 w 3150902"/>
              <a:gd name="connsiteY5" fmla="*/ 444096 h 444096"/>
              <a:gd name="connsiteX6" fmla="*/ 44410 w 3150902"/>
              <a:gd name="connsiteY6" fmla="*/ 444096 h 444096"/>
              <a:gd name="connsiteX7" fmla="*/ 0 w 3150902"/>
              <a:gd name="connsiteY7" fmla="*/ 399686 h 444096"/>
              <a:gd name="connsiteX8" fmla="*/ 0 w 3150902"/>
              <a:gd name="connsiteY8" fmla="*/ 44410 h 444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50902" h="444096">
                <a:moveTo>
                  <a:pt x="0" y="44410"/>
                </a:moveTo>
                <a:cubicBezTo>
                  <a:pt x="0" y="19883"/>
                  <a:pt x="19883" y="0"/>
                  <a:pt x="44410" y="0"/>
                </a:cubicBezTo>
                <a:lnTo>
                  <a:pt x="3106492" y="0"/>
                </a:lnTo>
                <a:cubicBezTo>
                  <a:pt x="3131019" y="0"/>
                  <a:pt x="3150902" y="19883"/>
                  <a:pt x="3150902" y="44410"/>
                </a:cubicBezTo>
                <a:lnTo>
                  <a:pt x="3150902" y="399686"/>
                </a:lnTo>
                <a:cubicBezTo>
                  <a:pt x="3150902" y="424213"/>
                  <a:pt x="3131019" y="444096"/>
                  <a:pt x="3106492" y="444096"/>
                </a:cubicBezTo>
                <a:lnTo>
                  <a:pt x="44410" y="444096"/>
                </a:lnTo>
                <a:cubicBezTo>
                  <a:pt x="19883" y="444096"/>
                  <a:pt x="0" y="424213"/>
                  <a:pt x="0" y="399686"/>
                </a:cubicBezTo>
                <a:lnTo>
                  <a:pt x="0" y="44410"/>
                </a:lnTo>
                <a:close/>
              </a:path>
            </a:pathLst>
          </a:custGeom>
          <a:solidFill>
            <a:srgbClr val="76639D"/>
          </a:solidFill>
          <a:ln w="12700" cap="flat" cmpd="sng" algn="ctr">
            <a:solidFill>
              <a:prstClr val="white">
                <a:hueOff val="0"/>
                <a:satOff val="0"/>
                <a:lumOff val="0"/>
                <a:alphaOff val="0"/>
              </a:prstClr>
            </a:solidFill>
            <a:prstDash val="solid"/>
            <a:miter lim="800000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04447" tIns="104447" rIns="104447" bIns="104447" numCol="1" spcCol="1270" anchor="ctr" anchorCtr="0">
            <a:noAutofit/>
          </a:bodyPr>
          <a:lstStyle/>
          <a:p>
            <a:pPr marL="0" lvl="0" indent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fr-FR" sz="2400" b="0" kern="1200" dirty="0">
                <a:solidFill>
                  <a:schemeClr val="bg1"/>
                </a:solidFill>
                <a:latin typeface="Calibri" panose="020F0502020204030204"/>
                <a:ea typeface="+mn-ea"/>
                <a:cs typeface="+mn-cs"/>
              </a:rPr>
              <a:t>Identifier</a:t>
            </a:r>
            <a:r>
              <a:rPr lang="fr-FR" sz="2400" b="0" kern="1200" dirty="0">
                <a:solidFill>
                  <a:schemeClr val="bg1"/>
                </a:solidFill>
              </a:rPr>
              <a:t> le format</a:t>
            </a:r>
          </a:p>
        </p:txBody>
      </p:sp>
      <p:sp>
        <p:nvSpPr>
          <p:cNvPr id="5" name="Forme libre : forme 4"/>
          <p:cNvSpPr/>
          <p:nvPr/>
        </p:nvSpPr>
        <p:spPr>
          <a:xfrm>
            <a:off x="1557821" y="1144851"/>
            <a:ext cx="199844" cy="166537"/>
          </a:xfrm>
          <a:custGeom>
            <a:avLst/>
            <a:gdLst>
              <a:gd name="connsiteX0" fmla="*/ 0 w 166536"/>
              <a:gd name="connsiteY0" fmla="*/ 39969 h 199843"/>
              <a:gd name="connsiteX1" fmla="*/ 83268 w 166536"/>
              <a:gd name="connsiteY1" fmla="*/ 39969 h 199843"/>
              <a:gd name="connsiteX2" fmla="*/ 83268 w 166536"/>
              <a:gd name="connsiteY2" fmla="*/ 0 h 199843"/>
              <a:gd name="connsiteX3" fmla="*/ 166536 w 166536"/>
              <a:gd name="connsiteY3" fmla="*/ 99922 h 199843"/>
              <a:gd name="connsiteX4" fmla="*/ 83268 w 166536"/>
              <a:gd name="connsiteY4" fmla="*/ 199843 h 199843"/>
              <a:gd name="connsiteX5" fmla="*/ 83268 w 166536"/>
              <a:gd name="connsiteY5" fmla="*/ 159874 h 199843"/>
              <a:gd name="connsiteX6" fmla="*/ 0 w 166536"/>
              <a:gd name="connsiteY6" fmla="*/ 159874 h 199843"/>
              <a:gd name="connsiteX7" fmla="*/ 0 w 166536"/>
              <a:gd name="connsiteY7" fmla="*/ 39969 h 199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6536" h="199843">
                <a:moveTo>
                  <a:pt x="133228" y="1"/>
                </a:moveTo>
                <a:lnTo>
                  <a:pt x="133228" y="99922"/>
                </a:lnTo>
                <a:lnTo>
                  <a:pt x="166536" y="99921"/>
                </a:lnTo>
                <a:lnTo>
                  <a:pt x="83268" y="199842"/>
                </a:lnTo>
                <a:lnTo>
                  <a:pt x="0" y="99922"/>
                </a:lnTo>
                <a:lnTo>
                  <a:pt x="33308" y="99922"/>
                </a:lnTo>
                <a:lnTo>
                  <a:pt x="33308" y="1"/>
                </a:lnTo>
                <a:lnTo>
                  <a:pt x="133228" y="1"/>
                </a:lnTo>
                <a:close/>
              </a:path>
            </a:pathLst>
          </a:custGeom>
          <a:solidFill>
            <a:srgbClr val="76639D"/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9970" tIns="1" rIns="39969" bIns="49961" numCol="1" spcCol="1270" anchor="ctr" anchorCtr="0">
            <a:noAutofit/>
          </a:bodyPr>
          <a:lstStyle/>
          <a:p>
            <a:pPr marL="0" lvl="0" indent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fr-FR" sz="1100" kern="1200"/>
          </a:p>
        </p:txBody>
      </p:sp>
      <p:sp>
        <p:nvSpPr>
          <p:cNvPr id="6" name="Forme libre : forme 5"/>
          <p:cNvSpPr/>
          <p:nvPr/>
        </p:nvSpPr>
        <p:spPr>
          <a:xfrm>
            <a:off x="82292" y="1339144"/>
            <a:ext cx="3150902" cy="444096"/>
          </a:xfrm>
          <a:custGeom>
            <a:avLst/>
            <a:gdLst>
              <a:gd name="connsiteX0" fmla="*/ 0 w 3150902"/>
              <a:gd name="connsiteY0" fmla="*/ 44410 h 444096"/>
              <a:gd name="connsiteX1" fmla="*/ 44410 w 3150902"/>
              <a:gd name="connsiteY1" fmla="*/ 0 h 444096"/>
              <a:gd name="connsiteX2" fmla="*/ 3106492 w 3150902"/>
              <a:gd name="connsiteY2" fmla="*/ 0 h 444096"/>
              <a:gd name="connsiteX3" fmla="*/ 3150902 w 3150902"/>
              <a:gd name="connsiteY3" fmla="*/ 44410 h 444096"/>
              <a:gd name="connsiteX4" fmla="*/ 3150902 w 3150902"/>
              <a:gd name="connsiteY4" fmla="*/ 399686 h 444096"/>
              <a:gd name="connsiteX5" fmla="*/ 3106492 w 3150902"/>
              <a:gd name="connsiteY5" fmla="*/ 444096 h 444096"/>
              <a:gd name="connsiteX6" fmla="*/ 44410 w 3150902"/>
              <a:gd name="connsiteY6" fmla="*/ 444096 h 444096"/>
              <a:gd name="connsiteX7" fmla="*/ 0 w 3150902"/>
              <a:gd name="connsiteY7" fmla="*/ 399686 h 444096"/>
              <a:gd name="connsiteX8" fmla="*/ 0 w 3150902"/>
              <a:gd name="connsiteY8" fmla="*/ 44410 h 444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50902" h="444096">
                <a:moveTo>
                  <a:pt x="0" y="44410"/>
                </a:moveTo>
                <a:cubicBezTo>
                  <a:pt x="0" y="19883"/>
                  <a:pt x="19883" y="0"/>
                  <a:pt x="44410" y="0"/>
                </a:cubicBezTo>
                <a:lnTo>
                  <a:pt x="3106492" y="0"/>
                </a:lnTo>
                <a:cubicBezTo>
                  <a:pt x="3131019" y="0"/>
                  <a:pt x="3150902" y="19883"/>
                  <a:pt x="3150902" y="44410"/>
                </a:cubicBezTo>
                <a:lnTo>
                  <a:pt x="3150902" y="399686"/>
                </a:lnTo>
                <a:cubicBezTo>
                  <a:pt x="3150902" y="424213"/>
                  <a:pt x="3131019" y="444096"/>
                  <a:pt x="3106492" y="444096"/>
                </a:cubicBezTo>
                <a:lnTo>
                  <a:pt x="44410" y="444096"/>
                </a:lnTo>
                <a:cubicBezTo>
                  <a:pt x="19883" y="444096"/>
                  <a:pt x="0" y="424213"/>
                  <a:pt x="0" y="399686"/>
                </a:cubicBezTo>
                <a:lnTo>
                  <a:pt x="0" y="44410"/>
                </a:lnTo>
                <a:close/>
              </a:path>
            </a:pathLst>
          </a:custGeom>
          <a:solidFill>
            <a:srgbClr val="76639D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4447" tIns="104447" rIns="104447" bIns="104447" numCol="1" spcCol="1270" anchor="ctr" anchorCtr="0">
            <a:noAutofit/>
          </a:bodyPr>
          <a:lstStyle/>
          <a:p>
            <a:pPr marL="0" lvl="0" indent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fr-FR" sz="2400" b="0" kern="1200" dirty="0"/>
              <a:t>Convertir le format</a:t>
            </a:r>
          </a:p>
        </p:txBody>
      </p:sp>
      <p:sp>
        <p:nvSpPr>
          <p:cNvPr id="7" name="Forme libre : forme 6"/>
          <p:cNvSpPr/>
          <p:nvPr/>
        </p:nvSpPr>
        <p:spPr>
          <a:xfrm>
            <a:off x="1557821" y="1810996"/>
            <a:ext cx="199844" cy="166537"/>
          </a:xfrm>
          <a:custGeom>
            <a:avLst/>
            <a:gdLst>
              <a:gd name="connsiteX0" fmla="*/ 0 w 166536"/>
              <a:gd name="connsiteY0" fmla="*/ 39969 h 199843"/>
              <a:gd name="connsiteX1" fmla="*/ 83268 w 166536"/>
              <a:gd name="connsiteY1" fmla="*/ 39969 h 199843"/>
              <a:gd name="connsiteX2" fmla="*/ 83268 w 166536"/>
              <a:gd name="connsiteY2" fmla="*/ 0 h 199843"/>
              <a:gd name="connsiteX3" fmla="*/ 166536 w 166536"/>
              <a:gd name="connsiteY3" fmla="*/ 99922 h 199843"/>
              <a:gd name="connsiteX4" fmla="*/ 83268 w 166536"/>
              <a:gd name="connsiteY4" fmla="*/ 199843 h 199843"/>
              <a:gd name="connsiteX5" fmla="*/ 83268 w 166536"/>
              <a:gd name="connsiteY5" fmla="*/ 159874 h 199843"/>
              <a:gd name="connsiteX6" fmla="*/ 0 w 166536"/>
              <a:gd name="connsiteY6" fmla="*/ 159874 h 199843"/>
              <a:gd name="connsiteX7" fmla="*/ 0 w 166536"/>
              <a:gd name="connsiteY7" fmla="*/ 39969 h 199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6536" h="199843">
                <a:moveTo>
                  <a:pt x="133228" y="1"/>
                </a:moveTo>
                <a:lnTo>
                  <a:pt x="133228" y="99922"/>
                </a:lnTo>
                <a:lnTo>
                  <a:pt x="166536" y="99921"/>
                </a:lnTo>
                <a:lnTo>
                  <a:pt x="83268" y="199842"/>
                </a:lnTo>
                <a:lnTo>
                  <a:pt x="0" y="99922"/>
                </a:lnTo>
                <a:lnTo>
                  <a:pt x="33308" y="99922"/>
                </a:lnTo>
                <a:lnTo>
                  <a:pt x="33308" y="1"/>
                </a:lnTo>
                <a:lnTo>
                  <a:pt x="133228" y="1"/>
                </a:lnTo>
                <a:close/>
              </a:path>
            </a:pathLst>
          </a:custGeom>
          <a:solidFill>
            <a:srgbClr val="76639D"/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9970" tIns="1" rIns="39969" bIns="49961" numCol="1" spcCol="1270" anchor="ctr" anchorCtr="0">
            <a:noAutofit/>
          </a:bodyPr>
          <a:lstStyle/>
          <a:p>
            <a:pPr marL="0" lvl="0" indent="0" algn="ctr" defTabSz="355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fr-FR" sz="800" kern="1200"/>
          </a:p>
        </p:txBody>
      </p:sp>
      <p:sp>
        <p:nvSpPr>
          <p:cNvPr id="12" name="Forme libre : forme 11"/>
          <p:cNvSpPr/>
          <p:nvPr/>
        </p:nvSpPr>
        <p:spPr>
          <a:xfrm>
            <a:off x="82292" y="2005289"/>
            <a:ext cx="3150902" cy="444096"/>
          </a:xfrm>
          <a:custGeom>
            <a:avLst/>
            <a:gdLst>
              <a:gd name="connsiteX0" fmla="*/ 0 w 3150902"/>
              <a:gd name="connsiteY0" fmla="*/ 44410 h 444096"/>
              <a:gd name="connsiteX1" fmla="*/ 44410 w 3150902"/>
              <a:gd name="connsiteY1" fmla="*/ 0 h 444096"/>
              <a:gd name="connsiteX2" fmla="*/ 3106492 w 3150902"/>
              <a:gd name="connsiteY2" fmla="*/ 0 h 444096"/>
              <a:gd name="connsiteX3" fmla="*/ 3150902 w 3150902"/>
              <a:gd name="connsiteY3" fmla="*/ 44410 h 444096"/>
              <a:gd name="connsiteX4" fmla="*/ 3150902 w 3150902"/>
              <a:gd name="connsiteY4" fmla="*/ 399686 h 444096"/>
              <a:gd name="connsiteX5" fmla="*/ 3106492 w 3150902"/>
              <a:gd name="connsiteY5" fmla="*/ 444096 h 444096"/>
              <a:gd name="connsiteX6" fmla="*/ 44410 w 3150902"/>
              <a:gd name="connsiteY6" fmla="*/ 444096 h 444096"/>
              <a:gd name="connsiteX7" fmla="*/ 0 w 3150902"/>
              <a:gd name="connsiteY7" fmla="*/ 399686 h 444096"/>
              <a:gd name="connsiteX8" fmla="*/ 0 w 3150902"/>
              <a:gd name="connsiteY8" fmla="*/ 44410 h 444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50902" h="444096">
                <a:moveTo>
                  <a:pt x="0" y="44410"/>
                </a:moveTo>
                <a:cubicBezTo>
                  <a:pt x="0" y="19883"/>
                  <a:pt x="19883" y="0"/>
                  <a:pt x="44410" y="0"/>
                </a:cubicBezTo>
                <a:lnTo>
                  <a:pt x="3106492" y="0"/>
                </a:lnTo>
                <a:cubicBezTo>
                  <a:pt x="3131019" y="0"/>
                  <a:pt x="3150902" y="19883"/>
                  <a:pt x="3150902" y="44410"/>
                </a:cubicBezTo>
                <a:lnTo>
                  <a:pt x="3150902" y="399686"/>
                </a:lnTo>
                <a:cubicBezTo>
                  <a:pt x="3150902" y="424213"/>
                  <a:pt x="3131019" y="444096"/>
                  <a:pt x="3106492" y="444096"/>
                </a:cubicBezTo>
                <a:lnTo>
                  <a:pt x="44410" y="444096"/>
                </a:lnTo>
                <a:cubicBezTo>
                  <a:pt x="19883" y="444096"/>
                  <a:pt x="0" y="424213"/>
                  <a:pt x="0" y="399686"/>
                </a:cubicBezTo>
                <a:lnTo>
                  <a:pt x="0" y="44410"/>
                </a:lnTo>
                <a:close/>
              </a:path>
            </a:pathLst>
          </a:custGeom>
          <a:solidFill>
            <a:srgbClr val="76639D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4447" tIns="104447" rIns="104447" bIns="104447" numCol="1" spcCol="1270" anchor="ctr" anchorCtr="0">
            <a:noAutofit/>
          </a:bodyPr>
          <a:lstStyle/>
          <a:p>
            <a:pPr marL="0" lvl="0" indent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fr-FR" sz="2400" b="0" kern="1200" dirty="0"/>
              <a:t>Sélectionner le parseur</a:t>
            </a:r>
          </a:p>
        </p:txBody>
      </p:sp>
      <p:sp>
        <p:nvSpPr>
          <p:cNvPr id="13" name="Forme libre : forme 12"/>
          <p:cNvSpPr/>
          <p:nvPr/>
        </p:nvSpPr>
        <p:spPr>
          <a:xfrm>
            <a:off x="1557821" y="2477141"/>
            <a:ext cx="199844" cy="166537"/>
          </a:xfrm>
          <a:custGeom>
            <a:avLst/>
            <a:gdLst>
              <a:gd name="connsiteX0" fmla="*/ 0 w 166536"/>
              <a:gd name="connsiteY0" fmla="*/ 39969 h 199843"/>
              <a:gd name="connsiteX1" fmla="*/ 83268 w 166536"/>
              <a:gd name="connsiteY1" fmla="*/ 39969 h 199843"/>
              <a:gd name="connsiteX2" fmla="*/ 83268 w 166536"/>
              <a:gd name="connsiteY2" fmla="*/ 0 h 199843"/>
              <a:gd name="connsiteX3" fmla="*/ 166536 w 166536"/>
              <a:gd name="connsiteY3" fmla="*/ 99922 h 199843"/>
              <a:gd name="connsiteX4" fmla="*/ 83268 w 166536"/>
              <a:gd name="connsiteY4" fmla="*/ 199843 h 199843"/>
              <a:gd name="connsiteX5" fmla="*/ 83268 w 166536"/>
              <a:gd name="connsiteY5" fmla="*/ 159874 h 199843"/>
              <a:gd name="connsiteX6" fmla="*/ 0 w 166536"/>
              <a:gd name="connsiteY6" fmla="*/ 159874 h 199843"/>
              <a:gd name="connsiteX7" fmla="*/ 0 w 166536"/>
              <a:gd name="connsiteY7" fmla="*/ 39969 h 199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6536" h="199843">
                <a:moveTo>
                  <a:pt x="133228" y="1"/>
                </a:moveTo>
                <a:lnTo>
                  <a:pt x="133228" y="99922"/>
                </a:lnTo>
                <a:lnTo>
                  <a:pt x="166536" y="99921"/>
                </a:lnTo>
                <a:lnTo>
                  <a:pt x="83268" y="199842"/>
                </a:lnTo>
                <a:lnTo>
                  <a:pt x="0" y="99922"/>
                </a:lnTo>
                <a:lnTo>
                  <a:pt x="33308" y="99922"/>
                </a:lnTo>
                <a:lnTo>
                  <a:pt x="33308" y="1"/>
                </a:lnTo>
                <a:lnTo>
                  <a:pt x="133228" y="1"/>
                </a:lnTo>
                <a:close/>
              </a:path>
            </a:pathLst>
          </a:custGeom>
          <a:solidFill>
            <a:srgbClr val="76639D"/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9970" tIns="1" rIns="39969" bIns="49961" numCol="1" spcCol="1270" anchor="ctr" anchorCtr="0">
            <a:noAutofit/>
          </a:bodyPr>
          <a:lstStyle/>
          <a:p>
            <a:pPr marL="0" lvl="0" indent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fr-FR" sz="1100" kern="1200"/>
          </a:p>
        </p:txBody>
      </p:sp>
      <p:sp>
        <p:nvSpPr>
          <p:cNvPr id="14" name="Forme libre : forme 13"/>
          <p:cNvSpPr/>
          <p:nvPr/>
        </p:nvSpPr>
        <p:spPr>
          <a:xfrm>
            <a:off x="82292" y="2671434"/>
            <a:ext cx="3150902" cy="444096"/>
          </a:xfrm>
          <a:custGeom>
            <a:avLst/>
            <a:gdLst>
              <a:gd name="connsiteX0" fmla="*/ 0 w 3150902"/>
              <a:gd name="connsiteY0" fmla="*/ 44410 h 444096"/>
              <a:gd name="connsiteX1" fmla="*/ 44410 w 3150902"/>
              <a:gd name="connsiteY1" fmla="*/ 0 h 444096"/>
              <a:gd name="connsiteX2" fmla="*/ 3106492 w 3150902"/>
              <a:gd name="connsiteY2" fmla="*/ 0 h 444096"/>
              <a:gd name="connsiteX3" fmla="*/ 3150902 w 3150902"/>
              <a:gd name="connsiteY3" fmla="*/ 44410 h 444096"/>
              <a:gd name="connsiteX4" fmla="*/ 3150902 w 3150902"/>
              <a:gd name="connsiteY4" fmla="*/ 399686 h 444096"/>
              <a:gd name="connsiteX5" fmla="*/ 3106492 w 3150902"/>
              <a:gd name="connsiteY5" fmla="*/ 444096 h 444096"/>
              <a:gd name="connsiteX6" fmla="*/ 44410 w 3150902"/>
              <a:gd name="connsiteY6" fmla="*/ 444096 h 444096"/>
              <a:gd name="connsiteX7" fmla="*/ 0 w 3150902"/>
              <a:gd name="connsiteY7" fmla="*/ 399686 h 444096"/>
              <a:gd name="connsiteX8" fmla="*/ 0 w 3150902"/>
              <a:gd name="connsiteY8" fmla="*/ 44410 h 444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50902" h="444096">
                <a:moveTo>
                  <a:pt x="0" y="44410"/>
                </a:moveTo>
                <a:cubicBezTo>
                  <a:pt x="0" y="19883"/>
                  <a:pt x="19883" y="0"/>
                  <a:pt x="44410" y="0"/>
                </a:cubicBezTo>
                <a:lnTo>
                  <a:pt x="3106492" y="0"/>
                </a:lnTo>
                <a:cubicBezTo>
                  <a:pt x="3131019" y="0"/>
                  <a:pt x="3150902" y="19883"/>
                  <a:pt x="3150902" y="44410"/>
                </a:cubicBezTo>
                <a:lnTo>
                  <a:pt x="3150902" y="399686"/>
                </a:lnTo>
                <a:cubicBezTo>
                  <a:pt x="3150902" y="424213"/>
                  <a:pt x="3131019" y="444096"/>
                  <a:pt x="3106492" y="444096"/>
                </a:cubicBezTo>
                <a:lnTo>
                  <a:pt x="44410" y="444096"/>
                </a:lnTo>
                <a:cubicBezTo>
                  <a:pt x="19883" y="444096"/>
                  <a:pt x="0" y="424213"/>
                  <a:pt x="0" y="399686"/>
                </a:cubicBezTo>
                <a:lnTo>
                  <a:pt x="0" y="44410"/>
                </a:lnTo>
                <a:close/>
              </a:path>
            </a:pathLst>
          </a:custGeom>
          <a:solidFill>
            <a:srgbClr val="76639D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4447" tIns="104447" rIns="104447" bIns="104447" numCol="1" spcCol="1270" anchor="ctr" anchorCtr="0">
            <a:noAutofit/>
          </a:bodyPr>
          <a:lstStyle/>
          <a:p>
            <a:pPr marL="0" lvl="0" indent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fr-FR" sz="2400" b="0" kern="1200" dirty="0"/>
              <a:t>Extraire le texte</a:t>
            </a:r>
          </a:p>
        </p:txBody>
      </p:sp>
      <p:sp>
        <p:nvSpPr>
          <p:cNvPr id="15" name="Forme libre : forme 14"/>
          <p:cNvSpPr/>
          <p:nvPr/>
        </p:nvSpPr>
        <p:spPr>
          <a:xfrm>
            <a:off x="1557821" y="3143287"/>
            <a:ext cx="199844" cy="166537"/>
          </a:xfrm>
          <a:custGeom>
            <a:avLst/>
            <a:gdLst>
              <a:gd name="connsiteX0" fmla="*/ 0 w 166536"/>
              <a:gd name="connsiteY0" fmla="*/ 39969 h 199843"/>
              <a:gd name="connsiteX1" fmla="*/ 83268 w 166536"/>
              <a:gd name="connsiteY1" fmla="*/ 39969 h 199843"/>
              <a:gd name="connsiteX2" fmla="*/ 83268 w 166536"/>
              <a:gd name="connsiteY2" fmla="*/ 0 h 199843"/>
              <a:gd name="connsiteX3" fmla="*/ 166536 w 166536"/>
              <a:gd name="connsiteY3" fmla="*/ 99922 h 199843"/>
              <a:gd name="connsiteX4" fmla="*/ 83268 w 166536"/>
              <a:gd name="connsiteY4" fmla="*/ 199843 h 199843"/>
              <a:gd name="connsiteX5" fmla="*/ 83268 w 166536"/>
              <a:gd name="connsiteY5" fmla="*/ 159874 h 199843"/>
              <a:gd name="connsiteX6" fmla="*/ 0 w 166536"/>
              <a:gd name="connsiteY6" fmla="*/ 159874 h 199843"/>
              <a:gd name="connsiteX7" fmla="*/ 0 w 166536"/>
              <a:gd name="connsiteY7" fmla="*/ 39969 h 199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6536" h="199843">
                <a:moveTo>
                  <a:pt x="133228" y="1"/>
                </a:moveTo>
                <a:lnTo>
                  <a:pt x="133228" y="99922"/>
                </a:lnTo>
                <a:lnTo>
                  <a:pt x="166536" y="99921"/>
                </a:lnTo>
                <a:lnTo>
                  <a:pt x="83268" y="199842"/>
                </a:lnTo>
                <a:lnTo>
                  <a:pt x="0" y="99922"/>
                </a:lnTo>
                <a:lnTo>
                  <a:pt x="33308" y="99922"/>
                </a:lnTo>
                <a:lnTo>
                  <a:pt x="33308" y="1"/>
                </a:lnTo>
                <a:lnTo>
                  <a:pt x="133228" y="1"/>
                </a:lnTo>
                <a:close/>
              </a:path>
            </a:pathLst>
          </a:custGeom>
          <a:solidFill>
            <a:srgbClr val="76639D"/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9970" tIns="1" rIns="39969" bIns="49961" numCol="1" spcCol="1270" anchor="ctr" anchorCtr="0">
            <a:noAutofit/>
          </a:bodyPr>
          <a:lstStyle/>
          <a:p>
            <a:pPr marL="0" lvl="0" indent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fr-FR" sz="1100" kern="1200"/>
          </a:p>
        </p:txBody>
      </p:sp>
      <p:sp>
        <p:nvSpPr>
          <p:cNvPr id="16" name="Forme libre : forme 15"/>
          <p:cNvSpPr/>
          <p:nvPr/>
        </p:nvSpPr>
        <p:spPr>
          <a:xfrm>
            <a:off x="82292" y="3337580"/>
            <a:ext cx="3150902" cy="444096"/>
          </a:xfrm>
          <a:custGeom>
            <a:avLst/>
            <a:gdLst>
              <a:gd name="connsiteX0" fmla="*/ 0 w 3150902"/>
              <a:gd name="connsiteY0" fmla="*/ 44410 h 444096"/>
              <a:gd name="connsiteX1" fmla="*/ 44410 w 3150902"/>
              <a:gd name="connsiteY1" fmla="*/ 0 h 444096"/>
              <a:gd name="connsiteX2" fmla="*/ 3106492 w 3150902"/>
              <a:gd name="connsiteY2" fmla="*/ 0 h 444096"/>
              <a:gd name="connsiteX3" fmla="*/ 3150902 w 3150902"/>
              <a:gd name="connsiteY3" fmla="*/ 44410 h 444096"/>
              <a:gd name="connsiteX4" fmla="*/ 3150902 w 3150902"/>
              <a:gd name="connsiteY4" fmla="*/ 399686 h 444096"/>
              <a:gd name="connsiteX5" fmla="*/ 3106492 w 3150902"/>
              <a:gd name="connsiteY5" fmla="*/ 444096 h 444096"/>
              <a:gd name="connsiteX6" fmla="*/ 44410 w 3150902"/>
              <a:gd name="connsiteY6" fmla="*/ 444096 h 444096"/>
              <a:gd name="connsiteX7" fmla="*/ 0 w 3150902"/>
              <a:gd name="connsiteY7" fmla="*/ 399686 h 444096"/>
              <a:gd name="connsiteX8" fmla="*/ 0 w 3150902"/>
              <a:gd name="connsiteY8" fmla="*/ 44410 h 444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50902" h="444096">
                <a:moveTo>
                  <a:pt x="0" y="44410"/>
                </a:moveTo>
                <a:cubicBezTo>
                  <a:pt x="0" y="19883"/>
                  <a:pt x="19883" y="0"/>
                  <a:pt x="44410" y="0"/>
                </a:cubicBezTo>
                <a:lnTo>
                  <a:pt x="3106492" y="0"/>
                </a:lnTo>
                <a:cubicBezTo>
                  <a:pt x="3131019" y="0"/>
                  <a:pt x="3150902" y="19883"/>
                  <a:pt x="3150902" y="44410"/>
                </a:cubicBezTo>
                <a:lnTo>
                  <a:pt x="3150902" y="399686"/>
                </a:lnTo>
                <a:cubicBezTo>
                  <a:pt x="3150902" y="424213"/>
                  <a:pt x="3131019" y="444096"/>
                  <a:pt x="3106492" y="444096"/>
                </a:cubicBezTo>
                <a:lnTo>
                  <a:pt x="44410" y="444096"/>
                </a:lnTo>
                <a:cubicBezTo>
                  <a:pt x="19883" y="444096"/>
                  <a:pt x="0" y="424213"/>
                  <a:pt x="0" y="399686"/>
                </a:cubicBezTo>
                <a:lnTo>
                  <a:pt x="0" y="44410"/>
                </a:lnTo>
                <a:close/>
              </a:path>
            </a:pathLst>
          </a:custGeom>
          <a:solidFill>
            <a:srgbClr val="76639D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4447" tIns="104447" rIns="104447" bIns="104447" numCol="1" spcCol="1270" anchor="ctr" anchorCtr="0">
            <a:noAutofit/>
          </a:bodyPr>
          <a:lstStyle/>
          <a:p>
            <a:pPr marL="0" lvl="0" indent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fr-FR" sz="2400" b="0" kern="1200" dirty="0"/>
              <a:t>Découper en phrases</a:t>
            </a:r>
          </a:p>
        </p:txBody>
      </p:sp>
      <p:sp>
        <p:nvSpPr>
          <p:cNvPr id="17" name="Forme libre : forme 16"/>
          <p:cNvSpPr/>
          <p:nvPr/>
        </p:nvSpPr>
        <p:spPr>
          <a:xfrm>
            <a:off x="1557821" y="3809432"/>
            <a:ext cx="199844" cy="166537"/>
          </a:xfrm>
          <a:custGeom>
            <a:avLst/>
            <a:gdLst>
              <a:gd name="connsiteX0" fmla="*/ 0 w 166536"/>
              <a:gd name="connsiteY0" fmla="*/ 39969 h 199843"/>
              <a:gd name="connsiteX1" fmla="*/ 83268 w 166536"/>
              <a:gd name="connsiteY1" fmla="*/ 39969 h 199843"/>
              <a:gd name="connsiteX2" fmla="*/ 83268 w 166536"/>
              <a:gd name="connsiteY2" fmla="*/ 0 h 199843"/>
              <a:gd name="connsiteX3" fmla="*/ 166536 w 166536"/>
              <a:gd name="connsiteY3" fmla="*/ 99922 h 199843"/>
              <a:gd name="connsiteX4" fmla="*/ 83268 w 166536"/>
              <a:gd name="connsiteY4" fmla="*/ 199843 h 199843"/>
              <a:gd name="connsiteX5" fmla="*/ 83268 w 166536"/>
              <a:gd name="connsiteY5" fmla="*/ 159874 h 199843"/>
              <a:gd name="connsiteX6" fmla="*/ 0 w 166536"/>
              <a:gd name="connsiteY6" fmla="*/ 159874 h 199843"/>
              <a:gd name="connsiteX7" fmla="*/ 0 w 166536"/>
              <a:gd name="connsiteY7" fmla="*/ 39969 h 199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6536" h="199843">
                <a:moveTo>
                  <a:pt x="133228" y="1"/>
                </a:moveTo>
                <a:lnTo>
                  <a:pt x="133228" y="99922"/>
                </a:lnTo>
                <a:lnTo>
                  <a:pt x="166536" y="99921"/>
                </a:lnTo>
                <a:lnTo>
                  <a:pt x="83268" y="199842"/>
                </a:lnTo>
                <a:lnTo>
                  <a:pt x="0" y="99922"/>
                </a:lnTo>
                <a:lnTo>
                  <a:pt x="33308" y="99922"/>
                </a:lnTo>
                <a:lnTo>
                  <a:pt x="33308" y="1"/>
                </a:lnTo>
                <a:lnTo>
                  <a:pt x="133228" y="1"/>
                </a:lnTo>
                <a:close/>
              </a:path>
            </a:pathLst>
          </a:custGeom>
          <a:solidFill>
            <a:srgbClr val="76639D"/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9970" tIns="1" rIns="39969" bIns="49961" numCol="1" spcCol="1270" anchor="ctr" anchorCtr="0">
            <a:noAutofit/>
          </a:bodyPr>
          <a:lstStyle/>
          <a:p>
            <a:pPr marL="0" lvl="0" indent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fr-FR" sz="1100" kern="1200"/>
          </a:p>
        </p:txBody>
      </p:sp>
      <p:sp>
        <p:nvSpPr>
          <p:cNvPr id="18" name="Forme libre : forme 17"/>
          <p:cNvSpPr/>
          <p:nvPr/>
        </p:nvSpPr>
        <p:spPr>
          <a:xfrm>
            <a:off x="82292" y="4003725"/>
            <a:ext cx="3150902" cy="444096"/>
          </a:xfrm>
          <a:custGeom>
            <a:avLst/>
            <a:gdLst>
              <a:gd name="connsiteX0" fmla="*/ 0 w 3150902"/>
              <a:gd name="connsiteY0" fmla="*/ 44410 h 444096"/>
              <a:gd name="connsiteX1" fmla="*/ 44410 w 3150902"/>
              <a:gd name="connsiteY1" fmla="*/ 0 h 444096"/>
              <a:gd name="connsiteX2" fmla="*/ 3106492 w 3150902"/>
              <a:gd name="connsiteY2" fmla="*/ 0 h 444096"/>
              <a:gd name="connsiteX3" fmla="*/ 3150902 w 3150902"/>
              <a:gd name="connsiteY3" fmla="*/ 44410 h 444096"/>
              <a:gd name="connsiteX4" fmla="*/ 3150902 w 3150902"/>
              <a:gd name="connsiteY4" fmla="*/ 399686 h 444096"/>
              <a:gd name="connsiteX5" fmla="*/ 3106492 w 3150902"/>
              <a:gd name="connsiteY5" fmla="*/ 444096 h 444096"/>
              <a:gd name="connsiteX6" fmla="*/ 44410 w 3150902"/>
              <a:gd name="connsiteY6" fmla="*/ 444096 h 444096"/>
              <a:gd name="connsiteX7" fmla="*/ 0 w 3150902"/>
              <a:gd name="connsiteY7" fmla="*/ 399686 h 444096"/>
              <a:gd name="connsiteX8" fmla="*/ 0 w 3150902"/>
              <a:gd name="connsiteY8" fmla="*/ 44410 h 444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50902" h="444096">
                <a:moveTo>
                  <a:pt x="0" y="44410"/>
                </a:moveTo>
                <a:cubicBezTo>
                  <a:pt x="0" y="19883"/>
                  <a:pt x="19883" y="0"/>
                  <a:pt x="44410" y="0"/>
                </a:cubicBezTo>
                <a:lnTo>
                  <a:pt x="3106492" y="0"/>
                </a:lnTo>
                <a:cubicBezTo>
                  <a:pt x="3131019" y="0"/>
                  <a:pt x="3150902" y="19883"/>
                  <a:pt x="3150902" y="44410"/>
                </a:cubicBezTo>
                <a:lnTo>
                  <a:pt x="3150902" y="399686"/>
                </a:lnTo>
                <a:cubicBezTo>
                  <a:pt x="3150902" y="424213"/>
                  <a:pt x="3131019" y="444096"/>
                  <a:pt x="3106492" y="444096"/>
                </a:cubicBezTo>
                <a:lnTo>
                  <a:pt x="44410" y="444096"/>
                </a:lnTo>
                <a:cubicBezTo>
                  <a:pt x="19883" y="444096"/>
                  <a:pt x="0" y="424213"/>
                  <a:pt x="0" y="399686"/>
                </a:cubicBezTo>
                <a:lnTo>
                  <a:pt x="0" y="44410"/>
                </a:lnTo>
                <a:close/>
              </a:path>
            </a:pathLst>
          </a:custGeom>
          <a:solidFill>
            <a:srgbClr val="76639D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4447" tIns="104447" rIns="104447" bIns="104447" numCol="1" spcCol="1270" anchor="ctr" anchorCtr="0">
            <a:noAutofit/>
          </a:bodyPr>
          <a:lstStyle/>
          <a:p>
            <a:pPr marL="0" lvl="0" indent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fr-FR" sz="2400" b="0" kern="1200" dirty="0"/>
              <a:t>Découper en « mots »</a:t>
            </a:r>
          </a:p>
        </p:txBody>
      </p:sp>
      <p:sp>
        <p:nvSpPr>
          <p:cNvPr id="19" name="Forme libre : forme 18"/>
          <p:cNvSpPr/>
          <p:nvPr/>
        </p:nvSpPr>
        <p:spPr>
          <a:xfrm>
            <a:off x="1557821" y="4475577"/>
            <a:ext cx="199844" cy="166537"/>
          </a:xfrm>
          <a:custGeom>
            <a:avLst/>
            <a:gdLst>
              <a:gd name="connsiteX0" fmla="*/ 0 w 166536"/>
              <a:gd name="connsiteY0" fmla="*/ 39969 h 199843"/>
              <a:gd name="connsiteX1" fmla="*/ 83268 w 166536"/>
              <a:gd name="connsiteY1" fmla="*/ 39969 h 199843"/>
              <a:gd name="connsiteX2" fmla="*/ 83268 w 166536"/>
              <a:gd name="connsiteY2" fmla="*/ 0 h 199843"/>
              <a:gd name="connsiteX3" fmla="*/ 166536 w 166536"/>
              <a:gd name="connsiteY3" fmla="*/ 99922 h 199843"/>
              <a:gd name="connsiteX4" fmla="*/ 83268 w 166536"/>
              <a:gd name="connsiteY4" fmla="*/ 199843 h 199843"/>
              <a:gd name="connsiteX5" fmla="*/ 83268 w 166536"/>
              <a:gd name="connsiteY5" fmla="*/ 159874 h 199843"/>
              <a:gd name="connsiteX6" fmla="*/ 0 w 166536"/>
              <a:gd name="connsiteY6" fmla="*/ 159874 h 199843"/>
              <a:gd name="connsiteX7" fmla="*/ 0 w 166536"/>
              <a:gd name="connsiteY7" fmla="*/ 39969 h 199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6536" h="199843">
                <a:moveTo>
                  <a:pt x="133228" y="1"/>
                </a:moveTo>
                <a:lnTo>
                  <a:pt x="133228" y="99922"/>
                </a:lnTo>
                <a:lnTo>
                  <a:pt x="166536" y="99921"/>
                </a:lnTo>
                <a:lnTo>
                  <a:pt x="83268" y="199842"/>
                </a:lnTo>
                <a:lnTo>
                  <a:pt x="0" y="99922"/>
                </a:lnTo>
                <a:lnTo>
                  <a:pt x="33308" y="99922"/>
                </a:lnTo>
                <a:lnTo>
                  <a:pt x="33308" y="1"/>
                </a:lnTo>
                <a:lnTo>
                  <a:pt x="133228" y="1"/>
                </a:lnTo>
                <a:close/>
              </a:path>
            </a:pathLst>
          </a:custGeom>
          <a:solidFill>
            <a:srgbClr val="76639D"/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9970" tIns="1" rIns="39969" bIns="49961" numCol="1" spcCol="1270" anchor="ctr" anchorCtr="0">
            <a:noAutofit/>
          </a:bodyPr>
          <a:lstStyle/>
          <a:p>
            <a:pPr marL="0" lvl="0" indent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fr-FR" sz="1100" kern="1200"/>
          </a:p>
        </p:txBody>
      </p:sp>
      <p:sp>
        <p:nvSpPr>
          <p:cNvPr id="20" name="Forme libre : forme 19"/>
          <p:cNvSpPr/>
          <p:nvPr/>
        </p:nvSpPr>
        <p:spPr>
          <a:xfrm>
            <a:off x="82292" y="4669870"/>
            <a:ext cx="3150902" cy="444096"/>
          </a:xfrm>
          <a:custGeom>
            <a:avLst/>
            <a:gdLst>
              <a:gd name="connsiteX0" fmla="*/ 0 w 3150902"/>
              <a:gd name="connsiteY0" fmla="*/ 44410 h 444096"/>
              <a:gd name="connsiteX1" fmla="*/ 44410 w 3150902"/>
              <a:gd name="connsiteY1" fmla="*/ 0 h 444096"/>
              <a:gd name="connsiteX2" fmla="*/ 3106492 w 3150902"/>
              <a:gd name="connsiteY2" fmla="*/ 0 h 444096"/>
              <a:gd name="connsiteX3" fmla="*/ 3150902 w 3150902"/>
              <a:gd name="connsiteY3" fmla="*/ 44410 h 444096"/>
              <a:gd name="connsiteX4" fmla="*/ 3150902 w 3150902"/>
              <a:gd name="connsiteY4" fmla="*/ 399686 h 444096"/>
              <a:gd name="connsiteX5" fmla="*/ 3106492 w 3150902"/>
              <a:gd name="connsiteY5" fmla="*/ 444096 h 444096"/>
              <a:gd name="connsiteX6" fmla="*/ 44410 w 3150902"/>
              <a:gd name="connsiteY6" fmla="*/ 444096 h 444096"/>
              <a:gd name="connsiteX7" fmla="*/ 0 w 3150902"/>
              <a:gd name="connsiteY7" fmla="*/ 399686 h 444096"/>
              <a:gd name="connsiteX8" fmla="*/ 0 w 3150902"/>
              <a:gd name="connsiteY8" fmla="*/ 44410 h 444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50902" h="444096">
                <a:moveTo>
                  <a:pt x="0" y="44410"/>
                </a:moveTo>
                <a:cubicBezTo>
                  <a:pt x="0" y="19883"/>
                  <a:pt x="19883" y="0"/>
                  <a:pt x="44410" y="0"/>
                </a:cubicBezTo>
                <a:lnTo>
                  <a:pt x="3106492" y="0"/>
                </a:lnTo>
                <a:cubicBezTo>
                  <a:pt x="3131019" y="0"/>
                  <a:pt x="3150902" y="19883"/>
                  <a:pt x="3150902" y="44410"/>
                </a:cubicBezTo>
                <a:lnTo>
                  <a:pt x="3150902" y="399686"/>
                </a:lnTo>
                <a:cubicBezTo>
                  <a:pt x="3150902" y="424213"/>
                  <a:pt x="3131019" y="444096"/>
                  <a:pt x="3106492" y="444096"/>
                </a:cubicBezTo>
                <a:lnTo>
                  <a:pt x="44410" y="444096"/>
                </a:lnTo>
                <a:cubicBezTo>
                  <a:pt x="19883" y="444096"/>
                  <a:pt x="0" y="424213"/>
                  <a:pt x="0" y="399686"/>
                </a:cubicBezTo>
                <a:lnTo>
                  <a:pt x="0" y="44410"/>
                </a:lnTo>
                <a:close/>
              </a:path>
            </a:pathLst>
          </a:custGeom>
          <a:solidFill>
            <a:srgbClr val="76639D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4447" tIns="104447" rIns="104447" bIns="104447" numCol="1" spcCol="1270" anchor="ctr" anchorCtr="0">
            <a:noAutofit/>
          </a:bodyPr>
          <a:lstStyle/>
          <a:p>
            <a:pPr marL="0" lvl="0" indent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fr-FR" sz="2400" b="0" kern="1200" dirty="0"/>
              <a:t>Annoter les « mots »</a:t>
            </a:r>
          </a:p>
        </p:txBody>
      </p:sp>
      <p:sp>
        <p:nvSpPr>
          <p:cNvPr id="22" name="Forme libre : forme 21"/>
          <p:cNvSpPr/>
          <p:nvPr/>
        </p:nvSpPr>
        <p:spPr>
          <a:xfrm>
            <a:off x="1557821" y="5141722"/>
            <a:ext cx="199844" cy="166537"/>
          </a:xfrm>
          <a:custGeom>
            <a:avLst/>
            <a:gdLst>
              <a:gd name="connsiteX0" fmla="*/ 0 w 166536"/>
              <a:gd name="connsiteY0" fmla="*/ 39969 h 199843"/>
              <a:gd name="connsiteX1" fmla="*/ 83268 w 166536"/>
              <a:gd name="connsiteY1" fmla="*/ 39969 h 199843"/>
              <a:gd name="connsiteX2" fmla="*/ 83268 w 166536"/>
              <a:gd name="connsiteY2" fmla="*/ 0 h 199843"/>
              <a:gd name="connsiteX3" fmla="*/ 166536 w 166536"/>
              <a:gd name="connsiteY3" fmla="*/ 99922 h 199843"/>
              <a:gd name="connsiteX4" fmla="*/ 83268 w 166536"/>
              <a:gd name="connsiteY4" fmla="*/ 199843 h 199843"/>
              <a:gd name="connsiteX5" fmla="*/ 83268 w 166536"/>
              <a:gd name="connsiteY5" fmla="*/ 159874 h 199843"/>
              <a:gd name="connsiteX6" fmla="*/ 0 w 166536"/>
              <a:gd name="connsiteY6" fmla="*/ 159874 h 199843"/>
              <a:gd name="connsiteX7" fmla="*/ 0 w 166536"/>
              <a:gd name="connsiteY7" fmla="*/ 39969 h 199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6536" h="199843">
                <a:moveTo>
                  <a:pt x="133228" y="1"/>
                </a:moveTo>
                <a:lnTo>
                  <a:pt x="133228" y="99922"/>
                </a:lnTo>
                <a:lnTo>
                  <a:pt x="166536" y="99921"/>
                </a:lnTo>
                <a:lnTo>
                  <a:pt x="83268" y="199842"/>
                </a:lnTo>
                <a:lnTo>
                  <a:pt x="0" y="99922"/>
                </a:lnTo>
                <a:lnTo>
                  <a:pt x="33308" y="99922"/>
                </a:lnTo>
                <a:lnTo>
                  <a:pt x="33308" y="1"/>
                </a:lnTo>
                <a:lnTo>
                  <a:pt x="133228" y="1"/>
                </a:lnTo>
                <a:close/>
              </a:path>
            </a:pathLst>
          </a:custGeom>
          <a:solidFill>
            <a:srgbClr val="76639D"/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9970" tIns="1" rIns="39969" bIns="49961" numCol="1" spcCol="1270" anchor="ctr" anchorCtr="0">
            <a:noAutofit/>
          </a:bodyPr>
          <a:lstStyle/>
          <a:p>
            <a:pPr marL="0" lvl="0" indent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fr-FR" sz="1100" kern="1200"/>
          </a:p>
        </p:txBody>
      </p:sp>
      <p:sp>
        <p:nvSpPr>
          <p:cNvPr id="26" name="Forme libre : forme 25"/>
          <p:cNvSpPr/>
          <p:nvPr/>
        </p:nvSpPr>
        <p:spPr>
          <a:xfrm>
            <a:off x="82292" y="5336015"/>
            <a:ext cx="3150902" cy="444096"/>
          </a:xfrm>
          <a:custGeom>
            <a:avLst/>
            <a:gdLst>
              <a:gd name="connsiteX0" fmla="*/ 0 w 3150902"/>
              <a:gd name="connsiteY0" fmla="*/ 44410 h 444096"/>
              <a:gd name="connsiteX1" fmla="*/ 44410 w 3150902"/>
              <a:gd name="connsiteY1" fmla="*/ 0 h 444096"/>
              <a:gd name="connsiteX2" fmla="*/ 3106492 w 3150902"/>
              <a:gd name="connsiteY2" fmla="*/ 0 h 444096"/>
              <a:gd name="connsiteX3" fmla="*/ 3150902 w 3150902"/>
              <a:gd name="connsiteY3" fmla="*/ 44410 h 444096"/>
              <a:gd name="connsiteX4" fmla="*/ 3150902 w 3150902"/>
              <a:gd name="connsiteY4" fmla="*/ 399686 h 444096"/>
              <a:gd name="connsiteX5" fmla="*/ 3106492 w 3150902"/>
              <a:gd name="connsiteY5" fmla="*/ 444096 h 444096"/>
              <a:gd name="connsiteX6" fmla="*/ 44410 w 3150902"/>
              <a:gd name="connsiteY6" fmla="*/ 444096 h 444096"/>
              <a:gd name="connsiteX7" fmla="*/ 0 w 3150902"/>
              <a:gd name="connsiteY7" fmla="*/ 399686 h 444096"/>
              <a:gd name="connsiteX8" fmla="*/ 0 w 3150902"/>
              <a:gd name="connsiteY8" fmla="*/ 44410 h 444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50902" h="444096">
                <a:moveTo>
                  <a:pt x="0" y="44410"/>
                </a:moveTo>
                <a:cubicBezTo>
                  <a:pt x="0" y="19883"/>
                  <a:pt x="19883" y="0"/>
                  <a:pt x="44410" y="0"/>
                </a:cubicBezTo>
                <a:lnTo>
                  <a:pt x="3106492" y="0"/>
                </a:lnTo>
                <a:cubicBezTo>
                  <a:pt x="3131019" y="0"/>
                  <a:pt x="3150902" y="19883"/>
                  <a:pt x="3150902" y="44410"/>
                </a:cubicBezTo>
                <a:lnTo>
                  <a:pt x="3150902" y="399686"/>
                </a:lnTo>
                <a:cubicBezTo>
                  <a:pt x="3150902" y="424213"/>
                  <a:pt x="3131019" y="444096"/>
                  <a:pt x="3106492" y="444096"/>
                </a:cubicBezTo>
                <a:lnTo>
                  <a:pt x="44410" y="444096"/>
                </a:lnTo>
                <a:cubicBezTo>
                  <a:pt x="19883" y="444096"/>
                  <a:pt x="0" y="424213"/>
                  <a:pt x="0" y="399686"/>
                </a:cubicBezTo>
                <a:lnTo>
                  <a:pt x="0" y="44410"/>
                </a:lnTo>
                <a:close/>
              </a:path>
            </a:pathLst>
          </a:custGeom>
          <a:solidFill>
            <a:srgbClr val="76639D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4447" tIns="104447" rIns="104447" bIns="104447" numCol="1" spcCol="1270" anchor="ctr" anchorCtr="0">
            <a:noAutofit/>
          </a:bodyPr>
          <a:lstStyle/>
          <a:p>
            <a:pPr marL="0" lvl="0" indent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fr-FR" sz="2400" b="0" kern="1200" dirty="0"/>
              <a:t>Normaliser en lemmes</a:t>
            </a:r>
          </a:p>
        </p:txBody>
      </p:sp>
      <p:sp>
        <p:nvSpPr>
          <p:cNvPr id="27" name="Forme libre : forme 26"/>
          <p:cNvSpPr/>
          <p:nvPr/>
        </p:nvSpPr>
        <p:spPr>
          <a:xfrm>
            <a:off x="1557822" y="5801731"/>
            <a:ext cx="199843" cy="129715"/>
          </a:xfrm>
          <a:custGeom>
            <a:avLst/>
            <a:gdLst>
              <a:gd name="connsiteX0" fmla="*/ 0 w 129715"/>
              <a:gd name="connsiteY0" fmla="*/ 39969 h 199843"/>
              <a:gd name="connsiteX1" fmla="*/ 64858 w 129715"/>
              <a:gd name="connsiteY1" fmla="*/ 39969 h 199843"/>
              <a:gd name="connsiteX2" fmla="*/ 64858 w 129715"/>
              <a:gd name="connsiteY2" fmla="*/ 0 h 199843"/>
              <a:gd name="connsiteX3" fmla="*/ 129715 w 129715"/>
              <a:gd name="connsiteY3" fmla="*/ 99922 h 199843"/>
              <a:gd name="connsiteX4" fmla="*/ 64858 w 129715"/>
              <a:gd name="connsiteY4" fmla="*/ 199843 h 199843"/>
              <a:gd name="connsiteX5" fmla="*/ 64858 w 129715"/>
              <a:gd name="connsiteY5" fmla="*/ 159874 h 199843"/>
              <a:gd name="connsiteX6" fmla="*/ 0 w 129715"/>
              <a:gd name="connsiteY6" fmla="*/ 159874 h 199843"/>
              <a:gd name="connsiteX7" fmla="*/ 0 w 129715"/>
              <a:gd name="connsiteY7" fmla="*/ 39969 h 199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9715" h="199843">
                <a:moveTo>
                  <a:pt x="103772" y="1"/>
                </a:moveTo>
                <a:lnTo>
                  <a:pt x="103772" y="99922"/>
                </a:lnTo>
                <a:lnTo>
                  <a:pt x="129715" y="99922"/>
                </a:lnTo>
                <a:lnTo>
                  <a:pt x="64857" y="199842"/>
                </a:lnTo>
                <a:lnTo>
                  <a:pt x="0" y="99922"/>
                </a:lnTo>
                <a:lnTo>
                  <a:pt x="25943" y="99922"/>
                </a:lnTo>
                <a:lnTo>
                  <a:pt x="25943" y="1"/>
                </a:lnTo>
                <a:lnTo>
                  <a:pt x="103772" y="1"/>
                </a:lnTo>
                <a:close/>
              </a:path>
            </a:pathLst>
          </a:custGeom>
          <a:solidFill>
            <a:srgbClr val="76639D"/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9969" tIns="0" rIns="39969" bIns="38914" numCol="1" spcCol="1270" anchor="ctr" anchorCtr="0">
            <a:noAutofit/>
          </a:bodyPr>
          <a:lstStyle/>
          <a:p>
            <a:pPr marL="0" lvl="0" indent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fr-FR" sz="1100" kern="1200"/>
          </a:p>
        </p:txBody>
      </p:sp>
      <p:sp>
        <p:nvSpPr>
          <p:cNvPr id="28" name="Forme libre : forme 27"/>
          <p:cNvSpPr/>
          <p:nvPr/>
        </p:nvSpPr>
        <p:spPr>
          <a:xfrm>
            <a:off x="82292" y="5953065"/>
            <a:ext cx="3150902" cy="444096"/>
          </a:xfrm>
          <a:custGeom>
            <a:avLst/>
            <a:gdLst>
              <a:gd name="connsiteX0" fmla="*/ 0 w 3150902"/>
              <a:gd name="connsiteY0" fmla="*/ 44410 h 444096"/>
              <a:gd name="connsiteX1" fmla="*/ 44410 w 3150902"/>
              <a:gd name="connsiteY1" fmla="*/ 0 h 444096"/>
              <a:gd name="connsiteX2" fmla="*/ 3106492 w 3150902"/>
              <a:gd name="connsiteY2" fmla="*/ 0 h 444096"/>
              <a:gd name="connsiteX3" fmla="*/ 3150902 w 3150902"/>
              <a:gd name="connsiteY3" fmla="*/ 44410 h 444096"/>
              <a:gd name="connsiteX4" fmla="*/ 3150902 w 3150902"/>
              <a:gd name="connsiteY4" fmla="*/ 399686 h 444096"/>
              <a:gd name="connsiteX5" fmla="*/ 3106492 w 3150902"/>
              <a:gd name="connsiteY5" fmla="*/ 444096 h 444096"/>
              <a:gd name="connsiteX6" fmla="*/ 44410 w 3150902"/>
              <a:gd name="connsiteY6" fmla="*/ 444096 h 444096"/>
              <a:gd name="connsiteX7" fmla="*/ 0 w 3150902"/>
              <a:gd name="connsiteY7" fmla="*/ 399686 h 444096"/>
              <a:gd name="connsiteX8" fmla="*/ 0 w 3150902"/>
              <a:gd name="connsiteY8" fmla="*/ 44410 h 444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50902" h="444096">
                <a:moveTo>
                  <a:pt x="0" y="44410"/>
                </a:moveTo>
                <a:cubicBezTo>
                  <a:pt x="0" y="19883"/>
                  <a:pt x="19883" y="0"/>
                  <a:pt x="44410" y="0"/>
                </a:cubicBezTo>
                <a:lnTo>
                  <a:pt x="3106492" y="0"/>
                </a:lnTo>
                <a:cubicBezTo>
                  <a:pt x="3131019" y="0"/>
                  <a:pt x="3150902" y="19883"/>
                  <a:pt x="3150902" y="44410"/>
                </a:cubicBezTo>
                <a:lnTo>
                  <a:pt x="3150902" y="399686"/>
                </a:lnTo>
                <a:cubicBezTo>
                  <a:pt x="3150902" y="424213"/>
                  <a:pt x="3131019" y="444096"/>
                  <a:pt x="3106492" y="444096"/>
                </a:cubicBezTo>
                <a:lnTo>
                  <a:pt x="44410" y="444096"/>
                </a:lnTo>
                <a:cubicBezTo>
                  <a:pt x="19883" y="444096"/>
                  <a:pt x="0" y="424213"/>
                  <a:pt x="0" y="399686"/>
                </a:cubicBezTo>
                <a:lnTo>
                  <a:pt x="0" y="44410"/>
                </a:lnTo>
                <a:close/>
              </a:path>
            </a:pathLst>
          </a:custGeom>
          <a:solidFill>
            <a:srgbClr val="76639D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4447" tIns="104447" rIns="104447" bIns="104447" numCol="1" spcCol="1270" anchor="ctr" anchorCtr="0">
            <a:noAutofit/>
          </a:bodyPr>
          <a:lstStyle/>
          <a:p>
            <a:pPr marL="0" lvl="0" indent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fr-FR" sz="2400" b="0" kern="1200" dirty="0"/>
              <a:t>Classifier les phrases</a:t>
            </a:r>
          </a:p>
        </p:txBody>
      </p:sp>
      <p:pic>
        <p:nvPicPr>
          <p:cNvPr id="23" name="Image 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9521" y="621273"/>
            <a:ext cx="468000" cy="468000"/>
          </a:xfrm>
          <a:prstGeom prst="rect">
            <a:avLst/>
          </a:prstGeom>
        </p:spPr>
      </p:pic>
      <p:pic>
        <p:nvPicPr>
          <p:cNvPr id="24" name="Picture 6" descr="Afficher l'image d'origine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8430" y="621273"/>
            <a:ext cx="800445" cy="46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50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9194" y="621273"/>
            <a:ext cx="1583786" cy="46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 descr="Afficher l'image d'origine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5195" y="1337726"/>
            <a:ext cx="424027" cy="46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Connecteur : en angle 7"/>
          <p:cNvCxnSpPr>
            <a:stCxn id="9" idx="2"/>
            <a:endCxn id="30" idx="1"/>
          </p:cNvCxnSpPr>
          <p:nvPr/>
        </p:nvCxnSpPr>
        <p:spPr>
          <a:xfrm rot="16200000" flipH="1">
            <a:off x="3925853" y="772383"/>
            <a:ext cx="482453" cy="1116232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Image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5130" y="1337726"/>
            <a:ext cx="468000" cy="468000"/>
          </a:xfrm>
          <a:prstGeom prst="rect">
            <a:avLst/>
          </a:prstGeom>
        </p:spPr>
      </p:pic>
      <p:cxnSp>
        <p:nvCxnSpPr>
          <p:cNvPr id="21" name="Connecteur droit avec flèche 20"/>
          <p:cNvCxnSpPr>
            <a:stCxn id="10" idx="2"/>
            <a:endCxn id="32" idx="0"/>
          </p:cNvCxnSpPr>
          <p:nvPr/>
        </p:nvCxnSpPr>
        <p:spPr>
          <a:xfrm flipH="1">
            <a:off x="6259130" y="1089273"/>
            <a:ext cx="6325" cy="24845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eur droit avec flèche 34"/>
          <p:cNvCxnSpPr>
            <a:stCxn id="32" idx="1"/>
            <a:endCxn id="30" idx="3"/>
          </p:cNvCxnSpPr>
          <p:nvPr/>
        </p:nvCxnSpPr>
        <p:spPr>
          <a:xfrm flipH="1">
            <a:off x="5149222" y="1571726"/>
            <a:ext cx="87590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40"/>
          <p:cNvCxnSpPr>
            <a:stCxn id="11" idx="2"/>
            <a:endCxn id="30" idx="0"/>
          </p:cNvCxnSpPr>
          <p:nvPr/>
        </p:nvCxnSpPr>
        <p:spPr>
          <a:xfrm>
            <a:off x="4937209" y="1089273"/>
            <a:ext cx="0" cy="24845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tangle 75"/>
          <p:cNvSpPr/>
          <p:nvPr/>
        </p:nvSpPr>
        <p:spPr>
          <a:xfrm>
            <a:off x="3735649" y="4515384"/>
            <a:ext cx="7884000" cy="630000"/>
          </a:xfrm>
          <a:prstGeom prst="rect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>
            <a:spAutoFit/>
          </a:bodyPr>
          <a:lstStyle/>
          <a:p>
            <a:pPr marL="457200" indent="-457200">
              <a:buAutoNum type="arabicParenR"/>
            </a:pPr>
            <a:r>
              <a:rPr lang="en-GB" i="1" dirty="0"/>
              <a:t>A/</a:t>
            </a:r>
            <a:r>
              <a:rPr lang="en-GB" b="1" i="1" dirty="0">
                <a:solidFill>
                  <a:srgbClr val="C00000"/>
                </a:solidFill>
              </a:rPr>
              <a:t>DT</a:t>
            </a:r>
            <a:r>
              <a:rPr lang="en-GB" i="1" dirty="0"/>
              <a:t> maximum/</a:t>
            </a:r>
            <a:r>
              <a:rPr lang="en-GB" b="1" i="1" dirty="0">
                <a:solidFill>
                  <a:srgbClr val="C00000"/>
                </a:solidFill>
              </a:rPr>
              <a:t>JJ</a:t>
            </a:r>
            <a:r>
              <a:rPr lang="en-GB" i="1" dirty="0"/>
              <a:t> failure/</a:t>
            </a:r>
            <a:r>
              <a:rPr lang="en-GB" b="1" i="1" dirty="0">
                <a:solidFill>
                  <a:srgbClr val="C00000"/>
                </a:solidFill>
              </a:rPr>
              <a:t>NN</a:t>
            </a:r>
            <a:r>
              <a:rPr lang="en-GB" i="1" dirty="0"/>
              <a:t> rate/</a:t>
            </a:r>
            <a:r>
              <a:rPr lang="en-GB" b="1" i="1" dirty="0">
                <a:solidFill>
                  <a:srgbClr val="C00000"/>
                </a:solidFill>
              </a:rPr>
              <a:t>NN</a:t>
            </a:r>
            <a:r>
              <a:rPr lang="en-GB" b="1" i="1" dirty="0"/>
              <a:t> </a:t>
            </a:r>
            <a:r>
              <a:rPr lang="en-GB" i="1" dirty="0"/>
              <a:t>of/</a:t>
            </a:r>
            <a:r>
              <a:rPr lang="en-GB" b="1" i="1" dirty="0">
                <a:solidFill>
                  <a:srgbClr val="C00000"/>
                </a:solidFill>
              </a:rPr>
              <a:t>IN</a:t>
            </a:r>
            <a:r>
              <a:rPr lang="en-GB" i="1" dirty="0"/>
              <a:t> 0.9/</a:t>
            </a:r>
            <a:r>
              <a:rPr lang="en-GB" b="1" i="1" dirty="0">
                <a:solidFill>
                  <a:srgbClr val="C00000"/>
                </a:solidFill>
              </a:rPr>
              <a:t>CD</a:t>
            </a:r>
            <a:r>
              <a:rPr lang="en-GB" i="1" dirty="0"/>
              <a:t> is/</a:t>
            </a:r>
            <a:r>
              <a:rPr lang="en-GB" b="1" i="1" dirty="0">
                <a:solidFill>
                  <a:srgbClr val="C00000"/>
                </a:solidFill>
              </a:rPr>
              <a:t>VBZ </a:t>
            </a:r>
            <a:r>
              <a:rPr lang="en-GB" i="1" dirty="0"/>
              <a:t>required/</a:t>
            </a:r>
            <a:r>
              <a:rPr lang="en-GB" b="1" i="1" dirty="0">
                <a:solidFill>
                  <a:srgbClr val="C00000"/>
                </a:solidFill>
              </a:rPr>
              <a:t>VBN</a:t>
            </a:r>
            <a:r>
              <a:rPr lang="en-GB" i="1" dirty="0"/>
              <a:t> ./</a:t>
            </a:r>
            <a:r>
              <a:rPr lang="en-GB" i="1" dirty="0">
                <a:solidFill>
                  <a:srgbClr val="C00000"/>
                </a:solidFill>
              </a:rPr>
              <a:t>.</a:t>
            </a:r>
            <a:endParaRPr lang="en-GB" i="1" dirty="0"/>
          </a:p>
          <a:p>
            <a:pPr marL="457200" indent="-457200">
              <a:buAutoNum type="arabicParenR"/>
            </a:pPr>
            <a:r>
              <a:rPr lang="en-GB" i="1" dirty="0"/>
              <a:t>The/</a:t>
            </a:r>
            <a:r>
              <a:rPr lang="en-GB" b="1" i="1" dirty="0">
                <a:solidFill>
                  <a:srgbClr val="C00000"/>
                </a:solidFill>
              </a:rPr>
              <a:t>DT</a:t>
            </a:r>
            <a:r>
              <a:rPr lang="en-GB" i="1" dirty="0"/>
              <a:t> MTBF/</a:t>
            </a:r>
            <a:r>
              <a:rPr lang="en-GB" b="1" i="1" dirty="0">
                <a:solidFill>
                  <a:srgbClr val="C00000"/>
                </a:solidFill>
              </a:rPr>
              <a:t>NN</a:t>
            </a:r>
            <a:r>
              <a:rPr lang="en-GB" i="1" dirty="0"/>
              <a:t> shall/</a:t>
            </a:r>
            <a:r>
              <a:rPr lang="en-GB" b="1" i="1" dirty="0">
                <a:solidFill>
                  <a:srgbClr val="C00000"/>
                </a:solidFill>
              </a:rPr>
              <a:t>MD</a:t>
            </a:r>
            <a:r>
              <a:rPr lang="en-GB" i="1" dirty="0"/>
              <a:t> be/</a:t>
            </a:r>
            <a:r>
              <a:rPr lang="en-GB" b="1" i="1" dirty="0">
                <a:solidFill>
                  <a:srgbClr val="C00000"/>
                </a:solidFill>
              </a:rPr>
              <a:t>VB</a:t>
            </a:r>
            <a:r>
              <a:rPr lang="en-GB" i="1" dirty="0"/>
              <a:t> more/</a:t>
            </a:r>
            <a:r>
              <a:rPr lang="en-GB" b="1" i="1" dirty="0">
                <a:solidFill>
                  <a:srgbClr val="C00000"/>
                </a:solidFill>
              </a:rPr>
              <a:t>JJR</a:t>
            </a:r>
            <a:r>
              <a:rPr lang="en-GB" i="1" dirty="0"/>
              <a:t> than/</a:t>
            </a:r>
            <a:r>
              <a:rPr lang="en-GB" b="1" i="1" dirty="0">
                <a:solidFill>
                  <a:srgbClr val="C00000"/>
                </a:solidFill>
              </a:rPr>
              <a:t>IN</a:t>
            </a:r>
            <a:r>
              <a:rPr lang="en-GB" i="1" dirty="0"/>
              <a:t> 200/</a:t>
            </a:r>
            <a:r>
              <a:rPr lang="en-GB" b="1" i="1" dirty="0">
                <a:solidFill>
                  <a:srgbClr val="C00000"/>
                </a:solidFill>
              </a:rPr>
              <a:t>CD </a:t>
            </a:r>
            <a:r>
              <a:rPr lang="en-GB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hours/</a:t>
            </a:r>
            <a:r>
              <a:rPr lang="en-GB" b="1" i="1" dirty="0">
                <a:solidFill>
                  <a:srgbClr val="C00000"/>
                </a:solidFill>
              </a:rPr>
              <a:t>NN</a:t>
            </a:r>
            <a:r>
              <a:rPr lang="en-GB" i="1" dirty="0"/>
              <a:t>  /</a:t>
            </a:r>
            <a:r>
              <a:rPr lang="en-GB" b="1" i="1" dirty="0">
                <a:solidFill>
                  <a:srgbClr val="C00000"/>
                </a:solidFill>
              </a:rPr>
              <a:t>.</a:t>
            </a:r>
            <a:endParaRPr lang="en-GB" i="1" dirty="0">
              <a:solidFill>
                <a:srgbClr val="C00000"/>
              </a:solidFill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3735649" y="3832927"/>
            <a:ext cx="7884000" cy="630000"/>
          </a:xfrm>
          <a:prstGeom prst="rect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>
            <a:spAutoFit/>
          </a:bodyPr>
          <a:lstStyle/>
          <a:p>
            <a:pPr marL="457200" indent="-457200">
              <a:buAutoNum type="arabicParenR"/>
            </a:pPr>
            <a:r>
              <a:rPr lang="en-GB" i="1" dirty="0"/>
              <a:t>A </a:t>
            </a:r>
            <a:r>
              <a:rPr lang="en-GB" b="1" i="1" dirty="0">
                <a:solidFill>
                  <a:srgbClr val="C00000"/>
                </a:solidFill>
              </a:rPr>
              <a:t>/</a:t>
            </a:r>
            <a:r>
              <a:rPr lang="en-GB" i="1" dirty="0"/>
              <a:t> maximum </a:t>
            </a:r>
            <a:r>
              <a:rPr lang="en-GB" b="1" i="1" dirty="0">
                <a:solidFill>
                  <a:srgbClr val="C00000"/>
                </a:solidFill>
              </a:rPr>
              <a:t>/ </a:t>
            </a:r>
            <a:r>
              <a:rPr lang="en-GB" i="1" dirty="0"/>
              <a:t>failure</a:t>
            </a:r>
            <a:r>
              <a:rPr lang="en-GB" b="1" i="1" dirty="0">
                <a:solidFill>
                  <a:srgbClr val="C00000"/>
                </a:solidFill>
              </a:rPr>
              <a:t> /</a:t>
            </a:r>
            <a:r>
              <a:rPr lang="en-GB" i="1" dirty="0"/>
              <a:t> rate</a:t>
            </a:r>
            <a:r>
              <a:rPr lang="en-GB" b="1" i="1" dirty="0">
                <a:solidFill>
                  <a:srgbClr val="C00000"/>
                </a:solidFill>
              </a:rPr>
              <a:t> /</a:t>
            </a:r>
            <a:r>
              <a:rPr lang="en-GB" b="1" i="1" dirty="0"/>
              <a:t> </a:t>
            </a:r>
            <a:r>
              <a:rPr lang="en-GB" i="1" dirty="0"/>
              <a:t>of</a:t>
            </a:r>
            <a:r>
              <a:rPr lang="en-GB" b="1" i="1" dirty="0">
                <a:solidFill>
                  <a:srgbClr val="C00000"/>
                </a:solidFill>
              </a:rPr>
              <a:t> /</a:t>
            </a:r>
            <a:r>
              <a:rPr lang="en-GB" i="1" dirty="0"/>
              <a:t> 0.9</a:t>
            </a:r>
            <a:r>
              <a:rPr lang="en-GB" b="1" i="1" dirty="0">
                <a:solidFill>
                  <a:srgbClr val="C00000"/>
                </a:solidFill>
              </a:rPr>
              <a:t> /</a:t>
            </a:r>
            <a:r>
              <a:rPr lang="en-GB" b="1" i="1" dirty="0"/>
              <a:t> </a:t>
            </a:r>
            <a:r>
              <a:rPr lang="en-GB" i="1" dirty="0"/>
              <a:t>is</a:t>
            </a:r>
            <a:r>
              <a:rPr lang="en-GB" b="1" i="1" dirty="0"/>
              <a:t> </a:t>
            </a:r>
            <a:r>
              <a:rPr lang="en-GB" b="1" i="1" dirty="0">
                <a:solidFill>
                  <a:srgbClr val="C00000"/>
                </a:solidFill>
              </a:rPr>
              <a:t>/</a:t>
            </a:r>
            <a:r>
              <a:rPr lang="en-GB" b="1" i="1" dirty="0"/>
              <a:t> </a:t>
            </a:r>
            <a:r>
              <a:rPr lang="en-GB" i="1" dirty="0"/>
              <a:t>required </a:t>
            </a:r>
            <a:r>
              <a:rPr lang="en-GB" b="1" i="1" dirty="0">
                <a:solidFill>
                  <a:srgbClr val="C00000"/>
                </a:solidFill>
              </a:rPr>
              <a:t>/</a:t>
            </a:r>
            <a:r>
              <a:rPr lang="en-GB" b="1" i="1" dirty="0"/>
              <a:t> </a:t>
            </a:r>
            <a:r>
              <a:rPr lang="en-GB" i="1" dirty="0"/>
              <a:t>.</a:t>
            </a:r>
          </a:p>
          <a:p>
            <a:pPr marL="457200" indent="-457200">
              <a:buAutoNum type="arabicParenR"/>
            </a:pPr>
            <a:r>
              <a:rPr lang="en-GB" i="1" dirty="0"/>
              <a:t>The</a:t>
            </a:r>
            <a:r>
              <a:rPr lang="en-GB" b="1" i="1" dirty="0">
                <a:solidFill>
                  <a:srgbClr val="C00000"/>
                </a:solidFill>
              </a:rPr>
              <a:t> /</a:t>
            </a:r>
            <a:r>
              <a:rPr lang="en-GB" i="1" dirty="0"/>
              <a:t> MTBF</a:t>
            </a:r>
            <a:r>
              <a:rPr lang="en-GB" b="1" i="1" dirty="0">
                <a:solidFill>
                  <a:srgbClr val="C00000"/>
                </a:solidFill>
              </a:rPr>
              <a:t> /</a:t>
            </a:r>
            <a:r>
              <a:rPr lang="en-GB" i="1" dirty="0"/>
              <a:t> shall</a:t>
            </a:r>
            <a:r>
              <a:rPr lang="en-GB" b="1" i="1" dirty="0">
                <a:solidFill>
                  <a:srgbClr val="C00000"/>
                </a:solidFill>
              </a:rPr>
              <a:t> /</a:t>
            </a:r>
            <a:r>
              <a:rPr lang="en-GB" i="1" dirty="0"/>
              <a:t> be</a:t>
            </a:r>
            <a:r>
              <a:rPr lang="en-GB" b="1" i="1" dirty="0">
                <a:solidFill>
                  <a:srgbClr val="C00000"/>
                </a:solidFill>
              </a:rPr>
              <a:t> /</a:t>
            </a:r>
            <a:r>
              <a:rPr lang="en-GB" i="1" dirty="0"/>
              <a:t> more</a:t>
            </a:r>
            <a:r>
              <a:rPr lang="en-GB" b="1" i="1" dirty="0">
                <a:solidFill>
                  <a:srgbClr val="C00000"/>
                </a:solidFill>
              </a:rPr>
              <a:t> /</a:t>
            </a:r>
            <a:r>
              <a:rPr lang="en-GB" i="1" dirty="0"/>
              <a:t> than</a:t>
            </a:r>
            <a:r>
              <a:rPr lang="en-GB" b="1" i="1" dirty="0">
                <a:solidFill>
                  <a:srgbClr val="C00000"/>
                </a:solidFill>
              </a:rPr>
              <a:t> /</a:t>
            </a:r>
            <a:r>
              <a:rPr lang="en-GB" i="1" dirty="0"/>
              <a:t> 200</a:t>
            </a:r>
            <a:r>
              <a:rPr lang="en-GB" b="1" i="1" dirty="0">
                <a:solidFill>
                  <a:srgbClr val="C00000"/>
                </a:solidFill>
              </a:rPr>
              <a:t> / </a:t>
            </a:r>
            <a:r>
              <a:rPr lang="en-GB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hours</a:t>
            </a:r>
            <a:r>
              <a:rPr lang="en-GB" b="1" i="1" dirty="0">
                <a:solidFill>
                  <a:srgbClr val="C00000"/>
                </a:solidFill>
              </a:rPr>
              <a:t> /</a:t>
            </a:r>
            <a:r>
              <a:rPr lang="en-GB" i="1" dirty="0"/>
              <a:t> .</a:t>
            </a:r>
            <a:endParaRPr lang="en-GB" i="1" dirty="0">
              <a:solidFill>
                <a:srgbClr val="C00000"/>
              </a:solidFill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3735649" y="3150470"/>
            <a:ext cx="7884000" cy="630000"/>
          </a:xfrm>
          <a:prstGeom prst="rect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>
            <a:spAutoFit/>
          </a:bodyPr>
          <a:lstStyle/>
          <a:p>
            <a:pPr marL="457200" indent="-457200">
              <a:buAutoNum type="arabicParenR"/>
            </a:pPr>
            <a:r>
              <a:rPr lang="en-GB" i="1" dirty="0"/>
              <a:t>A maximum</a:t>
            </a:r>
            <a:r>
              <a:rPr lang="en-GB" b="1" i="1" dirty="0">
                <a:solidFill>
                  <a:srgbClr val="C00000"/>
                </a:solidFill>
              </a:rPr>
              <a:t> </a:t>
            </a:r>
            <a:r>
              <a:rPr lang="en-GB" i="1" dirty="0"/>
              <a:t>failure rate</a:t>
            </a:r>
            <a:r>
              <a:rPr lang="en-GB" b="1" i="1" dirty="0"/>
              <a:t> </a:t>
            </a:r>
            <a:r>
              <a:rPr lang="en-GB" i="1" dirty="0"/>
              <a:t>of 0.9 is required. </a:t>
            </a:r>
            <a:r>
              <a:rPr lang="en-GB" b="1" i="1" dirty="0">
                <a:solidFill>
                  <a:srgbClr val="C00000"/>
                </a:solidFill>
              </a:rPr>
              <a:t>/</a:t>
            </a:r>
          </a:p>
          <a:p>
            <a:pPr marL="457200" indent="-457200">
              <a:buAutoNum type="arabicParenR"/>
            </a:pPr>
            <a:r>
              <a:rPr lang="en-GB" i="1" dirty="0"/>
              <a:t>The MTBF</a:t>
            </a:r>
            <a:r>
              <a:rPr lang="en-GB" b="1" i="1" dirty="0">
                <a:solidFill>
                  <a:srgbClr val="C00000"/>
                </a:solidFill>
              </a:rPr>
              <a:t> </a:t>
            </a:r>
            <a:r>
              <a:rPr lang="en-GB" i="1" dirty="0"/>
              <a:t>must be</a:t>
            </a:r>
            <a:r>
              <a:rPr lang="en-GB" b="1" i="1" dirty="0">
                <a:solidFill>
                  <a:srgbClr val="C00000"/>
                </a:solidFill>
              </a:rPr>
              <a:t> </a:t>
            </a:r>
            <a:r>
              <a:rPr lang="en-GB" i="1" dirty="0"/>
              <a:t>more than 200</a:t>
            </a:r>
            <a:r>
              <a:rPr lang="en-GB" b="1" i="1" dirty="0">
                <a:solidFill>
                  <a:srgbClr val="C00000"/>
                </a:solidFill>
              </a:rPr>
              <a:t> </a:t>
            </a:r>
            <a:r>
              <a:rPr lang="en-GB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hours</a:t>
            </a:r>
            <a:r>
              <a:rPr lang="en-GB" i="1" dirty="0"/>
              <a:t>.</a:t>
            </a:r>
            <a:endParaRPr lang="en-GB" i="1" dirty="0">
              <a:solidFill>
                <a:srgbClr val="C00000"/>
              </a:solidFill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3735649" y="5197841"/>
            <a:ext cx="7884000" cy="630000"/>
          </a:xfrm>
          <a:prstGeom prst="rect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>
            <a:spAutoFit/>
          </a:bodyPr>
          <a:lstStyle/>
          <a:p>
            <a:pPr marL="457200" indent="-457200">
              <a:buAutoNum type="arabicParenR"/>
            </a:pPr>
            <a:r>
              <a:rPr lang="en-GB" i="1" dirty="0"/>
              <a:t>A / maximum /</a:t>
            </a:r>
            <a:r>
              <a:rPr lang="en-GB" b="1" i="1" dirty="0">
                <a:solidFill>
                  <a:srgbClr val="C00000"/>
                </a:solidFill>
              </a:rPr>
              <a:t> </a:t>
            </a:r>
            <a:r>
              <a:rPr lang="en-GB" i="1" dirty="0"/>
              <a:t>failure</a:t>
            </a:r>
            <a:r>
              <a:rPr lang="en-GB" b="1" i="1" dirty="0">
                <a:solidFill>
                  <a:srgbClr val="C00000"/>
                </a:solidFill>
              </a:rPr>
              <a:t> </a:t>
            </a:r>
            <a:r>
              <a:rPr lang="en-GB" i="1" dirty="0"/>
              <a:t>/ rate</a:t>
            </a:r>
            <a:r>
              <a:rPr lang="en-GB" b="1" i="1" dirty="0">
                <a:solidFill>
                  <a:srgbClr val="C00000"/>
                </a:solidFill>
              </a:rPr>
              <a:t> </a:t>
            </a:r>
            <a:r>
              <a:rPr lang="en-GB" i="1" dirty="0"/>
              <a:t>/</a:t>
            </a:r>
            <a:r>
              <a:rPr lang="en-GB" b="1" i="1" dirty="0"/>
              <a:t> </a:t>
            </a:r>
            <a:r>
              <a:rPr lang="en-GB" i="1" dirty="0"/>
              <a:t>of</a:t>
            </a:r>
            <a:r>
              <a:rPr lang="en-GB" b="1" i="1" dirty="0">
                <a:solidFill>
                  <a:srgbClr val="C00000"/>
                </a:solidFill>
              </a:rPr>
              <a:t> </a:t>
            </a:r>
            <a:r>
              <a:rPr lang="en-GB" i="1" dirty="0"/>
              <a:t>/ 0.9</a:t>
            </a:r>
            <a:r>
              <a:rPr lang="en-GB" b="1" i="1" dirty="0">
                <a:solidFill>
                  <a:srgbClr val="C00000"/>
                </a:solidFill>
              </a:rPr>
              <a:t> </a:t>
            </a:r>
            <a:r>
              <a:rPr lang="en-GB" i="1" dirty="0"/>
              <a:t>/</a:t>
            </a:r>
            <a:r>
              <a:rPr lang="en-GB" b="1" i="1" dirty="0"/>
              <a:t> </a:t>
            </a:r>
            <a:r>
              <a:rPr lang="en-GB" b="1" i="1" dirty="0">
                <a:solidFill>
                  <a:srgbClr val="C00000"/>
                </a:solidFill>
              </a:rPr>
              <a:t>be</a:t>
            </a:r>
            <a:r>
              <a:rPr lang="en-GB" b="1" i="1" dirty="0"/>
              <a:t> </a:t>
            </a:r>
            <a:r>
              <a:rPr lang="en-GB" i="1" dirty="0"/>
              <a:t>/</a:t>
            </a:r>
            <a:r>
              <a:rPr lang="en-GB" b="1" i="1" dirty="0"/>
              <a:t> </a:t>
            </a:r>
            <a:r>
              <a:rPr lang="en-GB" b="1" i="1" dirty="0">
                <a:solidFill>
                  <a:srgbClr val="C00000"/>
                </a:solidFill>
              </a:rPr>
              <a:t>require</a:t>
            </a:r>
            <a:r>
              <a:rPr lang="en-GB" i="1" dirty="0"/>
              <a:t> / .</a:t>
            </a:r>
          </a:p>
          <a:p>
            <a:pPr marL="457200" indent="-457200">
              <a:buAutoNum type="arabicParenR"/>
            </a:pPr>
            <a:r>
              <a:rPr lang="en-GB" i="1" dirty="0"/>
              <a:t>The</a:t>
            </a:r>
            <a:r>
              <a:rPr lang="en-GB" b="1" i="1" dirty="0">
                <a:solidFill>
                  <a:srgbClr val="C00000"/>
                </a:solidFill>
              </a:rPr>
              <a:t> </a:t>
            </a:r>
            <a:r>
              <a:rPr lang="en-GB" i="1" dirty="0"/>
              <a:t>/ MTBF</a:t>
            </a:r>
            <a:r>
              <a:rPr lang="en-GB" b="1" i="1" dirty="0">
                <a:solidFill>
                  <a:srgbClr val="C00000"/>
                </a:solidFill>
              </a:rPr>
              <a:t> </a:t>
            </a:r>
            <a:r>
              <a:rPr lang="en-GB" i="1" dirty="0"/>
              <a:t>/ shall</a:t>
            </a:r>
            <a:r>
              <a:rPr lang="en-GB" b="1" i="1" dirty="0">
                <a:solidFill>
                  <a:srgbClr val="C00000"/>
                </a:solidFill>
              </a:rPr>
              <a:t> </a:t>
            </a:r>
            <a:r>
              <a:rPr lang="en-GB" i="1" dirty="0"/>
              <a:t>/ be</a:t>
            </a:r>
            <a:r>
              <a:rPr lang="en-GB" b="1" i="1" dirty="0">
                <a:solidFill>
                  <a:srgbClr val="C00000"/>
                </a:solidFill>
              </a:rPr>
              <a:t> </a:t>
            </a:r>
            <a:r>
              <a:rPr lang="en-GB" i="1" dirty="0"/>
              <a:t>/ more</a:t>
            </a:r>
            <a:r>
              <a:rPr lang="en-GB" b="1" i="1" dirty="0">
                <a:solidFill>
                  <a:srgbClr val="C00000"/>
                </a:solidFill>
              </a:rPr>
              <a:t> </a:t>
            </a:r>
            <a:r>
              <a:rPr lang="en-GB" i="1" dirty="0"/>
              <a:t>/ than</a:t>
            </a:r>
            <a:r>
              <a:rPr lang="en-GB" b="1" i="1" dirty="0">
                <a:solidFill>
                  <a:srgbClr val="C00000"/>
                </a:solidFill>
              </a:rPr>
              <a:t> </a:t>
            </a:r>
            <a:r>
              <a:rPr lang="en-GB" i="1" dirty="0"/>
              <a:t>/ 200</a:t>
            </a:r>
            <a:r>
              <a:rPr lang="en-GB" b="1" i="1" dirty="0">
                <a:solidFill>
                  <a:srgbClr val="C00000"/>
                </a:solidFill>
              </a:rPr>
              <a:t> </a:t>
            </a:r>
            <a:r>
              <a:rPr lang="en-GB" i="1" dirty="0"/>
              <a:t>/</a:t>
            </a:r>
            <a:r>
              <a:rPr lang="en-GB" b="1" i="1" dirty="0">
                <a:solidFill>
                  <a:srgbClr val="C00000"/>
                </a:solidFill>
              </a:rPr>
              <a:t> hour </a:t>
            </a:r>
            <a:r>
              <a:rPr lang="en-GB" i="1" dirty="0"/>
              <a:t>/ .</a:t>
            </a:r>
            <a:endParaRPr lang="en-GB" i="1" dirty="0">
              <a:solidFill>
                <a:srgbClr val="C00000"/>
              </a:solidFill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3735649" y="2728681"/>
            <a:ext cx="7884000" cy="369332"/>
          </a:xfrm>
          <a:prstGeom prst="rect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GB" i="1" dirty="0"/>
              <a:t>A maximum</a:t>
            </a:r>
            <a:r>
              <a:rPr lang="en-GB" b="1" i="1" dirty="0">
                <a:solidFill>
                  <a:srgbClr val="C00000"/>
                </a:solidFill>
              </a:rPr>
              <a:t> </a:t>
            </a:r>
            <a:r>
              <a:rPr lang="en-GB" i="1" dirty="0"/>
              <a:t>failure rate</a:t>
            </a:r>
            <a:r>
              <a:rPr lang="en-GB" b="1" i="1" dirty="0"/>
              <a:t> </a:t>
            </a:r>
            <a:r>
              <a:rPr lang="en-GB" i="1" dirty="0"/>
              <a:t>of 0.9 is required. The MTBF</a:t>
            </a:r>
            <a:r>
              <a:rPr lang="en-GB" b="1" i="1" dirty="0">
                <a:solidFill>
                  <a:srgbClr val="C00000"/>
                </a:solidFill>
              </a:rPr>
              <a:t> </a:t>
            </a:r>
            <a:r>
              <a:rPr lang="en-GB" i="1" dirty="0"/>
              <a:t>must be</a:t>
            </a:r>
            <a:r>
              <a:rPr lang="en-GB" b="1" i="1" dirty="0">
                <a:solidFill>
                  <a:srgbClr val="C00000"/>
                </a:solidFill>
              </a:rPr>
              <a:t> </a:t>
            </a:r>
            <a:r>
              <a:rPr lang="en-GB" i="1" dirty="0"/>
              <a:t>more than 200</a:t>
            </a:r>
            <a:r>
              <a:rPr lang="en-GB" b="1" i="1" dirty="0">
                <a:solidFill>
                  <a:srgbClr val="C00000"/>
                </a:solidFill>
              </a:rPr>
              <a:t> </a:t>
            </a:r>
            <a:r>
              <a:rPr lang="en-GB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hours</a:t>
            </a:r>
            <a:r>
              <a:rPr lang="en-GB" i="1" dirty="0"/>
              <a:t>.</a:t>
            </a:r>
            <a:endParaRPr lang="en-GB" i="1" dirty="0">
              <a:solidFill>
                <a:srgbClr val="C00000"/>
              </a:solidFill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3735649" y="5880296"/>
            <a:ext cx="7884000" cy="630000"/>
          </a:xfrm>
          <a:prstGeom prst="rect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>
            <a:spAutoFit/>
          </a:bodyPr>
          <a:lstStyle/>
          <a:p>
            <a:pPr marL="457200" indent="-457200">
              <a:buAutoNum type="arabicParenR"/>
            </a:pPr>
            <a:r>
              <a:rPr lang="en-GB" i="1" dirty="0"/>
              <a:t>A / maximum /</a:t>
            </a:r>
            <a:r>
              <a:rPr lang="en-GB" b="1" i="1" dirty="0">
                <a:solidFill>
                  <a:srgbClr val="C00000"/>
                </a:solidFill>
              </a:rPr>
              <a:t> </a:t>
            </a:r>
            <a:r>
              <a:rPr lang="en-GB" i="1" dirty="0"/>
              <a:t>failure</a:t>
            </a:r>
            <a:r>
              <a:rPr lang="en-GB" b="1" i="1" dirty="0">
                <a:solidFill>
                  <a:srgbClr val="C00000"/>
                </a:solidFill>
              </a:rPr>
              <a:t> </a:t>
            </a:r>
            <a:r>
              <a:rPr lang="en-GB" i="1" dirty="0"/>
              <a:t>/ rate</a:t>
            </a:r>
            <a:r>
              <a:rPr lang="en-GB" b="1" i="1" dirty="0">
                <a:solidFill>
                  <a:srgbClr val="C00000"/>
                </a:solidFill>
              </a:rPr>
              <a:t> </a:t>
            </a:r>
            <a:r>
              <a:rPr lang="en-GB" i="1" dirty="0"/>
              <a:t>/</a:t>
            </a:r>
            <a:r>
              <a:rPr lang="en-GB" b="1" i="1" dirty="0"/>
              <a:t> </a:t>
            </a:r>
            <a:r>
              <a:rPr lang="en-GB" i="1" dirty="0"/>
              <a:t>of</a:t>
            </a:r>
            <a:r>
              <a:rPr lang="en-GB" b="1" i="1" dirty="0">
                <a:solidFill>
                  <a:srgbClr val="C00000"/>
                </a:solidFill>
              </a:rPr>
              <a:t> </a:t>
            </a:r>
            <a:r>
              <a:rPr lang="en-GB" i="1" dirty="0"/>
              <a:t>/ 0.9</a:t>
            </a:r>
            <a:r>
              <a:rPr lang="en-GB" b="1" i="1" dirty="0">
                <a:solidFill>
                  <a:srgbClr val="C00000"/>
                </a:solidFill>
              </a:rPr>
              <a:t> </a:t>
            </a:r>
            <a:r>
              <a:rPr lang="en-GB" i="1" dirty="0"/>
              <a:t>/</a:t>
            </a:r>
            <a:r>
              <a:rPr lang="en-GB" b="1" i="1" dirty="0"/>
              <a:t> </a:t>
            </a:r>
            <a:r>
              <a:rPr lang="en-GB" i="1" dirty="0"/>
              <a:t>be</a:t>
            </a:r>
            <a:r>
              <a:rPr lang="en-GB" b="1" i="1" dirty="0"/>
              <a:t> </a:t>
            </a:r>
            <a:r>
              <a:rPr lang="en-GB" i="1" dirty="0"/>
              <a:t>/</a:t>
            </a:r>
            <a:r>
              <a:rPr lang="en-GB" b="1" i="1" dirty="0"/>
              <a:t> </a:t>
            </a:r>
            <a:r>
              <a:rPr lang="en-GB" b="1" i="1" dirty="0">
                <a:solidFill>
                  <a:srgbClr val="C00000"/>
                </a:solidFill>
              </a:rPr>
              <a:t>require</a:t>
            </a:r>
            <a:r>
              <a:rPr lang="en-GB" i="1" dirty="0"/>
              <a:t> / .</a:t>
            </a:r>
          </a:p>
          <a:p>
            <a:pPr marL="457200" indent="-457200">
              <a:buAutoNum type="arabicParenR"/>
            </a:pPr>
            <a:r>
              <a:rPr lang="en-GB" i="1" dirty="0"/>
              <a:t>The</a:t>
            </a:r>
            <a:r>
              <a:rPr lang="en-GB" b="1" i="1" dirty="0">
                <a:solidFill>
                  <a:srgbClr val="C00000"/>
                </a:solidFill>
              </a:rPr>
              <a:t> </a:t>
            </a:r>
            <a:r>
              <a:rPr lang="en-GB" i="1" dirty="0"/>
              <a:t>/ MTBF</a:t>
            </a:r>
            <a:r>
              <a:rPr lang="en-GB" b="1" i="1" dirty="0">
                <a:solidFill>
                  <a:srgbClr val="C00000"/>
                </a:solidFill>
              </a:rPr>
              <a:t> </a:t>
            </a:r>
            <a:r>
              <a:rPr lang="en-GB" i="1" dirty="0"/>
              <a:t>/ </a:t>
            </a:r>
            <a:r>
              <a:rPr lang="en-GB" b="1" i="1" dirty="0">
                <a:solidFill>
                  <a:srgbClr val="C00000"/>
                </a:solidFill>
              </a:rPr>
              <a:t>shall </a:t>
            </a:r>
            <a:r>
              <a:rPr lang="en-GB" i="1" dirty="0"/>
              <a:t>/ be</a:t>
            </a:r>
            <a:r>
              <a:rPr lang="en-GB" b="1" i="1" dirty="0">
                <a:solidFill>
                  <a:srgbClr val="C00000"/>
                </a:solidFill>
              </a:rPr>
              <a:t> </a:t>
            </a:r>
            <a:r>
              <a:rPr lang="en-GB" i="1" dirty="0"/>
              <a:t>/ more</a:t>
            </a:r>
            <a:r>
              <a:rPr lang="en-GB" b="1" i="1" dirty="0">
                <a:solidFill>
                  <a:srgbClr val="C00000"/>
                </a:solidFill>
              </a:rPr>
              <a:t> </a:t>
            </a:r>
            <a:r>
              <a:rPr lang="en-GB" i="1" dirty="0"/>
              <a:t>/ than</a:t>
            </a:r>
            <a:r>
              <a:rPr lang="en-GB" b="1" i="1" dirty="0">
                <a:solidFill>
                  <a:srgbClr val="C00000"/>
                </a:solidFill>
              </a:rPr>
              <a:t> </a:t>
            </a:r>
            <a:r>
              <a:rPr lang="en-GB" i="1" dirty="0"/>
              <a:t>/ 200</a:t>
            </a:r>
            <a:r>
              <a:rPr lang="en-GB" b="1" i="1" dirty="0">
                <a:solidFill>
                  <a:srgbClr val="C00000"/>
                </a:solidFill>
              </a:rPr>
              <a:t> </a:t>
            </a:r>
            <a:r>
              <a:rPr lang="en-GB" i="1" dirty="0"/>
              <a:t>/</a:t>
            </a:r>
            <a:r>
              <a:rPr lang="en-GB" b="1" i="1" dirty="0">
                <a:solidFill>
                  <a:srgbClr val="C00000"/>
                </a:solidFill>
              </a:rPr>
              <a:t> </a:t>
            </a:r>
            <a:r>
              <a:rPr lang="en-GB" i="1" dirty="0"/>
              <a:t>hour</a:t>
            </a:r>
            <a:r>
              <a:rPr lang="en-GB" b="1" i="1" dirty="0">
                <a:solidFill>
                  <a:srgbClr val="C00000"/>
                </a:solidFill>
              </a:rPr>
              <a:t> </a:t>
            </a:r>
            <a:r>
              <a:rPr lang="en-GB" i="1" dirty="0"/>
              <a:t>/ .</a:t>
            </a:r>
            <a:endParaRPr lang="en-GB" i="1" dirty="0">
              <a:solidFill>
                <a:srgbClr val="C00000"/>
              </a:solidFill>
            </a:endParaRPr>
          </a:p>
        </p:txBody>
      </p:sp>
      <p:sp>
        <p:nvSpPr>
          <p:cNvPr id="86" name="Ellipse 85"/>
          <p:cNvSpPr/>
          <p:nvPr/>
        </p:nvSpPr>
        <p:spPr>
          <a:xfrm>
            <a:off x="4037847" y="2018581"/>
            <a:ext cx="1800000" cy="503770"/>
          </a:xfrm>
          <a:prstGeom prst="ellipse">
            <a:avLst/>
          </a:prstGeom>
          <a:solidFill>
            <a:schemeClr val="accent4">
              <a:lumMod val="5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b="1" dirty="0">
                <a:solidFill>
                  <a:schemeClr val="bg1"/>
                </a:solidFill>
              </a:rPr>
              <a:t>HTML</a:t>
            </a:r>
            <a:endParaRPr lang="en-GB" sz="2400" b="1" dirty="0">
              <a:solidFill>
                <a:schemeClr val="bg1"/>
              </a:solidFill>
            </a:endParaRPr>
          </a:p>
        </p:txBody>
      </p:sp>
      <p:sp>
        <p:nvSpPr>
          <p:cNvPr id="89" name="Ellipse 88"/>
          <p:cNvSpPr/>
          <p:nvPr/>
        </p:nvSpPr>
        <p:spPr>
          <a:xfrm>
            <a:off x="6543521" y="2018581"/>
            <a:ext cx="1800000" cy="503770"/>
          </a:xfrm>
          <a:prstGeom prst="ellipse">
            <a:avLst/>
          </a:prstGeom>
          <a:solidFill>
            <a:schemeClr val="accent4">
              <a:lumMod val="5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b="1" dirty="0">
                <a:solidFill>
                  <a:schemeClr val="bg1"/>
                </a:solidFill>
              </a:rPr>
              <a:t>XLS(X)</a:t>
            </a:r>
            <a:endParaRPr lang="en-GB" sz="2400" b="1" dirty="0">
              <a:solidFill>
                <a:schemeClr val="bg1"/>
              </a:solidFill>
            </a:endParaRPr>
          </a:p>
        </p:txBody>
      </p:sp>
      <p:sp>
        <p:nvSpPr>
          <p:cNvPr id="90" name="Ellipse 89"/>
          <p:cNvSpPr/>
          <p:nvPr/>
        </p:nvSpPr>
        <p:spPr>
          <a:xfrm>
            <a:off x="8451087" y="2018581"/>
            <a:ext cx="1800000" cy="503770"/>
          </a:xfrm>
          <a:prstGeom prst="ellipse">
            <a:avLst/>
          </a:prstGeom>
          <a:solidFill>
            <a:schemeClr val="accent4">
              <a:lumMod val="5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b="1" dirty="0" err="1">
                <a:solidFill>
                  <a:schemeClr val="bg1"/>
                </a:solidFill>
              </a:rPr>
              <a:t>ReqIF</a:t>
            </a:r>
            <a:endParaRPr lang="en-GB" sz="2400" b="1" dirty="0">
              <a:solidFill>
                <a:schemeClr val="bg1"/>
              </a:solidFill>
            </a:endParaRPr>
          </a:p>
        </p:txBody>
      </p:sp>
      <p:sp>
        <p:nvSpPr>
          <p:cNvPr id="91" name="Ellipse 90"/>
          <p:cNvSpPr/>
          <p:nvPr/>
        </p:nvSpPr>
        <p:spPr>
          <a:xfrm>
            <a:off x="10358653" y="2018581"/>
            <a:ext cx="1800000" cy="503770"/>
          </a:xfrm>
          <a:prstGeom prst="ellipse">
            <a:avLst/>
          </a:prstGeom>
          <a:solidFill>
            <a:schemeClr val="accent4">
              <a:lumMod val="5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b="1" dirty="0" err="1">
                <a:solidFill>
                  <a:schemeClr val="bg1"/>
                </a:solidFill>
              </a:rPr>
              <a:t>SysML</a:t>
            </a:r>
            <a:endParaRPr lang="en-GB" sz="2400" b="1" dirty="0">
              <a:solidFill>
                <a:schemeClr val="bg1"/>
              </a:solidFill>
            </a:endParaRPr>
          </a:p>
        </p:txBody>
      </p:sp>
      <p:cxnSp>
        <p:nvCxnSpPr>
          <p:cNvPr id="92" name="Connecteur droit avec flèche 91"/>
          <p:cNvCxnSpPr>
            <a:stCxn id="23" idx="2"/>
            <a:endCxn id="89" idx="0"/>
          </p:cNvCxnSpPr>
          <p:nvPr/>
        </p:nvCxnSpPr>
        <p:spPr>
          <a:xfrm>
            <a:off x="7443521" y="1089273"/>
            <a:ext cx="0" cy="92930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necteur droit avec flèche 94"/>
          <p:cNvCxnSpPr>
            <a:stCxn id="25" idx="2"/>
            <a:endCxn id="90" idx="0"/>
          </p:cNvCxnSpPr>
          <p:nvPr/>
        </p:nvCxnSpPr>
        <p:spPr>
          <a:xfrm>
            <a:off x="9351087" y="1089273"/>
            <a:ext cx="0" cy="92930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Connecteur droit avec flèche 97"/>
          <p:cNvCxnSpPr>
            <a:stCxn id="24" idx="2"/>
            <a:endCxn id="91" idx="0"/>
          </p:cNvCxnSpPr>
          <p:nvPr/>
        </p:nvCxnSpPr>
        <p:spPr>
          <a:xfrm>
            <a:off x="11258653" y="1089273"/>
            <a:ext cx="0" cy="92930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necteur droit avec flèche 101"/>
          <p:cNvCxnSpPr>
            <a:stCxn id="30" idx="2"/>
            <a:endCxn id="86" idx="0"/>
          </p:cNvCxnSpPr>
          <p:nvPr/>
        </p:nvCxnSpPr>
        <p:spPr>
          <a:xfrm>
            <a:off x="4937209" y="1805726"/>
            <a:ext cx="638" cy="21285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Rectangle : coins arrondis 113"/>
          <p:cNvSpPr/>
          <p:nvPr/>
        </p:nvSpPr>
        <p:spPr>
          <a:xfrm>
            <a:off x="6493130" y="3966624"/>
            <a:ext cx="4122290" cy="295383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6" name="Rectangle 115"/>
          <p:cNvSpPr/>
          <p:nvPr/>
        </p:nvSpPr>
        <p:spPr>
          <a:xfrm>
            <a:off x="8414320" y="4177866"/>
            <a:ext cx="3746863" cy="62977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4" name="Organigramme : Procédé 123"/>
          <p:cNvSpPr/>
          <p:nvPr/>
        </p:nvSpPr>
        <p:spPr>
          <a:xfrm>
            <a:off x="3302514" y="4305711"/>
            <a:ext cx="8854220" cy="668802"/>
          </a:xfrm>
          <a:prstGeom prst="flowChartProcess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Parchemin : vertical 41"/>
          <p:cNvSpPr/>
          <p:nvPr/>
        </p:nvSpPr>
        <p:spPr>
          <a:xfrm>
            <a:off x="7064240" y="647103"/>
            <a:ext cx="4695293" cy="1750103"/>
          </a:xfrm>
          <a:prstGeom prst="verticalScroll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sz="2400" dirty="0"/>
              <a:t>2 documents (Word et PDF)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sz="2400" dirty="0"/>
              <a:t>194 + 1066 exigences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sz="2400" dirty="0"/>
              <a:t>Précision = 0.86 (0.73 et 0.99)</a:t>
            </a:r>
            <a:endParaRPr lang="fr-FR" sz="2400" b="1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sz="2400" dirty="0"/>
              <a:t>Rappel = 0.95 (1 et 0.9)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27861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indefinite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FFFF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7" dur="indefinite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" dur="indefinite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0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76639D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7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indefinite"/>
                                        <p:tgtEl>
                                          <p:spTgt spid="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76639D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3" dur="indefinite"/>
                                        <p:tgtEl>
                                          <p:spTgt spid="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7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indefinite"/>
                                        <p:tgtEl>
                                          <p:spTgt spid="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76639D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6" dur="indefinite"/>
                                        <p:tgtEl>
                                          <p:spTgt spid="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indefinite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76639D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9" dur="indefinite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0" dur="indefinite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3" presetClass="emph" presetSubtype="1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82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FFFF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FFFF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91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2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94" dur="indefinite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76639D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7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76639D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97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3" presetClass="emph" presetSubtype="1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05" dur="indefinite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FFFF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76639D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08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9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3" presetClass="emph" presetSubtype="1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11" dur="indefinite"/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7F6000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indefinite"/>
                                        <p:tgtEl>
                                          <p:spTgt spid="8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FFFF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14" dur="indefinite"/>
                                        <p:tgtEl>
                                          <p:spTgt spid="8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5" dur="indefinite"/>
                                        <p:tgtEl>
                                          <p:spTgt spid="8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7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76639D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18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3" presetClass="emph" presetSubtype="1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20" dur="indefinite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FFFF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indefinit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76639D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23" dur="indefinit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4" dur="indefinit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indefinit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FFFF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27" dur="indefinit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8" dur="indefinit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30" dur="indefinite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76639D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7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indefinit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76639D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33" dur="indefinit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7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indefinit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76639D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36" dur="indefinit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indefinite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FFFF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43" dur="indefinite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4" dur="indefinite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7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indefinit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76639D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47" dur="indefinit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3" presetClass="emph" presetSubtype="1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49" dur="indefinite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76639D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0" presetID="3" presetClass="emph" presetSubtype="1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51" dur="indefinite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FFFF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1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indefinit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76639D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54" dur="indefinit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5" dur="indefinit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6" presetID="7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indefinit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76639D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58" dur="indefinit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64" dur="indefinite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FFFF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indefinite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76639D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67" dur="indefinite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8" dur="indefinite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7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indefinit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76639D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71" dur="indefinit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2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73" dur="indefinite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76639D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4" presetID="7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indefinite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76639D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76" dur="indefinite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indefinite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FFFF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79" dur="indefinite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0" dur="indefinite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3" presetClass="emph" presetSubtype="1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86" dur="indefinite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FFFF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indefinite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76639D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89" dur="indefinite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0" dur="indefinite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7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indefinite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76639D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93" dur="indefinite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4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95" dur="indefinite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76639D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6" presetID="1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indefinite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FFFF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98" dur="indefinite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9" dur="indefinite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0" presetID="7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indefinite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76639D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02" dur="indefinite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indefinite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76639D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09" dur="indefinite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0" dur="indefinite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7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indefinite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76639D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13" dur="indefinite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4" presetID="3" presetClass="emph" presetSubtype="1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15" dur="indefinite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FFFF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6" presetID="1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indefinite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FFFF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18" dur="indefinite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9" dur="indefinite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0" presetID="7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indefinite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76639D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22" dur="indefinite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3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24" dur="indefinite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76639D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5" fill="hold">
                      <p:stCondLst>
                        <p:cond delay="indefinite"/>
                      </p:stCondLst>
                      <p:childTnLst>
                        <p:par>
                          <p:cTn id="226" fill="hold">
                            <p:stCondLst>
                              <p:cond delay="0"/>
                            </p:stCondLst>
                            <p:childTnLst>
                              <p:par>
                                <p:cTn id="2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1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indefinite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76639D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31" dur="indefinite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2" dur="indefinite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3" presetID="7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indefinite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76639D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35" dur="indefinite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6" presetID="3" presetClass="emph" presetSubtype="1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37" dur="indefinite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FFFF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8" presetID="1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indefinite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FFFF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40" dur="indefinite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1" dur="indefinite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2" presetID="7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indefinite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76639D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44" dur="indefinite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5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46" dur="indefinite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76639D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7" fill="hold">
                      <p:stCondLst>
                        <p:cond delay="indefinite"/>
                      </p:stCondLst>
                      <p:childTnLst>
                        <p:par>
                          <p:cTn id="248" fill="hold">
                            <p:stCondLst>
                              <p:cond delay="0"/>
                            </p:stCondLst>
                            <p:childTnLst>
                              <p:par>
                                <p:cTn id="2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1" presetID="1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indefinite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76639D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53" dur="indefinite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54" dur="indefinite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5" presetID="7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indefinite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76639D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57" dur="indefinite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8" presetID="3" presetClass="emph" presetSubtype="1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59" dur="indefinite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FFFF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0" presetID="1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indefinite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FFFF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62" dur="indefinite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63" dur="indefinite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4" presetID="7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indefinite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76639D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66" dur="indefinite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7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68" dur="indefinite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76639D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9" fill="hold">
                      <p:stCondLst>
                        <p:cond delay="indefinite"/>
                      </p:stCondLst>
                      <p:childTnLst>
                        <p:par>
                          <p:cTn id="270" fill="hold">
                            <p:stCondLst>
                              <p:cond delay="0"/>
                            </p:stCondLst>
                            <p:childTnLst>
                              <p:par>
                                <p:cTn id="27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3" presetID="1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indefinite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76639D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75" dur="indefinite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76" dur="indefinite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7" presetID="7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indefinite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76639D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79" dur="indefinite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0" presetID="3" presetClass="emph" presetSubtype="1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81" dur="indefinite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FFFF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allAtOnce"/>
      <p:bldP spid="3" grpId="2" build="allAtOnce"/>
      <p:bldP spid="6" grpId="0" build="allAtOnce"/>
      <p:bldP spid="6" grpId="1" build="allAtOnce"/>
      <p:bldP spid="12" grpId="0" build="allAtOnce"/>
      <p:bldP spid="12" grpId="1" build="allAtOnce"/>
      <p:bldP spid="12" grpId="2" build="allAtOnce"/>
      <p:bldP spid="14" grpId="0" build="allAtOnce"/>
      <p:bldP spid="14" grpId="1" build="allAtOnce"/>
      <p:bldP spid="16" grpId="0" build="allAtOnce"/>
      <p:bldP spid="16" grpId="1" build="allAtOnce"/>
      <p:bldP spid="18" grpId="0" build="allAtOnce"/>
      <p:bldP spid="18" grpId="1" build="allAtOnce"/>
      <p:bldP spid="20" grpId="0" build="allAtOnce"/>
      <p:bldP spid="20" grpId="1" build="allAtOnce"/>
      <p:bldP spid="26" grpId="0" build="allAtOnce"/>
      <p:bldP spid="26" grpId="1" build="allAtOnce"/>
      <p:bldP spid="28" grpId="0" build="allAtOnce"/>
      <p:bldP spid="28" grpId="1" build="allAtOnce"/>
      <p:bldP spid="76" grpId="0" animBg="1"/>
      <p:bldP spid="78" grpId="0" animBg="1"/>
      <p:bldP spid="79" grpId="0" animBg="1"/>
      <p:bldP spid="83" grpId="0" animBg="1"/>
      <p:bldP spid="84" grpId="0" animBg="1"/>
      <p:bldP spid="85" grpId="0" animBg="1"/>
      <p:bldP spid="86" grpId="0" animBg="1"/>
      <p:bldP spid="86" grpId="1"/>
      <p:bldP spid="89" grpId="0" animBg="1"/>
      <p:bldP spid="89" grpId="1" animBg="1"/>
      <p:bldP spid="90" grpId="0" animBg="1"/>
      <p:bldP spid="90" grpId="1" animBg="1"/>
      <p:bldP spid="91" grpId="0" animBg="1"/>
      <p:bldP spid="91" grpId="1" animBg="1"/>
      <p:bldP spid="114" grpId="0" animBg="1"/>
      <p:bldP spid="114" grpId="1" animBg="1"/>
      <p:bldP spid="116" grpId="0" animBg="1"/>
      <p:bldP spid="116" grpId="1" animBg="1"/>
      <p:bldP spid="124" grpId="0" animBg="1"/>
      <p:bldP spid="124" grpId="1" animBg="1"/>
      <p:bldP spid="4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Tableau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9708839"/>
              </p:ext>
            </p:extLst>
          </p:nvPr>
        </p:nvGraphicFramePr>
        <p:xfrm>
          <a:off x="2" y="6546397"/>
          <a:ext cx="1219199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3999">
                  <a:extLst>
                    <a:ext uri="{9D8B030D-6E8A-4147-A177-3AD203B41FA5}">
                      <a16:colId xmlns:a16="http://schemas.microsoft.com/office/drawing/2014/main" val="1631672212"/>
                    </a:ext>
                  </a:extLst>
                </a:gridCol>
                <a:gridCol w="1469570">
                  <a:extLst>
                    <a:ext uri="{9D8B030D-6E8A-4147-A177-3AD203B41FA5}">
                      <a16:colId xmlns:a16="http://schemas.microsoft.com/office/drawing/2014/main" val="1523975517"/>
                    </a:ext>
                  </a:extLst>
                </a:gridCol>
                <a:gridCol w="1621972">
                  <a:extLst>
                    <a:ext uri="{9D8B030D-6E8A-4147-A177-3AD203B41FA5}">
                      <a16:colId xmlns:a16="http://schemas.microsoft.com/office/drawing/2014/main" val="4284732167"/>
                    </a:ext>
                  </a:extLst>
                </a:gridCol>
                <a:gridCol w="1480455">
                  <a:extLst>
                    <a:ext uri="{9D8B030D-6E8A-4147-A177-3AD203B41FA5}">
                      <a16:colId xmlns:a16="http://schemas.microsoft.com/office/drawing/2014/main" val="4101102102"/>
                    </a:ext>
                  </a:extLst>
                </a:gridCol>
                <a:gridCol w="1523999">
                  <a:extLst>
                    <a:ext uri="{9D8B030D-6E8A-4147-A177-3AD203B41FA5}">
                      <a16:colId xmlns:a16="http://schemas.microsoft.com/office/drawing/2014/main" val="2295709410"/>
                    </a:ext>
                  </a:extLst>
                </a:gridCol>
                <a:gridCol w="1523999">
                  <a:extLst>
                    <a:ext uri="{9D8B030D-6E8A-4147-A177-3AD203B41FA5}">
                      <a16:colId xmlns:a16="http://schemas.microsoft.com/office/drawing/2014/main" val="1293143689"/>
                    </a:ext>
                  </a:extLst>
                </a:gridCol>
                <a:gridCol w="1523999">
                  <a:extLst>
                    <a:ext uri="{9D8B030D-6E8A-4147-A177-3AD203B41FA5}">
                      <a16:colId xmlns:a16="http://schemas.microsoft.com/office/drawing/2014/main" val="3889465694"/>
                    </a:ext>
                  </a:extLst>
                </a:gridCol>
                <a:gridCol w="1523999">
                  <a:extLst>
                    <a:ext uri="{9D8B030D-6E8A-4147-A177-3AD203B41FA5}">
                      <a16:colId xmlns:a16="http://schemas.microsoft.com/office/drawing/2014/main" val="15865034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GB" u="none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0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u="none" dirty="0">
                          <a:solidFill>
                            <a:schemeClr val="bg1"/>
                          </a:solidFill>
                        </a:rPr>
                        <a:t>Contexte</a:t>
                      </a:r>
                      <a:endParaRPr lang="en-GB" u="none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0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Problématique</a:t>
                      </a:r>
                      <a:endParaRPr lang="en-GB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0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État de l’art</a:t>
                      </a:r>
                      <a:endParaRPr lang="en-GB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0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rgbClr val="008080"/>
                          </a:solidFill>
                        </a:rPr>
                        <a:t>Propositions</a:t>
                      </a:r>
                      <a:endParaRPr lang="en-GB" dirty="0">
                        <a:solidFill>
                          <a:srgbClr val="00808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Conclusion</a:t>
                      </a:r>
                      <a:endParaRPr lang="en-GB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0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Perspectives</a:t>
                      </a:r>
                      <a:endParaRPr lang="en-GB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08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3634867"/>
                  </a:ext>
                </a:extLst>
              </a:tr>
            </a:tbl>
          </a:graphicData>
        </a:graphic>
      </p:graphicFrame>
      <p:sp>
        <p:nvSpPr>
          <p:cNvPr id="45" name="Text Placeholder 5"/>
          <p:cNvSpPr txBox="1">
            <a:spLocks/>
          </p:cNvSpPr>
          <p:nvPr/>
        </p:nvSpPr>
        <p:spPr>
          <a:xfrm>
            <a:off x="0" y="6612"/>
            <a:ext cx="12192000" cy="539750"/>
          </a:xfrm>
          <a:prstGeom prst="rect">
            <a:avLst/>
          </a:prstGeom>
          <a:solidFill>
            <a:srgbClr val="008080"/>
          </a:solidFill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000" b="1" kern="1200">
                <a:solidFill>
                  <a:srgbClr val="C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dirty="0">
                <a:solidFill>
                  <a:schemeClr val="bg1"/>
                </a:solidFill>
                <a:latin typeface="Rockwell" panose="02060603020205020403" pitchFamily="18" charset="0"/>
                <a:ea typeface="Batang" panose="02030600000101010101" pitchFamily="18" charset="-127"/>
              </a:rPr>
              <a:t>EXTRAIRE : Objectifs &amp; Limites</a:t>
            </a:r>
          </a:p>
        </p:txBody>
      </p:sp>
      <p:sp>
        <p:nvSpPr>
          <p:cNvPr id="40" name="Ellipse 39"/>
          <p:cNvSpPr/>
          <p:nvPr/>
        </p:nvSpPr>
        <p:spPr>
          <a:xfrm>
            <a:off x="11504141" y="6561636"/>
            <a:ext cx="620006" cy="288000"/>
          </a:xfrm>
          <a:prstGeom prst="ellipse">
            <a:avLst/>
          </a:prstGeom>
          <a:solidFill>
            <a:schemeClr val="bg1"/>
          </a:solidFill>
          <a:ln>
            <a:solidFill>
              <a:srgbClr val="0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5217DFA7-C24C-4BC7-90E8-E168825F2671}" type="slidenum">
              <a:rPr lang="fr-FR" sz="1400" b="1" smtClean="0">
                <a:solidFill>
                  <a:srgbClr val="008080"/>
                </a:solidFill>
              </a:rPr>
              <a:pPr algn="ctr"/>
              <a:t>24</a:t>
            </a:fld>
            <a:endParaRPr lang="fr-FR" sz="1400" b="1" dirty="0">
              <a:solidFill>
                <a:srgbClr val="008080"/>
              </a:solidFill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2" y="596900"/>
            <a:ext cx="12191998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fr-FR" sz="2400" b="1" dirty="0">
                <a:solidFill>
                  <a:srgbClr val="76639D"/>
                </a:solidFill>
                <a:latin typeface="Arial Black" panose="020B0A04020102020204" pitchFamily="34" charset="0"/>
              </a:rPr>
              <a:t>Objectifs :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fr-FR" sz="2400" b="1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fr-FR" sz="2400" b="1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fr-FR" sz="2400" b="1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fr-FR" sz="2400" b="1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fr-FR" sz="2400" b="1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fr-FR" sz="2400" b="1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fr-FR" sz="2400" b="1" dirty="0">
                <a:solidFill>
                  <a:srgbClr val="76639D"/>
                </a:solidFill>
                <a:latin typeface="Arial Black" panose="020B0A04020102020204" pitchFamily="34" charset="0"/>
              </a:rPr>
              <a:t>Limites :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fr-FR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Patrons syntaxiques : textes législatifs en anglais </a:t>
            </a:r>
            <a:r>
              <a:rPr lang="fr-FR" sz="2400" dirty="0">
                <a:solidFill>
                  <a:schemeClr val="accent4">
                    <a:lumMod val="50000"/>
                  </a:schemeClr>
                </a:solidFill>
              </a:rPr>
              <a:t>[</a:t>
            </a:r>
            <a:r>
              <a:rPr lang="fr-FR" sz="2400" dirty="0" err="1">
                <a:solidFill>
                  <a:schemeClr val="accent4">
                    <a:lumMod val="50000"/>
                  </a:schemeClr>
                </a:solidFill>
              </a:rPr>
              <a:t>Zeni</a:t>
            </a:r>
            <a:r>
              <a:rPr lang="fr-FR" sz="2400" dirty="0">
                <a:solidFill>
                  <a:schemeClr val="accent4">
                    <a:lumMod val="50000"/>
                  </a:schemeClr>
                </a:solidFill>
              </a:rPr>
              <a:t>, 2015] </a:t>
            </a:r>
            <a:r>
              <a:rPr lang="fr-FR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et en français </a:t>
            </a:r>
            <a:r>
              <a:rPr lang="fr-FR" sz="2400" dirty="0">
                <a:solidFill>
                  <a:schemeClr val="accent4">
                    <a:lumMod val="50000"/>
                  </a:schemeClr>
                </a:solidFill>
              </a:rPr>
              <a:t>[Sannier,2015]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fr-FR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Apprentissage </a:t>
            </a:r>
            <a:r>
              <a:rPr lang="fr-FR" sz="2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suppervisé</a:t>
            </a:r>
            <a:r>
              <a:rPr lang="fr-FR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: textes législatifs en japonais </a:t>
            </a:r>
            <a:r>
              <a:rPr lang="fr-FR" sz="2400" dirty="0">
                <a:solidFill>
                  <a:schemeClr val="accent4">
                    <a:lumMod val="50000"/>
                  </a:schemeClr>
                </a:solidFill>
              </a:rPr>
              <a:t>[</a:t>
            </a:r>
            <a:r>
              <a:rPr lang="fr-FR" sz="2400" dirty="0" err="1">
                <a:solidFill>
                  <a:schemeClr val="accent4">
                    <a:lumMod val="50000"/>
                  </a:schemeClr>
                </a:solidFill>
              </a:rPr>
              <a:t>Tran</a:t>
            </a:r>
            <a:r>
              <a:rPr lang="fr-FR" sz="2400" dirty="0">
                <a:solidFill>
                  <a:schemeClr val="accent4">
                    <a:lumMod val="50000"/>
                  </a:schemeClr>
                </a:solidFill>
              </a:rPr>
              <a:t>, 2013]</a:t>
            </a:r>
            <a:endParaRPr lang="en-GB" sz="2400" b="1" dirty="0"/>
          </a:p>
        </p:txBody>
      </p:sp>
      <p:graphicFrame>
        <p:nvGraphicFramePr>
          <p:cNvPr id="52" name="Tableau 5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0603481"/>
              </p:ext>
            </p:extLst>
          </p:nvPr>
        </p:nvGraphicFramePr>
        <p:xfrm>
          <a:off x="162318" y="1250032"/>
          <a:ext cx="6251182" cy="1706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51182">
                  <a:extLst>
                    <a:ext uri="{9D8B030D-6E8A-4147-A177-3AD203B41FA5}">
                      <a16:colId xmlns:a16="http://schemas.microsoft.com/office/drawing/2014/main" val="42673799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Liste d’exigences</a:t>
                      </a:r>
                      <a:endParaRPr lang="en-GB" sz="20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81154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Ex</a:t>
                      </a:r>
                      <a:r>
                        <a:rPr lang="fr-FR" sz="2000" b="1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</a:t>
                      </a:r>
                      <a:r>
                        <a:rPr lang="fr-FR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1.</a:t>
                      </a:r>
                      <a:r>
                        <a:rPr lang="fr-FR" sz="2000" b="1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</a:t>
                      </a:r>
                      <a:r>
                        <a:rPr lang="fr-FR" sz="20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The </a:t>
                      </a:r>
                      <a:r>
                        <a:rPr lang="fr-FR" sz="2000" b="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ranging</a:t>
                      </a:r>
                      <a:r>
                        <a:rPr lang="fr-FR" sz="20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</a:t>
                      </a:r>
                      <a:r>
                        <a:rPr lang="fr-FR" sz="2000" b="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sign</a:t>
                      </a:r>
                      <a:r>
                        <a:rPr lang="fr-FR" sz="20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</a:t>
                      </a:r>
                      <a:r>
                        <a:rPr lang="fr-FR" sz="2000" b="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shall</a:t>
                      </a:r>
                      <a:r>
                        <a:rPr lang="fr-FR" sz="20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</a:t>
                      </a:r>
                      <a:r>
                        <a:rPr lang="fr-FR" sz="2000" b="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be</a:t>
                      </a:r>
                      <a:r>
                        <a:rPr lang="fr-FR" sz="20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compatible </a:t>
                      </a:r>
                      <a:r>
                        <a:rPr lang="fr-FR" sz="2000" b="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with</a:t>
                      </a:r>
                      <a:r>
                        <a:rPr lang="fr-FR" sz="20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</a:t>
                      </a:r>
                      <a:r>
                        <a:rPr lang="fr-FR" sz="2800" b="1" u="none" dirty="0">
                          <a:solidFill>
                            <a:srgbClr val="C00000"/>
                          </a:solidFill>
                        </a:rPr>
                        <a:t>[ES 050]</a:t>
                      </a:r>
                      <a:endParaRPr lang="en-GB" sz="2000" b="1" u="none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52980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Ex</a:t>
                      </a:r>
                      <a:r>
                        <a:rPr lang="fr-FR" sz="2000" b="1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2</a:t>
                      </a:r>
                      <a:r>
                        <a:rPr lang="fr-FR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.</a:t>
                      </a:r>
                      <a:r>
                        <a:rPr lang="fr-FR" sz="2000" b="1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</a:t>
                      </a:r>
                      <a:r>
                        <a:rPr lang="fr-FR" sz="20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The conduit</a:t>
                      </a:r>
                      <a:r>
                        <a:rPr lang="fr-FR" sz="2000" b="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size </a:t>
                      </a:r>
                      <a:r>
                        <a:rPr lang="fr-FR" sz="2000" b="0" baseline="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shall</a:t>
                      </a:r>
                      <a:r>
                        <a:rPr lang="fr-FR" sz="2000" b="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</a:t>
                      </a:r>
                      <a:r>
                        <a:rPr lang="fr-FR" sz="2000" b="0" baseline="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be</a:t>
                      </a:r>
                      <a:r>
                        <a:rPr lang="fr-FR" sz="2000" b="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</a:t>
                      </a:r>
                      <a:r>
                        <a:rPr lang="fr-FR" sz="2000" b="0" baseline="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less</a:t>
                      </a:r>
                      <a:r>
                        <a:rPr lang="fr-FR" sz="2000" b="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</a:t>
                      </a:r>
                      <a:r>
                        <a:rPr lang="fr-FR" sz="2000" b="0" baseline="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than</a:t>
                      </a:r>
                      <a:r>
                        <a:rPr lang="fr-FR" sz="2000" b="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4 m</a:t>
                      </a:r>
                      <a:endParaRPr lang="en-GB" sz="20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15468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sz="2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…</a:t>
                      </a:r>
                      <a:endParaRPr lang="en-GB" sz="20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4058607"/>
                  </a:ext>
                </a:extLst>
              </a:tr>
            </a:tbl>
          </a:graphicData>
        </a:graphic>
      </p:graphicFrame>
      <p:graphicFrame>
        <p:nvGraphicFramePr>
          <p:cNvPr id="64" name="Tableau 6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0472628"/>
              </p:ext>
            </p:extLst>
          </p:nvPr>
        </p:nvGraphicFramePr>
        <p:xfrm>
          <a:off x="8436267" y="1310992"/>
          <a:ext cx="3687880" cy="158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87880">
                  <a:extLst>
                    <a:ext uri="{9D8B030D-6E8A-4147-A177-3AD203B41FA5}">
                      <a16:colId xmlns:a16="http://schemas.microsoft.com/office/drawing/2014/main" val="4267379911"/>
                    </a:ext>
                  </a:extLst>
                </a:gridCol>
              </a:tblGrid>
              <a:tr h="24697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Liste d’exigences</a:t>
                      </a:r>
                      <a:endParaRPr lang="en-GB" sz="20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8115440"/>
                  </a:ext>
                </a:extLst>
              </a:tr>
              <a:tr h="24697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Ex</a:t>
                      </a:r>
                      <a:r>
                        <a:rPr lang="fr-FR" sz="2000" b="1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3</a:t>
                      </a:r>
                      <a:r>
                        <a:rPr lang="fr-FR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.</a:t>
                      </a:r>
                      <a:r>
                        <a:rPr lang="fr-FR" sz="2000" b="1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</a:t>
                      </a:r>
                      <a:r>
                        <a:rPr lang="fr-FR" sz="2000" b="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The system </a:t>
                      </a:r>
                      <a:r>
                        <a:rPr lang="fr-FR" sz="2000" b="0" baseline="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shall</a:t>
                      </a:r>
                      <a:r>
                        <a:rPr lang="fr-FR" sz="2000" b="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…</a:t>
                      </a:r>
                      <a:endParaRPr lang="en-GB" sz="2000" b="0" u="none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5298086"/>
                  </a:ext>
                </a:extLst>
              </a:tr>
              <a:tr h="24697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Ex</a:t>
                      </a:r>
                      <a:r>
                        <a:rPr lang="fr-FR" sz="2000" b="1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4</a:t>
                      </a:r>
                      <a:r>
                        <a:rPr lang="fr-FR" sz="2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.</a:t>
                      </a:r>
                      <a:r>
                        <a:rPr lang="fr-FR" sz="2000" b="1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</a:t>
                      </a:r>
                      <a:r>
                        <a:rPr lang="fr-FR" sz="2000" b="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The system </a:t>
                      </a:r>
                      <a:r>
                        <a:rPr lang="fr-FR" sz="2000" b="0" baseline="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shall</a:t>
                      </a:r>
                      <a:r>
                        <a:rPr lang="fr-FR" sz="2000" b="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…</a:t>
                      </a:r>
                      <a:endParaRPr lang="en-GB" sz="20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1546816"/>
                  </a:ext>
                </a:extLst>
              </a:tr>
              <a:tr h="246978">
                <a:tc>
                  <a:txBody>
                    <a:bodyPr/>
                    <a:lstStyle/>
                    <a:p>
                      <a:pPr algn="ctr"/>
                      <a:r>
                        <a:rPr lang="fr-FR" sz="2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…</a:t>
                      </a:r>
                      <a:endParaRPr lang="en-GB" sz="20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4058607"/>
                  </a:ext>
                </a:extLst>
              </a:tr>
            </a:tbl>
          </a:graphicData>
        </a:graphic>
      </p:graphicFrame>
      <p:pic>
        <p:nvPicPr>
          <p:cNvPr id="65" name="Image 64"/>
          <p:cNvPicPr>
            <a:picLocks noChangeAspect="1"/>
          </p:cNvPicPr>
          <p:nvPr/>
        </p:nvPicPr>
        <p:blipFill rotWithShape="1">
          <a:blip r:embed="rId4"/>
          <a:srcRect b="62106"/>
          <a:stretch/>
        </p:blipFill>
        <p:spPr>
          <a:xfrm>
            <a:off x="5959211" y="3019046"/>
            <a:ext cx="3220435" cy="1800000"/>
          </a:xfrm>
          <a:prstGeom prst="rect">
            <a:avLst/>
          </a:prstGeom>
        </p:spPr>
      </p:pic>
      <p:sp>
        <p:nvSpPr>
          <p:cNvPr id="66" name="Flèche : virage 65"/>
          <p:cNvSpPr/>
          <p:nvPr/>
        </p:nvSpPr>
        <p:spPr>
          <a:xfrm rot="5400000" flipH="1">
            <a:off x="9276300" y="2799300"/>
            <a:ext cx="1168045" cy="1361354"/>
          </a:xfrm>
          <a:prstGeom prst="bentArrow">
            <a:avLst>
              <a:gd name="adj1" fmla="val 24350"/>
              <a:gd name="adj2" fmla="val 25000"/>
              <a:gd name="adj3" fmla="val 25000"/>
              <a:gd name="adj4" fmla="val 15814"/>
            </a:avLst>
          </a:prstGeom>
          <a:solidFill>
            <a:srgbClr val="FF5050"/>
          </a:solidFill>
          <a:ln>
            <a:solidFill>
              <a:srgbClr val="FF5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pic>
        <p:nvPicPr>
          <p:cNvPr id="70" name="Picture 24"/>
          <p:cNvPicPr>
            <a:picLocks noChangeAspect="1"/>
          </p:cNvPicPr>
          <p:nvPr/>
        </p:nvPicPr>
        <p:blipFill rotWithShape="1">
          <a:blip r:embed="rId5"/>
          <a:srcRect l="-394" t="50697" r="84531" b="23862"/>
          <a:stretch/>
        </p:blipFill>
        <p:spPr>
          <a:xfrm>
            <a:off x="5081166" y="3659066"/>
            <a:ext cx="662400" cy="828000"/>
          </a:xfrm>
          <a:prstGeom prst="rect">
            <a:avLst/>
          </a:prstGeom>
        </p:spPr>
      </p:pic>
      <p:cxnSp>
        <p:nvCxnSpPr>
          <p:cNvPr id="73" name="Connecteur droit avec flèche 72"/>
          <p:cNvCxnSpPr/>
          <p:nvPr/>
        </p:nvCxnSpPr>
        <p:spPr>
          <a:xfrm>
            <a:off x="6413500" y="1905000"/>
            <a:ext cx="2022767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necteur droit avec flèche 73"/>
          <p:cNvCxnSpPr/>
          <p:nvPr/>
        </p:nvCxnSpPr>
        <p:spPr>
          <a:xfrm>
            <a:off x="6413500" y="1905000"/>
            <a:ext cx="2022767" cy="34940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Rectangle 78"/>
          <p:cNvSpPr/>
          <p:nvPr/>
        </p:nvSpPr>
        <p:spPr>
          <a:xfrm>
            <a:off x="9133637" y="3699518"/>
            <a:ext cx="117474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2400" b="1" dirty="0">
                <a:solidFill>
                  <a:schemeClr val="bg1"/>
                </a:solidFill>
              </a:rPr>
              <a:t>Extraire</a:t>
            </a:r>
            <a:endParaRPr lang="en-GB" sz="2400" b="1" dirty="0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12254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 animBg="1"/>
      <p:bldP spid="7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4720" y="4347898"/>
            <a:ext cx="2647950" cy="2124075"/>
          </a:xfrm>
          <a:prstGeom prst="rect">
            <a:avLst/>
          </a:prstGeom>
        </p:spPr>
      </p:pic>
      <p:sp>
        <p:nvSpPr>
          <p:cNvPr id="45" name="Text Placeholder 5"/>
          <p:cNvSpPr txBox="1">
            <a:spLocks/>
          </p:cNvSpPr>
          <p:nvPr/>
        </p:nvSpPr>
        <p:spPr>
          <a:xfrm>
            <a:off x="0" y="6612"/>
            <a:ext cx="12192000" cy="539750"/>
          </a:xfrm>
          <a:prstGeom prst="rect">
            <a:avLst/>
          </a:prstGeom>
          <a:solidFill>
            <a:srgbClr val="008080"/>
          </a:solidFill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000" b="1" kern="1200">
                <a:solidFill>
                  <a:srgbClr val="C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dirty="0">
                <a:solidFill>
                  <a:schemeClr val="bg1"/>
                </a:solidFill>
                <a:latin typeface="Rockwell" panose="02060603020205020403" pitchFamily="18" charset="0"/>
                <a:ea typeface="Batang" panose="02030600000101010101" pitchFamily="18" charset="-127"/>
              </a:rPr>
              <a:t>EXTRAIRE : Exigences de documents référencés</a:t>
            </a:r>
          </a:p>
        </p:txBody>
      </p:sp>
      <p:graphicFrame>
        <p:nvGraphicFramePr>
          <p:cNvPr id="38" name="Tableau 3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1420931"/>
              </p:ext>
            </p:extLst>
          </p:nvPr>
        </p:nvGraphicFramePr>
        <p:xfrm>
          <a:off x="2" y="6546397"/>
          <a:ext cx="1219199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3999">
                  <a:extLst>
                    <a:ext uri="{9D8B030D-6E8A-4147-A177-3AD203B41FA5}">
                      <a16:colId xmlns:a16="http://schemas.microsoft.com/office/drawing/2014/main" val="1631672212"/>
                    </a:ext>
                  </a:extLst>
                </a:gridCol>
                <a:gridCol w="1469570">
                  <a:extLst>
                    <a:ext uri="{9D8B030D-6E8A-4147-A177-3AD203B41FA5}">
                      <a16:colId xmlns:a16="http://schemas.microsoft.com/office/drawing/2014/main" val="1523975517"/>
                    </a:ext>
                  </a:extLst>
                </a:gridCol>
                <a:gridCol w="1621972">
                  <a:extLst>
                    <a:ext uri="{9D8B030D-6E8A-4147-A177-3AD203B41FA5}">
                      <a16:colId xmlns:a16="http://schemas.microsoft.com/office/drawing/2014/main" val="4284732167"/>
                    </a:ext>
                  </a:extLst>
                </a:gridCol>
                <a:gridCol w="1480455">
                  <a:extLst>
                    <a:ext uri="{9D8B030D-6E8A-4147-A177-3AD203B41FA5}">
                      <a16:colId xmlns:a16="http://schemas.microsoft.com/office/drawing/2014/main" val="4101102102"/>
                    </a:ext>
                  </a:extLst>
                </a:gridCol>
                <a:gridCol w="1523999">
                  <a:extLst>
                    <a:ext uri="{9D8B030D-6E8A-4147-A177-3AD203B41FA5}">
                      <a16:colId xmlns:a16="http://schemas.microsoft.com/office/drawing/2014/main" val="2295709410"/>
                    </a:ext>
                  </a:extLst>
                </a:gridCol>
                <a:gridCol w="1523999">
                  <a:extLst>
                    <a:ext uri="{9D8B030D-6E8A-4147-A177-3AD203B41FA5}">
                      <a16:colId xmlns:a16="http://schemas.microsoft.com/office/drawing/2014/main" val="1293143689"/>
                    </a:ext>
                  </a:extLst>
                </a:gridCol>
                <a:gridCol w="1523999">
                  <a:extLst>
                    <a:ext uri="{9D8B030D-6E8A-4147-A177-3AD203B41FA5}">
                      <a16:colId xmlns:a16="http://schemas.microsoft.com/office/drawing/2014/main" val="3889465694"/>
                    </a:ext>
                  </a:extLst>
                </a:gridCol>
                <a:gridCol w="1523999">
                  <a:extLst>
                    <a:ext uri="{9D8B030D-6E8A-4147-A177-3AD203B41FA5}">
                      <a16:colId xmlns:a16="http://schemas.microsoft.com/office/drawing/2014/main" val="15865034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GB" u="none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0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u="none" dirty="0">
                          <a:solidFill>
                            <a:schemeClr val="bg1"/>
                          </a:solidFill>
                        </a:rPr>
                        <a:t>Contexte</a:t>
                      </a:r>
                      <a:endParaRPr lang="en-GB" u="none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0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Problématique</a:t>
                      </a:r>
                      <a:endParaRPr lang="en-GB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0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État de l’art</a:t>
                      </a:r>
                      <a:endParaRPr lang="en-GB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0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rgbClr val="008080"/>
                          </a:solidFill>
                        </a:rPr>
                        <a:t>Propositions</a:t>
                      </a:r>
                      <a:endParaRPr lang="en-GB" dirty="0">
                        <a:solidFill>
                          <a:srgbClr val="00808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Conclusion</a:t>
                      </a:r>
                      <a:endParaRPr lang="en-GB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0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Perspectives</a:t>
                      </a:r>
                      <a:endParaRPr lang="en-GB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08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3634867"/>
                  </a:ext>
                </a:extLst>
              </a:tr>
            </a:tbl>
          </a:graphicData>
        </a:graphic>
      </p:graphicFrame>
      <p:sp>
        <p:nvSpPr>
          <p:cNvPr id="40" name="Ellipse 39"/>
          <p:cNvSpPr/>
          <p:nvPr/>
        </p:nvSpPr>
        <p:spPr>
          <a:xfrm>
            <a:off x="11504141" y="6561636"/>
            <a:ext cx="620006" cy="288000"/>
          </a:xfrm>
          <a:prstGeom prst="ellipse">
            <a:avLst/>
          </a:prstGeom>
          <a:solidFill>
            <a:schemeClr val="bg1"/>
          </a:solidFill>
          <a:ln>
            <a:solidFill>
              <a:srgbClr val="0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5217DFA7-C24C-4BC7-90E8-E168825F2671}" type="slidenum">
              <a:rPr lang="fr-FR" sz="1400" b="1" smtClean="0">
                <a:solidFill>
                  <a:srgbClr val="008080"/>
                </a:solidFill>
              </a:rPr>
              <a:pPr algn="ctr"/>
              <a:t>25</a:t>
            </a:fld>
            <a:endParaRPr lang="fr-FR" sz="1400" b="1" dirty="0">
              <a:solidFill>
                <a:srgbClr val="008080"/>
              </a:solidFill>
            </a:endParaRPr>
          </a:p>
        </p:txBody>
      </p:sp>
      <p:sp>
        <p:nvSpPr>
          <p:cNvPr id="13" name="Bulle ronde 20"/>
          <p:cNvSpPr/>
          <p:nvPr/>
        </p:nvSpPr>
        <p:spPr>
          <a:xfrm>
            <a:off x="3646955" y="4000892"/>
            <a:ext cx="1513231" cy="598286"/>
          </a:xfrm>
          <a:prstGeom prst="wedgeEllipseCallout">
            <a:avLst>
              <a:gd name="adj1" fmla="val -76398"/>
              <a:gd name="adj2" fmla="val 57064"/>
            </a:avLst>
          </a:prstGeom>
          <a:solidFill>
            <a:srgbClr val="002060"/>
          </a:solidFill>
          <a:ln w="25400" cap="flat">
            <a:solidFill>
              <a:srgbClr val="002060"/>
            </a:solidFill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6000" tIns="36000" rIns="36000" bIns="36000" numCol="1" spcCol="38100" rtlCol="0" anchor="ctr">
            <a:noAutofit/>
          </a:bodyPr>
          <a:lstStyle/>
          <a:p>
            <a:pPr marL="0" marR="0" indent="0" algn="ctr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16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Frontière</a:t>
            </a:r>
          </a:p>
          <a:p>
            <a:pPr marL="0" marR="0" indent="0" algn="ctr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16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de décision</a:t>
            </a:r>
            <a:endParaRPr kumimoji="0" lang="en-GB" sz="16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Bulle ronde 19"/>
          <p:cNvSpPr/>
          <p:nvPr/>
        </p:nvSpPr>
        <p:spPr>
          <a:xfrm>
            <a:off x="3056917" y="5527153"/>
            <a:ext cx="1980000" cy="972000"/>
          </a:xfrm>
          <a:prstGeom prst="wedgeEllipseCallout">
            <a:avLst>
              <a:gd name="adj1" fmla="val -58791"/>
              <a:gd name="adj2" fmla="val -39044"/>
            </a:avLst>
          </a:prstGeom>
          <a:solidFill>
            <a:srgbClr val="008A3E"/>
          </a:solidFill>
          <a:ln w="25400" cap="flat">
            <a:solidFill>
              <a:srgbClr val="008A3E"/>
            </a:solidFill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6000" tIns="36000" rIns="36000" bIns="36000" numCol="1" spcCol="38100" rtlCol="0" anchor="ctr">
            <a:noAutofit/>
          </a:bodyPr>
          <a:lstStyle/>
          <a:p>
            <a:pPr marL="0" marR="0" indent="0" algn="ctr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Énoncés avec</a:t>
            </a:r>
          </a:p>
          <a:p>
            <a:pPr marL="0" marR="0" indent="0" algn="ctr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r</a:t>
            </a:r>
            <a:r>
              <a:rPr kumimoji="0" lang="fr-FR" b="0" i="0" u="none" strike="noStrike" cap="none" spc="0" normalizeH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éférence</a:t>
            </a:r>
          </a:p>
          <a:p>
            <a:pPr marL="0" marR="0" indent="0" algn="ctr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r>
              <a:rPr kumimoji="0" lang="fr-FR" b="0" i="0" u="none" strike="noStrike" cap="none" spc="0" normalizeH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ransversale</a:t>
            </a:r>
            <a:endParaRPr kumimoji="0" lang="en-GB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" name="Groupe 5"/>
          <p:cNvGrpSpPr/>
          <p:nvPr/>
        </p:nvGrpSpPr>
        <p:grpSpPr>
          <a:xfrm>
            <a:off x="5321503" y="4624087"/>
            <a:ext cx="3255017" cy="1620336"/>
            <a:chOff x="6206702" y="2332892"/>
            <a:chExt cx="2315974" cy="1161126"/>
          </a:xfrm>
        </p:grpSpPr>
        <p:sp>
          <p:nvSpPr>
            <p:cNvPr id="3" name="Ellipse 2"/>
            <p:cNvSpPr/>
            <p:nvPr/>
          </p:nvSpPr>
          <p:spPr>
            <a:xfrm>
              <a:off x="6206702" y="2332892"/>
              <a:ext cx="2315973" cy="1161126"/>
            </a:xfrm>
            <a:prstGeom prst="ellipse">
              <a:avLst/>
            </a:prstGeom>
            <a:solidFill>
              <a:srgbClr val="FF5050"/>
            </a:solidFill>
            <a:ln w="571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6" name="ZoneTexte 15"/>
            <p:cNvSpPr txBox="1"/>
            <p:nvPr/>
          </p:nvSpPr>
          <p:spPr>
            <a:xfrm>
              <a:off x="6206702" y="2468147"/>
              <a:ext cx="2315974" cy="83809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fr-FR" sz="2400" b="1" dirty="0">
                  <a:solidFill>
                    <a:schemeClr val="bg1"/>
                  </a:solidFill>
                </a:rPr>
                <a:t>Algorithme</a:t>
              </a:r>
            </a:p>
            <a:p>
              <a:pPr algn="ctr"/>
              <a:r>
                <a:rPr lang="fr-FR" sz="2400" b="1" dirty="0">
                  <a:solidFill>
                    <a:schemeClr val="bg1"/>
                  </a:solidFill>
                </a:rPr>
                <a:t>d’apprentissage :</a:t>
              </a:r>
            </a:p>
            <a:p>
              <a:pPr lvl="1"/>
              <a:r>
                <a:rPr lang="fr-FR" sz="2200" i="1" dirty="0">
                  <a:solidFill>
                    <a:schemeClr val="bg1"/>
                  </a:solidFill>
                </a:rPr>
                <a:t>SVM, NB, J48, LR, VP</a:t>
              </a:r>
              <a:endParaRPr lang="en-GB" sz="2200" i="1" dirty="0">
                <a:solidFill>
                  <a:schemeClr val="bg1"/>
                </a:solidFill>
              </a:endParaRPr>
            </a:p>
          </p:txBody>
        </p:sp>
      </p:grpSp>
      <p:graphicFrame>
        <p:nvGraphicFramePr>
          <p:cNvPr id="22" name="Tableau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0788842"/>
              </p:ext>
            </p:extLst>
          </p:nvPr>
        </p:nvGraphicFramePr>
        <p:xfrm>
          <a:off x="42982" y="2401921"/>
          <a:ext cx="5756381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38395">
                  <a:extLst>
                    <a:ext uri="{9D8B030D-6E8A-4147-A177-3AD203B41FA5}">
                      <a16:colId xmlns:a16="http://schemas.microsoft.com/office/drawing/2014/main" val="4267379911"/>
                    </a:ext>
                  </a:extLst>
                </a:gridCol>
                <a:gridCol w="817986">
                  <a:extLst>
                    <a:ext uri="{9D8B030D-6E8A-4147-A177-3AD203B41FA5}">
                      <a16:colId xmlns:a16="http://schemas.microsoft.com/office/drawing/2014/main" val="41731653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Corpus d’entraînement</a:t>
                      </a:r>
                      <a:endParaRPr lang="en-GB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Classe</a:t>
                      </a:r>
                      <a:endParaRPr lang="en-GB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81154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The </a:t>
                      </a:r>
                      <a:r>
                        <a:rPr lang="fr-FR" b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ranging</a:t>
                      </a:r>
                      <a:r>
                        <a:rPr lang="fr-FR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  <a:r>
                        <a:rPr lang="fr-FR" b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sign</a:t>
                      </a:r>
                      <a:r>
                        <a:rPr lang="fr-FR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  <a:r>
                        <a:rPr lang="fr-FR" b="1" dirty="0" err="1">
                          <a:solidFill>
                            <a:srgbClr val="0070C0"/>
                          </a:solidFill>
                        </a:rPr>
                        <a:t>shall</a:t>
                      </a:r>
                      <a:r>
                        <a:rPr lang="fr-FR" b="0" dirty="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 </a:t>
                      </a:r>
                      <a:r>
                        <a:rPr lang="fr-FR" b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be</a:t>
                      </a:r>
                      <a:r>
                        <a:rPr lang="fr-FR" b="0" dirty="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 </a:t>
                      </a:r>
                      <a:r>
                        <a:rPr lang="fr-FR" b="1" dirty="0">
                          <a:solidFill>
                            <a:srgbClr val="0070C0"/>
                          </a:solidFill>
                        </a:rPr>
                        <a:t>compatible</a:t>
                      </a:r>
                      <a:r>
                        <a:rPr lang="fr-FR" b="0" dirty="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 </a:t>
                      </a:r>
                      <a:r>
                        <a:rPr lang="fr-FR" b="1" dirty="0" err="1">
                          <a:solidFill>
                            <a:srgbClr val="0070C0"/>
                          </a:solidFill>
                        </a:rPr>
                        <a:t>with</a:t>
                      </a:r>
                      <a:r>
                        <a:rPr lang="fr-FR" b="0" dirty="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 </a:t>
                      </a:r>
                      <a:r>
                        <a:rPr lang="fr-FR" b="1" u="none" dirty="0">
                          <a:solidFill>
                            <a:srgbClr val="C00000"/>
                          </a:solidFill>
                        </a:rPr>
                        <a:t>[ES 050]</a:t>
                      </a:r>
                      <a:endParaRPr lang="en-GB" b="1" u="none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dirty="0">
                          <a:solidFill>
                            <a:srgbClr val="339933"/>
                          </a:solidFill>
                          <a:latin typeface="+mn-lt"/>
                        </a:rPr>
                        <a:t>1</a:t>
                      </a:r>
                      <a:endParaRPr lang="en-GB" b="1" dirty="0">
                        <a:solidFill>
                          <a:srgbClr val="C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52980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The conduit</a:t>
                      </a:r>
                      <a:r>
                        <a:rPr lang="fr-FR" b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size </a:t>
                      </a:r>
                      <a:r>
                        <a:rPr lang="fr-FR" b="1" baseline="0" dirty="0" err="1">
                          <a:solidFill>
                            <a:srgbClr val="0070C0"/>
                          </a:solidFill>
                        </a:rPr>
                        <a:t>shall</a:t>
                      </a:r>
                      <a:r>
                        <a:rPr lang="fr-FR" b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  <a:r>
                        <a:rPr lang="fr-FR" b="0" baseline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be</a:t>
                      </a:r>
                      <a:r>
                        <a:rPr lang="fr-FR" b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  <a:r>
                        <a:rPr lang="fr-FR" b="0" baseline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less</a:t>
                      </a:r>
                      <a:r>
                        <a:rPr lang="fr-FR" b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  <a:r>
                        <a:rPr lang="fr-FR" b="1" baseline="0" dirty="0" err="1">
                          <a:solidFill>
                            <a:srgbClr val="0070C0"/>
                          </a:solidFill>
                        </a:rPr>
                        <a:t>than</a:t>
                      </a:r>
                      <a:r>
                        <a:rPr lang="fr-FR" b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4 m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b="1" dirty="0">
                          <a:solidFill>
                            <a:srgbClr val="C00000"/>
                          </a:solidFill>
                          <a:latin typeface="+mn-lt"/>
                        </a:rPr>
                        <a:t>0</a:t>
                      </a:r>
                      <a:endParaRPr lang="en-GB" b="1" dirty="0">
                        <a:solidFill>
                          <a:srgbClr val="C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15468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…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…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4058607"/>
                  </a:ext>
                </a:extLst>
              </a:tr>
            </a:tbl>
          </a:graphicData>
        </a:graphic>
      </p:graphicFrame>
      <p:sp>
        <p:nvSpPr>
          <p:cNvPr id="14" name="Bulle ronde 21"/>
          <p:cNvSpPr/>
          <p:nvPr/>
        </p:nvSpPr>
        <p:spPr>
          <a:xfrm>
            <a:off x="350695" y="4326732"/>
            <a:ext cx="1980000" cy="972000"/>
          </a:xfrm>
          <a:prstGeom prst="wedgeEllipseCallout">
            <a:avLst>
              <a:gd name="adj1" fmla="val 51296"/>
              <a:gd name="adj2" fmla="val 58840"/>
            </a:avLst>
          </a:prstGeom>
          <a:solidFill>
            <a:srgbClr val="C00000"/>
          </a:solidFill>
          <a:ln w="25400" cap="flat">
            <a:solidFill>
              <a:srgbClr val="C00000"/>
            </a:solidFill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6000" tIns="36000" rIns="36000" bIns="36000" numCol="1" spcCol="38100" rtlCol="0" anchor="ctr">
            <a:noAutofit/>
          </a:bodyPr>
          <a:lstStyle/>
          <a:p>
            <a:pPr algn="ctr" defTabSz="457200" latinLnBrk="1" hangingPunct="0"/>
            <a:r>
              <a:rPr lang="fr-FR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Énoncés sans référence</a:t>
            </a:r>
          </a:p>
          <a:p>
            <a:pPr algn="ctr" defTabSz="457200" latinLnBrk="1" hangingPunct="0"/>
            <a:r>
              <a:rPr lang="fr-FR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transversale</a:t>
            </a:r>
            <a:endParaRPr lang="en-GB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30" name="Tableau 2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09111948"/>
                  </p:ext>
                </p:extLst>
              </p:nvPr>
            </p:nvGraphicFramePr>
            <p:xfrm>
              <a:off x="8455029" y="2376965"/>
              <a:ext cx="3669118" cy="153327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881186">
                      <a:extLst>
                        <a:ext uri="{9D8B030D-6E8A-4147-A177-3AD203B41FA5}">
                          <a16:colId xmlns:a16="http://schemas.microsoft.com/office/drawing/2014/main" val="2669871992"/>
                        </a:ext>
                      </a:extLst>
                    </a:gridCol>
                    <a:gridCol w="787932">
                      <a:extLst>
                        <a:ext uri="{9D8B030D-6E8A-4147-A177-3AD203B41FA5}">
                          <a16:colId xmlns:a16="http://schemas.microsoft.com/office/drawing/2014/main" val="1325623038"/>
                        </a:ext>
                      </a:extLst>
                    </a:gridCol>
                  </a:tblGrid>
                  <a:tr h="307949">
                    <a:tc>
                      <a:txBody>
                        <a:bodyPr/>
                        <a:lstStyle/>
                        <a:p>
                          <a:r>
                            <a:rPr lang="fr-FR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Vecteurs de caractéristiques</a:t>
                          </a:r>
                          <a:endParaRPr lang="en-GB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Classe</a:t>
                          </a:r>
                          <a:endParaRPr lang="en-GB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98434269"/>
                      </a:ext>
                    </a:extLst>
                  </a:tr>
                  <a:tr h="332891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acc>
                                <m:accPr>
                                  <m:chr m:val="⃗"/>
                                  <m:ctrlPr>
                                    <a:rPr lang="fr-FR" sz="1800" b="0" i="1" kern="1200" baseline="0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accPr>
                                <m:e>
                                  <m:r>
                                    <a:rPr lang="fr-FR" sz="1800" b="0" i="1" kern="1200" baseline="0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𝑉</m:t>
                                  </m:r>
                                  <m:r>
                                    <a:rPr lang="fr-FR" sz="1800" b="0" i="1" kern="1200" baseline="0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1</m:t>
                                  </m:r>
                                </m:e>
                              </m:acc>
                            </m:oMath>
                          </a14:m>
                          <a:r>
                            <a:rPr lang="fr-FR" b="0" baseline="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+mn-lt"/>
                            </a:rPr>
                            <a:t> = </a:t>
                          </a:r>
                          <a:r>
                            <a:rPr lang="fr-FR" b="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+mn-lt"/>
                            </a:rPr>
                            <a:t>[</a:t>
                          </a:r>
                          <a:r>
                            <a:rPr lang="fr-FR" sz="1800" b="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+mn-lt"/>
                            </a:rPr>
                            <a:t>1,1,0,0,1,0,1,0,0,0,1]</a:t>
                          </a:r>
                          <a:endParaRPr lang="en-GB" b="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b="1" dirty="0">
                              <a:solidFill>
                                <a:srgbClr val="339933"/>
                              </a:solidFill>
                              <a:latin typeface="+mn-lt"/>
                            </a:rPr>
                            <a:t>1</a:t>
                          </a:r>
                          <a:endParaRPr lang="en-GB" b="1" dirty="0">
                            <a:solidFill>
                              <a:srgbClr val="C00000"/>
                            </a:solidFill>
                            <a:latin typeface="+mn-lt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4825658"/>
                      </a:ext>
                    </a:extLst>
                  </a:tr>
                  <a:tr h="332891">
                    <a:tc>
                      <a:txBody>
                        <a:bodyPr/>
                        <a:lstStyle/>
                        <a:p>
                          <a:pPr marL="0" algn="l" defTabSz="914400" rtl="0" eaLnBrk="1" latinLnBrk="0" hangingPunct="1"/>
                          <a14:m>
                            <m:oMath xmlns:m="http://schemas.openxmlformats.org/officeDocument/2006/math">
                              <m:acc>
                                <m:accPr>
                                  <m:chr m:val="⃗"/>
                                  <m:ctrlPr>
                                    <a:rPr lang="fr-FR" sz="1800" b="0" i="1" kern="1200" baseline="0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accPr>
                                <m:e>
                                  <m:r>
                                    <a:rPr lang="fr-FR" sz="1800" b="0" i="1" kern="1200" baseline="0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𝑉</m:t>
                                  </m:r>
                                  <m:r>
                                    <a:rPr lang="fr-FR" sz="1800" b="0" i="1" kern="1200" baseline="0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2</m:t>
                                  </m:r>
                                </m:e>
                              </m:acc>
                            </m:oMath>
                          </a14:m>
                          <a:r>
                            <a:rPr lang="fr-FR" b="0" baseline="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+mn-lt"/>
                            </a:rPr>
                            <a:t> = </a:t>
                          </a:r>
                          <a:r>
                            <a:rPr lang="fr-FR" sz="1800" b="0" kern="12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[1,1,0,0,0,0,0,0,0,0,0]</a:t>
                          </a:r>
                          <a:endParaRPr lang="en-GB" sz="1800" b="0" kern="12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b="1" dirty="0">
                              <a:solidFill>
                                <a:srgbClr val="C00000"/>
                              </a:solidFill>
                              <a:latin typeface="+mn-lt"/>
                            </a:rPr>
                            <a:t>0</a:t>
                          </a:r>
                          <a:endParaRPr lang="en-GB" b="1" dirty="0">
                            <a:solidFill>
                              <a:srgbClr val="C00000"/>
                            </a:solidFill>
                            <a:latin typeface="+mn-lt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82514879"/>
                      </a:ext>
                    </a:extLst>
                  </a:tr>
                  <a:tr h="30794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/>
                            <a:t>…</a:t>
                          </a:r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/>
                            <a:t>…</a:t>
                          </a:r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5833207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30" name="Tableau 2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09111948"/>
                  </p:ext>
                </p:extLst>
              </p:nvPr>
            </p:nvGraphicFramePr>
            <p:xfrm>
              <a:off x="8455029" y="2376965"/>
              <a:ext cx="3669118" cy="153327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881186">
                      <a:extLst>
                        <a:ext uri="{9D8B030D-6E8A-4147-A177-3AD203B41FA5}">
                          <a16:colId xmlns:a16="http://schemas.microsoft.com/office/drawing/2014/main" val="2669871992"/>
                        </a:ext>
                      </a:extLst>
                    </a:gridCol>
                    <a:gridCol w="787932">
                      <a:extLst>
                        <a:ext uri="{9D8B030D-6E8A-4147-A177-3AD203B41FA5}">
                          <a16:colId xmlns:a16="http://schemas.microsoft.com/office/drawing/2014/main" val="1325623038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r>
                            <a:rPr lang="fr-FR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Vecteurs de caractéristiques</a:t>
                          </a:r>
                          <a:endParaRPr lang="en-GB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Classe</a:t>
                          </a:r>
                          <a:endParaRPr lang="en-GB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98434269"/>
                      </a:ext>
                    </a:extLst>
                  </a:tr>
                  <a:tr h="40087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211" t="-97015" r="-27637" b="-2104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b="1" dirty="0">
                              <a:solidFill>
                                <a:srgbClr val="339933"/>
                              </a:solidFill>
                              <a:latin typeface="+mn-lt"/>
                            </a:rPr>
                            <a:t>1</a:t>
                          </a:r>
                          <a:endParaRPr lang="en-GB" b="1" dirty="0">
                            <a:solidFill>
                              <a:srgbClr val="C00000"/>
                            </a:solidFill>
                            <a:latin typeface="+mn-lt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4825658"/>
                      </a:ext>
                    </a:extLst>
                  </a:tr>
                  <a:tr h="40087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211" t="-200000" r="-27637" b="-1136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b="1" dirty="0">
                              <a:solidFill>
                                <a:srgbClr val="C00000"/>
                              </a:solidFill>
                              <a:latin typeface="+mn-lt"/>
                            </a:rPr>
                            <a:t>0</a:t>
                          </a:r>
                          <a:endParaRPr lang="en-GB" b="1" dirty="0">
                            <a:solidFill>
                              <a:srgbClr val="C00000"/>
                            </a:solidFill>
                            <a:latin typeface="+mn-lt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82514879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/>
                            <a:t>…</a:t>
                          </a:r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/>
                            <a:t>…</a:t>
                          </a:r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58332078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37" name="Picture 2" descr="Afficher l'image d'origin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3658" y="2693601"/>
            <a:ext cx="1475411" cy="900000"/>
          </a:xfrm>
          <a:prstGeom prst="rect">
            <a:avLst/>
          </a:prstGeom>
          <a:noFill/>
          <a:ln w="57150">
            <a:solidFill>
              <a:srgbClr val="336699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3" name="Connecteur droit avec flèche 32"/>
          <p:cNvCxnSpPr/>
          <p:nvPr/>
        </p:nvCxnSpPr>
        <p:spPr>
          <a:xfrm>
            <a:off x="5799363" y="3143601"/>
            <a:ext cx="627056" cy="0"/>
          </a:xfrm>
          <a:prstGeom prst="straightConnector1">
            <a:avLst/>
          </a:prstGeom>
          <a:ln w="571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40"/>
          <p:cNvCxnSpPr>
            <a:stCxn id="37" idx="3"/>
            <a:endCxn id="30" idx="1"/>
          </p:cNvCxnSpPr>
          <p:nvPr/>
        </p:nvCxnSpPr>
        <p:spPr>
          <a:xfrm>
            <a:off x="7929069" y="3143601"/>
            <a:ext cx="525960" cy="0"/>
          </a:xfrm>
          <a:prstGeom prst="straightConnector1">
            <a:avLst/>
          </a:prstGeom>
          <a:ln w="571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ZoneTexte 45"/>
          <p:cNvSpPr txBox="1"/>
          <p:nvPr/>
        </p:nvSpPr>
        <p:spPr>
          <a:xfrm>
            <a:off x="6414669" y="2605649"/>
            <a:ext cx="8391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i="1" dirty="0">
                <a:solidFill>
                  <a:srgbClr val="336699"/>
                </a:solidFill>
              </a:rPr>
              <a:t>IF…</a:t>
            </a:r>
            <a:endParaRPr lang="en-GB" sz="2400" b="1" i="1" dirty="0">
              <a:solidFill>
                <a:srgbClr val="336699"/>
              </a:solidFill>
            </a:endParaRPr>
          </a:p>
        </p:txBody>
      </p:sp>
      <p:sp>
        <p:nvSpPr>
          <p:cNvPr id="47" name="ZoneTexte 46"/>
          <p:cNvSpPr txBox="1"/>
          <p:nvPr/>
        </p:nvSpPr>
        <p:spPr>
          <a:xfrm>
            <a:off x="7187943" y="3229069"/>
            <a:ext cx="10402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i="1" dirty="0" err="1">
                <a:solidFill>
                  <a:srgbClr val="336699"/>
                </a:solidFill>
              </a:rPr>
              <a:t>Then</a:t>
            </a:r>
            <a:endParaRPr lang="en-GB" sz="2400" b="1" i="1" dirty="0">
              <a:solidFill>
                <a:srgbClr val="336699"/>
              </a:solidFill>
            </a:endParaRPr>
          </a:p>
        </p:txBody>
      </p:sp>
      <p:cxnSp>
        <p:nvCxnSpPr>
          <p:cNvPr id="50" name="Connecteur : en angle 49"/>
          <p:cNvCxnSpPr>
            <a:stCxn id="30" idx="2"/>
            <a:endCxn id="16" idx="3"/>
          </p:cNvCxnSpPr>
          <p:nvPr/>
        </p:nvCxnSpPr>
        <p:spPr>
          <a:xfrm rot="5400000">
            <a:off x="8689368" y="3797389"/>
            <a:ext cx="1487373" cy="1713068"/>
          </a:xfrm>
          <a:prstGeom prst="bentConnector2">
            <a:avLst/>
          </a:prstGeom>
          <a:ln w="571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eur droit avec flèche 54"/>
          <p:cNvCxnSpPr>
            <a:stCxn id="16" idx="1"/>
            <a:endCxn id="9" idx="3"/>
          </p:cNvCxnSpPr>
          <p:nvPr/>
        </p:nvCxnSpPr>
        <p:spPr>
          <a:xfrm flipH="1">
            <a:off x="4082670" y="5397610"/>
            <a:ext cx="1238833" cy="0"/>
          </a:xfrm>
          <a:prstGeom prst="straightConnector1">
            <a:avLst/>
          </a:prstGeom>
          <a:ln w="571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ZoneTexte 56"/>
          <p:cNvSpPr txBox="1"/>
          <p:nvPr/>
        </p:nvSpPr>
        <p:spPr>
          <a:xfrm>
            <a:off x="6071741" y="3627616"/>
            <a:ext cx="22301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 err="1">
                <a:solidFill>
                  <a:srgbClr val="336699"/>
                </a:solidFill>
              </a:rPr>
              <a:t>Pré-traitement</a:t>
            </a:r>
            <a:endParaRPr lang="en-GB" sz="2400" b="1" dirty="0">
              <a:solidFill>
                <a:srgbClr val="336699"/>
              </a:solidFill>
            </a:endParaRPr>
          </a:p>
        </p:txBody>
      </p:sp>
      <p:sp>
        <p:nvSpPr>
          <p:cNvPr id="59" name="ZoneTexte 58"/>
          <p:cNvSpPr txBox="1"/>
          <p:nvPr/>
        </p:nvSpPr>
        <p:spPr>
          <a:xfrm>
            <a:off x="5832092" y="4182787"/>
            <a:ext cx="22301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solidFill>
                  <a:srgbClr val="FF5050"/>
                </a:solidFill>
              </a:rPr>
              <a:t>Apprentissage</a:t>
            </a:r>
            <a:endParaRPr lang="en-GB" sz="2400" b="1" dirty="0">
              <a:solidFill>
                <a:srgbClr val="FF5050"/>
              </a:solidFill>
            </a:endParaRPr>
          </a:p>
        </p:txBody>
      </p:sp>
      <p:graphicFrame>
        <p:nvGraphicFramePr>
          <p:cNvPr id="61" name="Tableau 6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6684385"/>
              </p:ext>
            </p:extLst>
          </p:nvPr>
        </p:nvGraphicFramePr>
        <p:xfrm>
          <a:off x="277442" y="709549"/>
          <a:ext cx="12081165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84249">
                  <a:extLst>
                    <a:ext uri="{9D8B030D-6E8A-4147-A177-3AD203B41FA5}">
                      <a16:colId xmlns:a16="http://schemas.microsoft.com/office/drawing/2014/main" val="2337763120"/>
                    </a:ext>
                  </a:extLst>
                </a:gridCol>
                <a:gridCol w="4548554">
                  <a:extLst>
                    <a:ext uri="{9D8B030D-6E8A-4147-A177-3AD203B41FA5}">
                      <a16:colId xmlns:a16="http://schemas.microsoft.com/office/drawing/2014/main" val="402294830"/>
                    </a:ext>
                  </a:extLst>
                </a:gridCol>
                <a:gridCol w="3648362">
                  <a:extLst>
                    <a:ext uri="{9D8B030D-6E8A-4147-A177-3AD203B41FA5}">
                      <a16:colId xmlns:a16="http://schemas.microsoft.com/office/drawing/2014/main" val="349140235"/>
                    </a:ext>
                  </a:extLst>
                </a:gridCol>
              </a:tblGrid>
              <a:tr h="216125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fr-FR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Terme prescriptif [</a:t>
                      </a:r>
                      <a:r>
                        <a:rPr lang="fr-FR" b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comply</a:t>
                      </a:r>
                      <a:r>
                        <a:rPr lang="fr-FR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, </a:t>
                      </a:r>
                      <a:r>
                        <a:rPr lang="fr-FR" b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agree</a:t>
                      </a:r>
                      <a:r>
                        <a:rPr lang="fr-FR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…] ?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fr-FR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Mélange</a:t>
                      </a:r>
                      <a:r>
                        <a:rPr lang="fr-FR" b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caractères-chiffres</a:t>
                      </a:r>
                      <a:r>
                        <a:rPr lang="fr-FR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[CS25]</a:t>
                      </a:r>
                      <a:r>
                        <a:rPr lang="fr-FR" b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  <a:r>
                        <a:rPr lang="fr-FR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?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fr-FR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Plusieurs points [2.10.3.11] ?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9355569"/>
                  </a:ext>
                </a:extLst>
              </a:tr>
              <a:tr h="216125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Préposition [as, in, </a:t>
                      </a:r>
                      <a:r>
                        <a:rPr lang="fr-FR" b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with</a:t>
                      </a:r>
                      <a:r>
                        <a:rPr lang="fr-FR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, to…] ?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Plusieurs</a:t>
                      </a:r>
                      <a:r>
                        <a:rPr lang="fr-FR" b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majuscules</a:t>
                      </a:r>
                      <a:r>
                        <a:rPr lang="fr-FR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[ECSS, ISO…] ?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Trait</a:t>
                      </a:r>
                      <a:r>
                        <a:rPr lang="fr-FR" b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d’union</a:t>
                      </a:r>
                      <a:r>
                        <a:rPr lang="fr-FR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[ECSS-E-40]?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1756296"/>
                  </a:ext>
                </a:extLst>
              </a:tr>
              <a:tr h="216125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Structure document [$, section…] ?</a:t>
                      </a:r>
                      <a:endParaRPr lang="en-GB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Normes [ISO,</a:t>
                      </a:r>
                      <a:r>
                        <a:rPr lang="fr-FR" b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IEEE, ECSS, IEC, CS</a:t>
                      </a:r>
                      <a:r>
                        <a:rPr lang="fr-FR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…] ?</a:t>
                      </a:r>
                      <a:endParaRPr lang="en-GB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Parenthèses [(,[,{…] ?</a:t>
                      </a:r>
                      <a:endParaRPr lang="en-GB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6743649"/>
                  </a:ext>
                </a:extLst>
              </a:tr>
              <a:tr h="216125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Dictionnaire</a:t>
                      </a:r>
                      <a:r>
                        <a:rPr lang="fr-FR" b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[ECSS] ?</a:t>
                      </a:r>
                      <a:endParaRPr lang="en-GB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Document légal [standard,</a:t>
                      </a:r>
                      <a:r>
                        <a:rPr lang="fr-FR" b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  <a:r>
                        <a:rPr lang="fr-FR" b="0" baseline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regulation</a:t>
                      </a:r>
                      <a:r>
                        <a:rPr lang="fr-FR" b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…]?</a:t>
                      </a:r>
                      <a:endParaRPr lang="en-GB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GB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6423970"/>
                  </a:ext>
                </a:extLst>
              </a:tr>
            </a:tbl>
          </a:graphicData>
        </a:graphic>
      </p:graphicFrame>
      <p:pic>
        <p:nvPicPr>
          <p:cNvPr id="1028" name="Picture 4" descr="Afficher l'image d'origine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0799" y="5445978"/>
            <a:ext cx="1400174" cy="735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Parchemin : vertical 25"/>
          <p:cNvSpPr/>
          <p:nvPr/>
        </p:nvSpPr>
        <p:spPr>
          <a:xfrm>
            <a:off x="3208744" y="601708"/>
            <a:ext cx="5091270" cy="1728000"/>
          </a:xfrm>
          <a:prstGeom prst="verticalScroll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sz="2400" dirty="0"/>
              <a:t>500 exemples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sz="2400" dirty="0"/>
              <a:t>10-Fold Cross Validation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sz="2400" dirty="0"/>
              <a:t>Algorithme : SVM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sz="2400" b="1" dirty="0"/>
              <a:t>Classifications correctes = 91.2 %</a:t>
            </a:r>
          </a:p>
        </p:txBody>
      </p:sp>
      <p:sp>
        <p:nvSpPr>
          <p:cNvPr id="10" name="Forme libre : forme 9"/>
          <p:cNvSpPr/>
          <p:nvPr/>
        </p:nvSpPr>
        <p:spPr>
          <a:xfrm>
            <a:off x="1989221" y="4604085"/>
            <a:ext cx="1331495" cy="1700463"/>
          </a:xfrm>
          <a:custGeom>
            <a:avLst/>
            <a:gdLst>
              <a:gd name="connsiteX0" fmla="*/ 1331495 w 1331495"/>
              <a:gd name="connsiteY0" fmla="*/ 0 h 1700463"/>
              <a:gd name="connsiteX1" fmla="*/ 1251284 w 1331495"/>
              <a:gd name="connsiteY1" fmla="*/ 64168 h 1700463"/>
              <a:gd name="connsiteX2" fmla="*/ 1219200 w 1331495"/>
              <a:gd name="connsiteY2" fmla="*/ 112294 h 1700463"/>
              <a:gd name="connsiteX3" fmla="*/ 1106905 w 1331495"/>
              <a:gd name="connsiteY3" fmla="*/ 192505 h 1700463"/>
              <a:gd name="connsiteX4" fmla="*/ 1074821 w 1331495"/>
              <a:gd name="connsiteY4" fmla="*/ 240631 h 1700463"/>
              <a:gd name="connsiteX5" fmla="*/ 994611 w 1331495"/>
              <a:gd name="connsiteY5" fmla="*/ 336884 h 1700463"/>
              <a:gd name="connsiteX6" fmla="*/ 978569 w 1331495"/>
              <a:gd name="connsiteY6" fmla="*/ 385010 h 1700463"/>
              <a:gd name="connsiteX7" fmla="*/ 962526 w 1331495"/>
              <a:gd name="connsiteY7" fmla="*/ 577515 h 1700463"/>
              <a:gd name="connsiteX8" fmla="*/ 930442 w 1331495"/>
              <a:gd name="connsiteY8" fmla="*/ 609600 h 1700463"/>
              <a:gd name="connsiteX9" fmla="*/ 818148 w 1331495"/>
              <a:gd name="connsiteY9" fmla="*/ 721894 h 1700463"/>
              <a:gd name="connsiteX10" fmla="*/ 753979 w 1331495"/>
              <a:gd name="connsiteY10" fmla="*/ 834189 h 1700463"/>
              <a:gd name="connsiteX11" fmla="*/ 705853 w 1331495"/>
              <a:gd name="connsiteY11" fmla="*/ 866273 h 1700463"/>
              <a:gd name="connsiteX12" fmla="*/ 641684 w 1331495"/>
              <a:gd name="connsiteY12" fmla="*/ 930442 h 1700463"/>
              <a:gd name="connsiteX13" fmla="*/ 433137 w 1331495"/>
              <a:gd name="connsiteY13" fmla="*/ 978568 h 1700463"/>
              <a:gd name="connsiteX14" fmla="*/ 352926 w 1331495"/>
              <a:gd name="connsiteY14" fmla="*/ 1058779 h 1700463"/>
              <a:gd name="connsiteX15" fmla="*/ 288758 w 1331495"/>
              <a:gd name="connsiteY15" fmla="*/ 1171073 h 1700463"/>
              <a:gd name="connsiteX16" fmla="*/ 192505 w 1331495"/>
              <a:gd name="connsiteY16" fmla="*/ 1235242 h 1700463"/>
              <a:gd name="connsiteX17" fmla="*/ 128337 w 1331495"/>
              <a:gd name="connsiteY17" fmla="*/ 1283368 h 1700463"/>
              <a:gd name="connsiteX18" fmla="*/ 80211 w 1331495"/>
              <a:gd name="connsiteY18" fmla="*/ 1299410 h 1700463"/>
              <a:gd name="connsiteX19" fmla="*/ 96253 w 1331495"/>
              <a:gd name="connsiteY19" fmla="*/ 1427747 h 1700463"/>
              <a:gd name="connsiteX20" fmla="*/ 128337 w 1331495"/>
              <a:gd name="connsiteY20" fmla="*/ 1475873 h 1700463"/>
              <a:gd name="connsiteX21" fmla="*/ 64169 w 1331495"/>
              <a:gd name="connsiteY21" fmla="*/ 1588168 h 1700463"/>
              <a:gd name="connsiteX22" fmla="*/ 32084 w 1331495"/>
              <a:gd name="connsiteY22" fmla="*/ 1636294 h 1700463"/>
              <a:gd name="connsiteX23" fmla="*/ 0 w 1331495"/>
              <a:gd name="connsiteY23" fmla="*/ 1700463 h 17004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331495" h="1700463">
                <a:moveTo>
                  <a:pt x="1331495" y="0"/>
                </a:moveTo>
                <a:cubicBezTo>
                  <a:pt x="1304758" y="21389"/>
                  <a:pt x="1275495" y="39957"/>
                  <a:pt x="1251284" y="64168"/>
                </a:cubicBezTo>
                <a:cubicBezTo>
                  <a:pt x="1237651" y="77801"/>
                  <a:pt x="1232833" y="98661"/>
                  <a:pt x="1219200" y="112294"/>
                </a:cubicBezTo>
                <a:cubicBezTo>
                  <a:pt x="1199296" y="132198"/>
                  <a:pt x="1134236" y="174285"/>
                  <a:pt x="1106905" y="192505"/>
                </a:cubicBezTo>
                <a:cubicBezTo>
                  <a:pt x="1096210" y="208547"/>
                  <a:pt x="1087164" y="225820"/>
                  <a:pt x="1074821" y="240631"/>
                </a:cubicBezTo>
                <a:cubicBezTo>
                  <a:pt x="1030474" y="293847"/>
                  <a:pt x="1024482" y="277142"/>
                  <a:pt x="994611" y="336884"/>
                </a:cubicBezTo>
                <a:cubicBezTo>
                  <a:pt x="987049" y="352009"/>
                  <a:pt x="983916" y="368968"/>
                  <a:pt x="978569" y="385010"/>
                </a:cubicBezTo>
                <a:cubicBezTo>
                  <a:pt x="973221" y="449178"/>
                  <a:pt x="976018" y="514554"/>
                  <a:pt x="962526" y="577515"/>
                </a:cubicBezTo>
                <a:cubicBezTo>
                  <a:pt x="959357" y="592304"/>
                  <a:pt x="940125" y="597981"/>
                  <a:pt x="930442" y="609600"/>
                </a:cubicBezTo>
                <a:cubicBezTo>
                  <a:pt x="847264" y="709415"/>
                  <a:pt x="922716" y="643468"/>
                  <a:pt x="818148" y="721894"/>
                </a:cubicBezTo>
                <a:cubicBezTo>
                  <a:pt x="805566" y="747057"/>
                  <a:pt x="776653" y="811515"/>
                  <a:pt x="753979" y="834189"/>
                </a:cubicBezTo>
                <a:cubicBezTo>
                  <a:pt x="740346" y="847822"/>
                  <a:pt x="720492" y="853726"/>
                  <a:pt x="705853" y="866273"/>
                </a:cubicBezTo>
                <a:cubicBezTo>
                  <a:pt x="682886" y="885959"/>
                  <a:pt x="671030" y="923105"/>
                  <a:pt x="641684" y="930442"/>
                </a:cubicBezTo>
                <a:cubicBezTo>
                  <a:pt x="529688" y="958441"/>
                  <a:pt x="599039" y="941701"/>
                  <a:pt x="433137" y="978568"/>
                </a:cubicBezTo>
                <a:cubicBezTo>
                  <a:pt x="385011" y="1010652"/>
                  <a:pt x="379663" y="1005305"/>
                  <a:pt x="352926" y="1058779"/>
                </a:cubicBezTo>
                <a:cubicBezTo>
                  <a:pt x="321123" y="1122384"/>
                  <a:pt x="358582" y="1109007"/>
                  <a:pt x="288758" y="1171073"/>
                </a:cubicBezTo>
                <a:cubicBezTo>
                  <a:pt x="259937" y="1196691"/>
                  <a:pt x="223354" y="1212106"/>
                  <a:pt x="192505" y="1235242"/>
                </a:cubicBezTo>
                <a:cubicBezTo>
                  <a:pt x="171116" y="1251284"/>
                  <a:pt x="151551" y="1270103"/>
                  <a:pt x="128337" y="1283368"/>
                </a:cubicBezTo>
                <a:cubicBezTo>
                  <a:pt x="113655" y="1291758"/>
                  <a:pt x="96253" y="1294063"/>
                  <a:pt x="80211" y="1299410"/>
                </a:cubicBezTo>
                <a:cubicBezTo>
                  <a:pt x="85558" y="1342189"/>
                  <a:pt x="84910" y="1386154"/>
                  <a:pt x="96253" y="1427747"/>
                </a:cubicBezTo>
                <a:cubicBezTo>
                  <a:pt x="101326" y="1446348"/>
                  <a:pt x="126208" y="1456711"/>
                  <a:pt x="128337" y="1475873"/>
                </a:cubicBezTo>
                <a:cubicBezTo>
                  <a:pt x="139765" y="1578722"/>
                  <a:pt x="127427" y="1567082"/>
                  <a:pt x="64169" y="1588168"/>
                </a:cubicBezTo>
                <a:cubicBezTo>
                  <a:pt x="53474" y="1604210"/>
                  <a:pt x="40706" y="1619049"/>
                  <a:pt x="32084" y="1636294"/>
                </a:cubicBezTo>
                <a:cubicBezTo>
                  <a:pt x="-4785" y="1710030"/>
                  <a:pt x="36244" y="1664219"/>
                  <a:pt x="0" y="1700463"/>
                </a:cubicBezTo>
              </a:path>
            </a:pathLst>
          </a:custGeom>
          <a:noFill/>
          <a:ln w="762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49003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2" grpId="0" animBg="1"/>
      <p:bldP spid="14" grpId="0" animBg="1"/>
      <p:bldP spid="46" grpId="0"/>
      <p:bldP spid="47" grpId="0"/>
      <p:bldP spid="57" grpId="0"/>
      <p:bldP spid="59" grpId="0"/>
      <p:bldP spid="26" grpId="0" animBg="1"/>
      <p:bldP spid="10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 Placeholder 5"/>
          <p:cNvSpPr txBox="1">
            <a:spLocks/>
          </p:cNvSpPr>
          <p:nvPr/>
        </p:nvSpPr>
        <p:spPr>
          <a:xfrm>
            <a:off x="0" y="6612"/>
            <a:ext cx="12192000" cy="539750"/>
          </a:xfrm>
          <a:prstGeom prst="rect">
            <a:avLst/>
          </a:prstGeom>
          <a:solidFill>
            <a:srgbClr val="008080"/>
          </a:solidFill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000" b="1" kern="1200">
                <a:solidFill>
                  <a:srgbClr val="C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dirty="0">
                <a:solidFill>
                  <a:schemeClr val="bg1"/>
                </a:solidFill>
                <a:latin typeface="Rockwell" panose="02060603020205020403" pitchFamily="18" charset="0"/>
                <a:ea typeface="Batang" panose="02030600000101010101" pitchFamily="18" charset="-127"/>
              </a:rPr>
              <a:t>EXTRAIRE : Exigences de documents référencés</a:t>
            </a:r>
          </a:p>
        </p:txBody>
      </p:sp>
      <p:graphicFrame>
        <p:nvGraphicFramePr>
          <p:cNvPr id="38" name="Tableau 3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6643817"/>
              </p:ext>
            </p:extLst>
          </p:nvPr>
        </p:nvGraphicFramePr>
        <p:xfrm>
          <a:off x="2" y="6546397"/>
          <a:ext cx="1219199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3999">
                  <a:extLst>
                    <a:ext uri="{9D8B030D-6E8A-4147-A177-3AD203B41FA5}">
                      <a16:colId xmlns:a16="http://schemas.microsoft.com/office/drawing/2014/main" val="1631672212"/>
                    </a:ext>
                  </a:extLst>
                </a:gridCol>
                <a:gridCol w="1469570">
                  <a:extLst>
                    <a:ext uri="{9D8B030D-6E8A-4147-A177-3AD203B41FA5}">
                      <a16:colId xmlns:a16="http://schemas.microsoft.com/office/drawing/2014/main" val="1523975517"/>
                    </a:ext>
                  </a:extLst>
                </a:gridCol>
                <a:gridCol w="1621972">
                  <a:extLst>
                    <a:ext uri="{9D8B030D-6E8A-4147-A177-3AD203B41FA5}">
                      <a16:colId xmlns:a16="http://schemas.microsoft.com/office/drawing/2014/main" val="4284732167"/>
                    </a:ext>
                  </a:extLst>
                </a:gridCol>
                <a:gridCol w="1480455">
                  <a:extLst>
                    <a:ext uri="{9D8B030D-6E8A-4147-A177-3AD203B41FA5}">
                      <a16:colId xmlns:a16="http://schemas.microsoft.com/office/drawing/2014/main" val="4101102102"/>
                    </a:ext>
                  </a:extLst>
                </a:gridCol>
                <a:gridCol w="1523999">
                  <a:extLst>
                    <a:ext uri="{9D8B030D-6E8A-4147-A177-3AD203B41FA5}">
                      <a16:colId xmlns:a16="http://schemas.microsoft.com/office/drawing/2014/main" val="2295709410"/>
                    </a:ext>
                  </a:extLst>
                </a:gridCol>
                <a:gridCol w="1523999">
                  <a:extLst>
                    <a:ext uri="{9D8B030D-6E8A-4147-A177-3AD203B41FA5}">
                      <a16:colId xmlns:a16="http://schemas.microsoft.com/office/drawing/2014/main" val="1293143689"/>
                    </a:ext>
                  </a:extLst>
                </a:gridCol>
                <a:gridCol w="1523999">
                  <a:extLst>
                    <a:ext uri="{9D8B030D-6E8A-4147-A177-3AD203B41FA5}">
                      <a16:colId xmlns:a16="http://schemas.microsoft.com/office/drawing/2014/main" val="3889465694"/>
                    </a:ext>
                  </a:extLst>
                </a:gridCol>
                <a:gridCol w="1523999">
                  <a:extLst>
                    <a:ext uri="{9D8B030D-6E8A-4147-A177-3AD203B41FA5}">
                      <a16:colId xmlns:a16="http://schemas.microsoft.com/office/drawing/2014/main" val="15865034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GB" u="none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0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u="none" dirty="0">
                          <a:solidFill>
                            <a:schemeClr val="bg1"/>
                          </a:solidFill>
                        </a:rPr>
                        <a:t>Contexte</a:t>
                      </a:r>
                      <a:endParaRPr lang="en-GB" u="none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0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Problématique</a:t>
                      </a:r>
                      <a:endParaRPr lang="en-GB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0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État de l’art</a:t>
                      </a:r>
                      <a:endParaRPr lang="en-GB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0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rgbClr val="008080"/>
                          </a:solidFill>
                        </a:rPr>
                        <a:t>Propositions</a:t>
                      </a:r>
                      <a:endParaRPr lang="en-GB" dirty="0">
                        <a:solidFill>
                          <a:srgbClr val="00808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Conclusion</a:t>
                      </a:r>
                      <a:endParaRPr lang="en-GB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0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Perspectives</a:t>
                      </a:r>
                      <a:endParaRPr lang="en-GB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08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3634867"/>
                  </a:ext>
                </a:extLst>
              </a:tr>
            </a:tbl>
          </a:graphicData>
        </a:graphic>
      </p:graphicFrame>
      <p:sp>
        <p:nvSpPr>
          <p:cNvPr id="40" name="Ellipse 39"/>
          <p:cNvSpPr/>
          <p:nvPr/>
        </p:nvSpPr>
        <p:spPr>
          <a:xfrm>
            <a:off x="11504141" y="6561636"/>
            <a:ext cx="620006" cy="288000"/>
          </a:xfrm>
          <a:prstGeom prst="ellipse">
            <a:avLst/>
          </a:prstGeom>
          <a:solidFill>
            <a:schemeClr val="bg1"/>
          </a:solidFill>
          <a:ln>
            <a:solidFill>
              <a:srgbClr val="0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5217DFA7-C24C-4BC7-90E8-E168825F2671}" type="slidenum">
              <a:rPr lang="fr-FR" sz="1400" b="1" smtClean="0">
                <a:solidFill>
                  <a:srgbClr val="008080"/>
                </a:solidFill>
              </a:rPr>
              <a:pPr algn="ctr"/>
              <a:t>26</a:t>
            </a:fld>
            <a:endParaRPr lang="fr-FR" sz="1400" b="1" dirty="0">
              <a:solidFill>
                <a:srgbClr val="008080"/>
              </a:solidFill>
            </a:endParaRPr>
          </a:p>
        </p:txBody>
      </p:sp>
      <p:pic>
        <p:nvPicPr>
          <p:cNvPr id="13" name="Image 12"/>
          <p:cNvPicPr>
            <a:picLocks noChangeAspect="1"/>
          </p:cNvPicPr>
          <p:nvPr/>
        </p:nvPicPr>
        <p:blipFill rotWithShape="1">
          <a:blip r:embed="rId4"/>
          <a:srcRect l="443" b="2184"/>
          <a:stretch/>
        </p:blipFill>
        <p:spPr>
          <a:xfrm>
            <a:off x="963426" y="841410"/>
            <a:ext cx="10265143" cy="540993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765467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 Placeholder 5"/>
          <p:cNvSpPr txBox="1">
            <a:spLocks/>
          </p:cNvSpPr>
          <p:nvPr/>
        </p:nvSpPr>
        <p:spPr>
          <a:xfrm>
            <a:off x="0" y="6612"/>
            <a:ext cx="12192000" cy="539750"/>
          </a:xfrm>
          <a:prstGeom prst="rect">
            <a:avLst/>
          </a:prstGeom>
          <a:solidFill>
            <a:srgbClr val="008080"/>
          </a:solidFill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000" b="1" kern="1200">
                <a:solidFill>
                  <a:srgbClr val="C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dirty="0">
                <a:solidFill>
                  <a:schemeClr val="bg1"/>
                </a:solidFill>
                <a:latin typeface="Rockwell" panose="02060603020205020403" pitchFamily="18" charset="0"/>
                <a:ea typeface="Batang" panose="02030600000101010101" pitchFamily="18" charset="-127"/>
              </a:rPr>
              <a:t>Fiabiliser l’interprétation des exigences</a:t>
            </a:r>
          </a:p>
        </p:txBody>
      </p:sp>
      <p:graphicFrame>
        <p:nvGraphicFramePr>
          <p:cNvPr id="38" name="Tableau 37"/>
          <p:cNvGraphicFramePr>
            <a:graphicFrameLocks noGrp="1"/>
          </p:cNvGraphicFramePr>
          <p:nvPr>
            <p:extLst/>
          </p:nvPr>
        </p:nvGraphicFramePr>
        <p:xfrm>
          <a:off x="2" y="6546397"/>
          <a:ext cx="1219199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3999">
                  <a:extLst>
                    <a:ext uri="{9D8B030D-6E8A-4147-A177-3AD203B41FA5}">
                      <a16:colId xmlns:a16="http://schemas.microsoft.com/office/drawing/2014/main" val="1631672212"/>
                    </a:ext>
                  </a:extLst>
                </a:gridCol>
                <a:gridCol w="1469570">
                  <a:extLst>
                    <a:ext uri="{9D8B030D-6E8A-4147-A177-3AD203B41FA5}">
                      <a16:colId xmlns:a16="http://schemas.microsoft.com/office/drawing/2014/main" val="1523975517"/>
                    </a:ext>
                  </a:extLst>
                </a:gridCol>
                <a:gridCol w="1621972">
                  <a:extLst>
                    <a:ext uri="{9D8B030D-6E8A-4147-A177-3AD203B41FA5}">
                      <a16:colId xmlns:a16="http://schemas.microsoft.com/office/drawing/2014/main" val="4284732167"/>
                    </a:ext>
                  </a:extLst>
                </a:gridCol>
                <a:gridCol w="1480455">
                  <a:extLst>
                    <a:ext uri="{9D8B030D-6E8A-4147-A177-3AD203B41FA5}">
                      <a16:colId xmlns:a16="http://schemas.microsoft.com/office/drawing/2014/main" val="4101102102"/>
                    </a:ext>
                  </a:extLst>
                </a:gridCol>
                <a:gridCol w="1523999">
                  <a:extLst>
                    <a:ext uri="{9D8B030D-6E8A-4147-A177-3AD203B41FA5}">
                      <a16:colId xmlns:a16="http://schemas.microsoft.com/office/drawing/2014/main" val="2295709410"/>
                    </a:ext>
                  </a:extLst>
                </a:gridCol>
                <a:gridCol w="1523999">
                  <a:extLst>
                    <a:ext uri="{9D8B030D-6E8A-4147-A177-3AD203B41FA5}">
                      <a16:colId xmlns:a16="http://schemas.microsoft.com/office/drawing/2014/main" val="1293143689"/>
                    </a:ext>
                  </a:extLst>
                </a:gridCol>
                <a:gridCol w="1523999">
                  <a:extLst>
                    <a:ext uri="{9D8B030D-6E8A-4147-A177-3AD203B41FA5}">
                      <a16:colId xmlns:a16="http://schemas.microsoft.com/office/drawing/2014/main" val="3889465694"/>
                    </a:ext>
                  </a:extLst>
                </a:gridCol>
                <a:gridCol w="1523999">
                  <a:extLst>
                    <a:ext uri="{9D8B030D-6E8A-4147-A177-3AD203B41FA5}">
                      <a16:colId xmlns:a16="http://schemas.microsoft.com/office/drawing/2014/main" val="15865034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GB" u="none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0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u="none" dirty="0">
                          <a:solidFill>
                            <a:schemeClr val="bg1"/>
                          </a:solidFill>
                        </a:rPr>
                        <a:t>Contexte</a:t>
                      </a:r>
                      <a:endParaRPr lang="en-GB" u="none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0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Problématique</a:t>
                      </a:r>
                      <a:endParaRPr lang="en-GB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0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État de l’art</a:t>
                      </a:r>
                      <a:endParaRPr lang="en-GB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0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rgbClr val="008080"/>
                          </a:solidFill>
                        </a:rPr>
                        <a:t>Propositions</a:t>
                      </a:r>
                      <a:endParaRPr lang="en-GB" dirty="0">
                        <a:solidFill>
                          <a:srgbClr val="00808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Conclusion</a:t>
                      </a:r>
                      <a:endParaRPr lang="en-GB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0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Perspectives</a:t>
                      </a:r>
                      <a:endParaRPr lang="en-GB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08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3634867"/>
                  </a:ext>
                </a:extLst>
              </a:tr>
            </a:tbl>
          </a:graphicData>
        </a:graphic>
      </p:graphicFrame>
      <p:sp>
        <p:nvSpPr>
          <p:cNvPr id="40" name="Ellipse 39"/>
          <p:cNvSpPr/>
          <p:nvPr/>
        </p:nvSpPr>
        <p:spPr>
          <a:xfrm>
            <a:off x="11504141" y="6561636"/>
            <a:ext cx="620006" cy="288000"/>
          </a:xfrm>
          <a:prstGeom prst="ellipse">
            <a:avLst/>
          </a:prstGeom>
          <a:solidFill>
            <a:schemeClr val="bg1"/>
          </a:solidFill>
          <a:ln>
            <a:solidFill>
              <a:srgbClr val="0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5217DFA7-C24C-4BC7-90E8-E168825F2671}" type="slidenum">
              <a:rPr lang="fr-FR" sz="1400" b="1" smtClean="0">
                <a:solidFill>
                  <a:srgbClr val="008080"/>
                </a:solidFill>
              </a:rPr>
              <a:pPr algn="ctr"/>
              <a:t>27</a:t>
            </a:fld>
            <a:endParaRPr lang="fr-FR" sz="1400" b="1" dirty="0">
              <a:solidFill>
                <a:srgbClr val="008080"/>
              </a:solidFill>
            </a:endParaRPr>
          </a:p>
        </p:txBody>
      </p:sp>
      <p:sp>
        <p:nvSpPr>
          <p:cNvPr id="46" name="Can 20"/>
          <p:cNvSpPr/>
          <p:nvPr/>
        </p:nvSpPr>
        <p:spPr>
          <a:xfrm>
            <a:off x="5149045" y="599835"/>
            <a:ext cx="2895320" cy="5893088"/>
          </a:xfrm>
          <a:prstGeom prst="can">
            <a:avLst/>
          </a:prstGeom>
          <a:solidFill>
            <a:schemeClr val="bg1">
              <a:lumMod val="50000"/>
            </a:schemeClr>
          </a:solidFill>
          <a:ln w="25400" cap="flat">
            <a:solidFill>
              <a:schemeClr val="bg1"/>
            </a:solidFill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6000" tIns="36000" rIns="36000" bIns="36000" numCol="1" spcCol="38100" rtlCol="0" anchor="t">
            <a:noAutofit/>
          </a:bodyPr>
          <a:lstStyle/>
          <a:p>
            <a:pPr marL="0" marR="0" indent="0" algn="ctr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24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Mod</a:t>
            </a:r>
            <a:r>
              <a:rPr lang="fr-FR" sz="24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èle orienté</a:t>
            </a:r>
          </a:p>
          <a:p>
            <a:pPr marL="0" marR="0" indent="0" algn="ctr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24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graphe</a:t>
            </a:r>
            <a:endParaRPr kumimoji="0" lang="fr-FR" sz="24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8" name="Picture 2" descr="Afficher l'image d'origine"/>
          <p:cNvPicPr>
            <a:picLocks noChangeAspect="1" noChangeArrowheads="1"/>
          </p:cNvPicPr>
          <p:nvPr/>
        </p:nvPicPr>
        <p:blipFill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4705" y="611198"/>
            <a:ext cx="1584000" cy="70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3" name="Can 130"/>
          <p:cNvSpPr/>
          <p:nvPr/>
        </p:nvSpPr>
        <p:spPr>
          <a:xfrm>
            <a:off x="200539" y="577801"/>
            <a:ext cx="3502025" cy="1979612"/>
          </a:xfrm>
          <a:prstGeom prst="can">
            <a:avLst>
              <a:gd name="adj" fmla="val 25580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sp>
        <p:nvSpPr>
          <p:cNvPr id="85" name="Flowchart: Multidocument 84"/>
          <p:cNvSpPr/>
          <p:nvPr/>
        </p:nvSpPr>
        <p:spPr>
          <a:xfrm>
            <a:off x="303849" y="1123901"/>
            <a:ext cx="1656000" cy="1260475"/>
          </a:xfrm>
          <a:prstGeom prst="flowChartMultidocumen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500" b="1" dirty="0">
                <a:solidFill>
                  <a:schemeClr val="tx1">
                    <a:lumMod val="75000"/>
                    <a:lumOff val="25000"/>
                  </a:schemeClr>
                </a:solidFill>
                <a:cs typeface="Times" panose="02020603050405020304" pitchFamily="18" charset="0"/>
              </a:rPr>
              <a:t>Documents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500" b="1" dirty="0">
                <a:solidFill>
                  <a:schemeClr val="tx1">
                    <a:lumMod val="75000"/>
                    <a:lumOff val="25000"/>
                  </a:schemeClr>
                </a:solidFill>
                <a:cs typeface="Times" panose="02020603050405020304" pitchFamily="18" charset="0"/>
              </a:rPr>
              <a:t>non structurés</a:t>
            </a:r>
          </a:p>
        </p:txBody>
      </p:sp>
      <p:sp>
        <p:nvSpPr>
          <p:cNvPr id="86" name="Flowchart: Multidocument 85"/>
          <p:cNvSpPr/>
          <p:nvPr/>
        </p:nvSpPr>
        <p:spPr>
          <a:xfrm>
            <a:off x="1988890" y="1123901"/>
            <a:ext cx="1656000" cy="1260475"/>
          </a:xfrm>
          <a:prstGeom prst="flowChartMultidocumen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500" b="1" dirty="0">
                <a:solidFill>
                  <a:schemeClr val="tx1">
                    <a:lumMod val="75000"/>
                    <a:lumOff val="25000"/>
                  </a:schemeClr>
                </a:solidFill>
                <a:cs typeface="Times" panose="02020603050405020304" pitchFamily="18" charset="0"/>
              </a:rPr>
              <a:t>Documents semi-structurés</a:t>
            </a:r>
          </a:p>
        </p:txBody>
      </p:sp>
      <p:pic>
        <p:nvPicPr>
          <p:cNvPr id="87" name="Picture 142"/>
          <p:cNvPicPr>
            <a:picLocks noChangeAspect="1"/>
          </p:cNvPicPr>
          <p:nvPr/>
        </p:nvPicPr>
        <p:blipFill rotWithShape="1">
          <a:blip r:embed="rId5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88" t="1632" b="-1"/>
          <a:stretch/>
        </p:blipFill>
        <p:spPr bwMode="auto">
          <a:xfrm>
            <a:off x="2033851" y="1874296"/>
            <a:ext cx="327749" cy="28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9" name="Picture 143"/>
          <p:cNvPicPr>
            <a:picLocks noChangeAspect="1"/>
          </p:cNvPicPr>
          <p:nvPr/>
        </p:nvPicPr>
        <p:blipFill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174" y="1881290"/>
            <a:ext cx="341523" cy="28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0" name="Picture 2" descr="http://www.promotionlepine.com/img/interface/gui/file_types/pdf.png"/>
          <p:cNvPicPr>
            <a:picLocks noChangeAspect="1" noChangeArrowheads="1"/>
          </p:cNvPicPr>
          <p:nvPr/>
        </p:nvPicPr>
        <p:blipFill>
          <a:blip r:embed="rId7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3781" y="1876268"/>
            <a:ext cx="341523" cy="28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1" name="Picture 2" descr="http://www.google.fr/url?source=imglanding&amp;ct=img&amp;q=https://d1uvkq6h1vbgdk.cloudfront.net/commercial_1/images/logos/logo_excel.png&amp;sa=X&amp;ei=D2FaVfnFE4PcUaSMgKgK&amp;ved=0CAkQ8wc&amp;usg=AFQjCNHL8NsjH361VICj7gFdZc5vijgwTw"/>
          <p:cNvPicPr>
            <a:picLocks noChangeAspect="1" noChangeArrowheads="1"/>
          </p:cNvPicPr>
          <p:nvPr/>
        </p:nvPicPr>
        <p:blipFill>
          <a:blip r:embed="rId8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929" y="1881290"/>
            <a:ext cx="288000" cy="28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4" name="Image 93"/>
          <p:cNvPicPr>
            <a:picLocks noChangeAspect="1"/>
          </p:cNvPicPr>
          <p:nvPr/>
        </p:nvPicPr>
        <p:blipFill>
          <a:blip r:embed="rId9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551" y="4784288"/>
            <a:ext cx="3240000" cy="1720763"/>
          </a:xfrm>
          <a:prstGeom prst="rect">
            <a:avLst/>
          </a:prstGeom>
        </p:spPr>
      </p:pic>
      <p:pic>
        <p:nvPicPr>
          <p:cNvPr id="96" name="Picture 24"/>
          <p:cNvPicPr>
            <a:picLocks noChangeAspect="1"/>
          </p:cNvPicPr>
          <p:nvPr/>
        </p:nvPicPr>
        <p:blipFill rotWithShape="1">
          <a:blip r:embed="rId10">
            <a:grayscl/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26257" b="47579" l="1379" r="14224"/>
                    </a14:imgEffect>
                  </a14:imgLayer>
                </a14:imgProps>
              </a:ext>
            </a:extLst>
          </a:blip>
          <a:srcRect l="1491" t="25543" r="85343" b="52069"/>
          <a:stretch/>
        </p:blipFill>
        <p:spPr>
          <a:xfrm flipH="1">
            <a:off x="4166483" y="4701454"/>
            <a:ext cx="543273" cy="720000"/>
          </a:xfrm>
          <a:prstGeom prst="rect">
            <a:avLst/>
          </a:prstGeom>
        </p:spPr>
      </p:pic>
      <p:pic>
        <p:nvPicPr>
          <p:cNvPr id="98" name="Picture 24"/>
          <p:cNvPicPr>
            <a:picLocks noChangeAspect="1"/>
          </p:cNvPicPr>
          <p:nvPr/>
        </p:nvPicPr>
        <p:blipFill rotWithShape="1">
          <a:blip r:embed="rId12">
            <a:grayscl/>
          </a:blip>
          <a:srcRect t="76878" r="85278"/>
          <a:stretch/>
        </p:blipFill>
        <p:spPr>
          <a:xfrm>
            <a:off x="8433315" y="3681162"/>
            <a:ext cx="588183" cy="720000"/>
          </a:xfrm>
          <a:prstGeom prst="rect">
            <a:avLst/>
          </a:prstGeom>
        </p:spPr>
      </p:pic>
      <p:sp>
        <p:nvSpPr>
          <p:cNvPr id="4" name="Flèche : droite 3"/>
          <p:cNvSpPr/>
          <p:nvPr/>
        </p:nvSpPr>
        <p:spPr>
          <a:xfrm>
            <a:off x="3720147" y="1317526"/>
            <a:ext cx="1440000" cy="720000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Extraire</a:t>
            </a:r>
            <a:endParaRPr lang="en-GB" b="1" dirty="0"/>
          </a:p>
        </p:txBody>
      </p:sp>
      <p:pic>
        <p:nvPicPr>
          <p:cNvPr id="97" name="Picture 24"/>
          <p:cNvPicPr>
            <a:picLocks noChangeAspect="1"/>
          </p:cNvPicPr>
          <p:nvPr/>
        </p:nvPicPr>
        <p:blipFill rotWithShape="1">
          <a:blip r:embed="rId12"/>
          <a:srcRect l="-394" t="50697" r="84531" b="23862"/>
          <a:stretch/>
        </p:blipFill>
        <p:spPr>
          <a:xfrm flipH="1">
            <a:off x="8437604" y="1643277"/>
            <a:ext cx="662400" cy="828000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13">
            <a:grayscl/>
          </a:blip>
          <a:stretch>
            <a:fillRect/>
          </a:stretch>
        </p:blipFill>
        <p:spPr>
          <a:xfrm>
            <a:off x="5205431" y="2449205"/>
            <a:ext cx="2782548" cy="3316249"/>
          </a:xfrm>
          <a:prstGeom prst="rect">
            <a:avLst/>
          </a:prstGeom>
        </p:spPr>
      </p:pic>
      <p:grpSp>
        <p:nvGrpSpPr>
          <p:cNvPr id="6" name="Groupe 5"/>
          <p:cNvGrpSpPr/>
          <p:nvPr/>
        </p:nvGrpSpPr>
        <p:grpSpPr>
          <a:xfrm>
            <a:off x="8044363" y="2212734"/>
            <a:ext cx="1440000" cy="720000"/>
            <a:chOff x="7541235" y="1857106"/>
            <a:chExt cx="2364143" cy="720000"/>
          </a:xfrm>
          <a:solidFill>
            <a:srgbClr val="FF5050"/>
          </a:solidFill>
        </p:grpSpPr>
        <p:sp>
          <p:nvSpPr>
            <p:cNvPr id="30" name="Flèche : droite 29"/>
            <p:cNvSpPr/>
            <p:nvPr/>
          </p:nvSpPr>
          <p:spPr>
            <a:xfrm>
              <a:off x="7974890" y="1857106"/>
              <a:ext cx="1930488" cy="720000"/>
            </a:xfrm>
            <a:prstGeom prst="rightArrow">
              <a:avLst/>
            </a:prstGeom>
            <a:grpFill/>
            <a:ln>
              <a:solidFill>
                <a:srgbClr val="FF5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="1" dirty="0"/>
            </a:p>
          </p:txBody>
        </p:sp>
        <p:sp>
          <p:nvSpPr>
            <p:cNvPr id="32" name="Flèche : droite 31"/>
            <p:cNvSpPr/>
            <p:nvPr/>
          </p:nvSpPr>
          <p:spPr>
            <a:xfrm rot="10800000" flipV="1">
              <a:off x="7541235" y="1857106"/>
              <a:ext cx="2064693" cy="720000"/>
            </a:xfrm>
            <a:prstGeom prst="rightArrow">
              <a:avLst/>
            </a:prstGeom>
            <a:grpFill/>
            <a:ln>
              <a:solidFill>
                <a:srgbClr val="FF5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b="1" dirty="0"/>
                <a:t>Fiabiliser</a:t>
              </a:r>
              <a:endParaRPr lang="en-GB" b="1" dirty="0"/>
            </a:p>
          </p:txBody>
        </p:sp>
      </p:grpSp>
      <p:pic>
        <p:nvPicPr>
          <p:cNvPr id="31" name="Picture 250"/>
          <p:cNvPicPr>
            <a:picLocks noChangeAspect="1"/>
          </p:cNvPicPr>
          <p:nvPr/>
        </p:nvPicPr>
        <p:blipFill>
          <a:blip r:embed="rId14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6039" y="1853445"/>
            <a:ext cx="974637" cy="28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" name="Picture 24"/>
          <p:cNvPicPr>
            <a:picLocks noChangeAspect="1"/>
          </p:cNvPicPr>
          <p:nvPr/>
        </p:nvPicPr>
        <p:blipFill rotWithShape="1">
          <a:blip r:embed="rId15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-394" t="50697" r="84531" b="23862"/>
          <a:stretch/>
        </p:blipFill>
        <p:spPr>
          <a:xfrm flipH="1">
            <a:off x="4106919" y="747879"/>
            <a:ext cx="662400" cy="828000"/>
          </a:xfrm>
          <a:prstGeom prst="rect">
            <a:avLst/>
          </a:prstGeom>
        </p:spPr>
      </p:pic>
      <p:sp>
        <p:nvSpPr>
          <p:cNvPr id="36" name="Flèche : droite 35"/>
          <p:cNvSpPr/>
          <p:nvPr/>
        </p:nvSpPr>
        <p:spPr>
          <a:xfrm rot="10800000" flipV="1">
            <a:off x="3707213" y="3190002"/>
            <a:ext cx="1440000" cy="809696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Segmenter</a:t>
            </a:r>
            <a:endParaRPr lang="en-GB" b="1" dirty="0"/>
          </a:p>
        </p:txBody>
      </p:sp>
      <p:pic>
        <p:nvPicPr>
          <p:cNvPr id="41" name="Picture 24"/>
          <p:cNvPicPr>
            <a:picLocks noChangeAspect="1"/>
          </p:cNvPicPr>
          <p:nvPr/>
        </p:nvPicPr>
        <p:blipFill rotWithShape="1">
          <a:blip r:embed="rId10">
            <a:grayscl/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26257" b="47579" l="1379" r="14224"/>
                    </a14:imgEffect>
                  </a14:imgLayer>
                </a14:imgProps>
              </a:ext>
            </a:extLst>
          </a:blip>
          <a:srcRect l="1491" t="25543" r="85343" b="52069"/>
          <a:stretch/>
        </p:blipFill>
        <p:spPr>
          <a:xfrm flipH="1">
            <a:off x="4166483" y="2657570"/>
            <a:ext cx="543273" cy="720000"/>
          </a:xfrm>
          <a:prstGeom prst="rect">
            <a:avLst/>
          </a:prstGeom>
        </p:spPr>
      </p:pic>
      <p:sp>
        <p:nvSpPr>
          <p:cNvPr id="49" name="Flèche : droite 48"/>
          <p:cNvSpPr/>
          <p:nvPr/>
        </p:nvSpPr>
        <p:spPr>
          <a:xfrm rot="10800000" flipV="1">
            <a:off x="3671211" y="5228389"/>
            <a:ext cx="1476000" cy="809696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Synthétiser</a:t>
            </a:r>
            <a:endParaRPr lang="en-GB" b="1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16">
            <a:grayscl/>
          </a:blip>
          <a:srcRect b="5478"/>
          <a:stretch/>
        </p:blipFill>
        <p:spPr>
          <a:xfrm>
            <a:off x="9469798" y="3758997"/>
            <a:ext cx="2664000" cy="1650734"/>
          </a:xfrm>
          <a:prstGeom prst="rect">
            <a:avLst/>
          </a:prstGeom>
        </p:spPr>
      </p:pic>
      <p:pic>
        <p:nvPicPr>
          <p:cNvPr id="50" name="Picture 2"/>
          <p:cNvPicPr>
            <a:picLocks noChangeAspect="1"/>
          </p:cNvPicPr>
          <p:nvPr/>
        </p:nvPicPr>
        <p:blipFill rotWithShape="1">
          <a:blip r:embed="rId17"/>
          <a:srcRect l="33949" t="13574" r="15842" b="5452"/>
          <a:stretch/>
        </p:blipFill>
        <p:spPr>
          <a:xfrm>
            <a:off x="9498640" y="1178541"/>
            <a:ext cx="2520000" cy="2520756"/>
          </a:xfrm>
          <a:prstGeom prst="rect">
            <a:avLst/>
          </a:prstGeom>
        </p:spPr>
      </p:pic>
      <p:grpSp>
        <p:nvGrpSpPr>
          <p:cNvPr id="51" name="Groupe 50"/>
          <p:cNvGrpSpPr/>
          <p:nvPr/>
        </p:nvGrpSpPr>
        <p:grpSpPr>
          <a:xfrm>
            <a:off x="8044366" y="4225967"/>
            <a:ext cx="1440000" cy="720000"/>
            <a:chOff x="7541236" y="1857106"/>
            <a:chExt cx="2364142" cy="720000"/>
          </a:xfrm>
          <a:solidFill>
            <a:schemeClr val="bg1">
              <a:lumMod val="50000"/>
            </a:schemeClr>
          </a:solidFill>
        </p:grpSpPr>
        <p:sp>
          <p:nvSpPr>
            <p:cNvPr id="52" name="Flèche : droite 51"/>
            <p:cNvSpPr/>
            <p:nvPr/>
          </p:nvSpPr>
          <p:spPr>
            <a:xfrm rot="10800000">
              <a:off x="7541236" y="1857106"/>
              <a:ext cx="1651317" cy="720000"/>
            </a:xfrm>
            <a:prstGeom prst="rightArrow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="1" dirty="0"/>
            </a:p>
          </p:txBody>
        </p:sp>
        <p:sp>
          <p:nvSpPr>
            <p:cNvPr id="53" name="Flèche : droite 52"/>
            <p:cNvSpPr/>
            <p:nvPr/>
          </p:nvSpPr>
          <p:spPr>
            <a:xfrm>
              <a:off x="7820927" y="1857106"/>
              <a:ext cx="2084451" cy="720000"/>
            </a:xfrm>
            <a:prstGeom prst="rightArrow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b="1" dirty="0"/>
                <a:t>Estimer</a:t>
              </a:r>
              <a:endParaRPr lang="en-GB" b="1" dirty="0"/>
            </a:p>
          </p:txBody>
        </p:sp>
      </p:grpSp>
      <p:pic>
        <p:nvPicPr>
          <p:cNvPr id="54" name="Image 53"/>
          <p:cNvPicPr>
            <a:picLocks noChangeAspect="1"/>
          </p:cNvPicPr>
          <p:nvPr/>
        </p:nvPicPr>
        <p:blipFill rotWithShape="1">
          <a:blip r:embed="rId18">
            <a:grayscl/>
          </a:blip>
          <a:srcRect b="6867"/>
          <a:stretch/>
        </p:blipFill>
        <p:spPr>
          <a:xfrm>
            <a:off x="331551" y="2617092"/>
            <a:ext cx="3240000" cy="197860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970185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au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474718"/>
              </p:ext>
            </p:extLst>
          </p:nvPr>
        </p:nvGraphicFramePr>
        <p:xfrm>
          <a:off x="2" y="6546397"/>
          <a:ext cx="1219199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3999">
                  <a:extLst>
                    <a:ext uri="{9D8B030D-6E8A-4147-A177-3AD203B41FA5}">
                      <a16:colId xmlns:a16="http://schemas.microsoft.com/office/drawing/2014/main" val="1631672212"/>
                    </a:ext>
                  </a:extLst>
                </a:gridCol>
                <a:gridCol w="1469570">
                  <a:extLst>
                    <a:ext uri="{9D8B030D-6E8A-4147-A177-3AD203B41FA5}">
                      <a16:colId xmlns:a16="http://schemas.microsoft.com/office/drawing/2014/main" val="1523975517"/>
                    </a:ext>
                  </a:extLst>
                </a:gridCol>
                <a:gridCol w="1621972">
                  <a:extLst>
                    <a:ext uri="{9D8B030D-6E8A-4147-A177-3AD203B41FA5}">
                      <a16:colId xmlns:a16="http://schemas.microsoft.com/office/drawing/2014/main" val="4284732167"/>
                    </a:ext>
                  </a:extLst>
                </a:gridCol>
                <a:gridCol w="1480455">
                  <a:extLst>
                    <a:ext uri="{9D8B030D-6E8A-4147-A177-3AD203B41FA5}">
                      <a16:colId xmlns:a16="http://schemas.microsoft.com/office/drawing/2014/main" val="4101102102"/>
                    </a:ext>
                  </a:extLst>
                </a:gridCol>
                <a:gridCol w="1523999">
                  <a:extLst>
                    <a:ext uri="{9D8B030D-6E8A-4147-A177-3AD203B41FA5}">
                      <a16:colId xmlns:a16="http://schemas.microsoft.com/office/drawing/2014/main" val="2295709410"/>
                    </a:ext>
                  </a:extLst>
                </a:gridCol>
                <a:gridCol w="1523999">
                  <a:extLst>
                    <a:ext uri="{9D8B030D-6E8A-4147-A177-3AD203B41FA5}">
                      <a16:colId xmlns:a16="http://schemas.microsoft.com/office/drawing/2014/main" val="1293143689"/>
                    </a:ext>
                  </a:extLst>
                </a:gridCol>
                <a:gridCol w="1523999">
                  <a:extLst>
                    <a:ext uri="{9D8B030D-6E8A-4147-A177-3AD203B41FA5}">
                      <a16:colId xmlns:a16="http://schemas.microsoft.com/office/drawing/2014/main" val="3889465694"/>
                    </a:ext>
                  </a:extLst>
                </a:gridCol>
                <a:gridCol w="1523999">
                  <a:extLst>
                    <a:ext uri="{9D8B030D-6E8A-4147-A177-3AD203B41FA5}">
                      <a16:colId xmlns:a16="http://schemas.microsoft.com/office/drawing/2014/main" val="15865034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GB" u="none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0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u="none" dirty="0">
                          <a:solidFill>
                            <a:schemeClr val="bg1"/>
                          </a:solidFill>
                        </a:rPr>
                        <a:t>Contexte</a:t>
                      </a:r>
                      <a:endParaRPr lang="en-GB" u="none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0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Problématique</a:t>
                      </a:r>
                      <a:endParaRPr lang="en-GB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0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État de l’art</a:t>
                      </a:r>
                      <a:endParaRPr lang="en-GB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0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rgbClr val="008080"/>
                          </a:solidFill>
                        </a:rPr>
                        <a:t>Propositions</a:t>
                      </a:r>
                      <a:endParaRPr lang="en-GB" dirty="0">
                        <a:solidFill>
                          <a:srgbClr val="00808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Conclusion</a:t>
                      </a:r>
                      <a:endParaRPr lang="en-GB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0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Perspectives</a:t>
                      </a:r>
                      <a:endParaRPr lang="en-GB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08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3634867"/>
                  </a:ext>
                </a:extLst>
              </a:tr>
            </a:tbl>
          </a:graphicData>
        </a:graphic>
      </p:graphicFrame>
      <p:sp>
        <p:nvSpPr>
          <p:cNvPr id="45" name="Text Placeholder 5"/>
          <p:cNvSpPr txBox="1">
            <a:spLocks/>
          </p:cNvSpPr>
          <p:nvPr/>
        </p:nvSpPr>
        <p:spPr>
          <a:xfrm>
            <a:off x="0" y="6612"/>
            <a:ext cx="12192000" cy="539750"/>
          </a:xfrm>
          <a:prstGeom prst="rect">
            <a:avLst/>
          </a:prstGeom>
          <a:solidFill>
            <a:srgbClr val="008080"/>
          </a:solidFill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000" b="1" kern="1200">
                <a:solidFill>
                  <a:srgbClr val="C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dirty="0">
                <a:solidFill>
                  <a:schemeClr val="bg1"/>
                </a:solidFill>
                <a:latin typeface="Rockwell" panose="02060603020205020403" pitchFamily="18" charset="0"/>
                <a:ea typeface="Batang" panose="02030600000101010101" pitchFamily="18" charset="-127"/>
              </a:rPr>
              <a:t>FIABILISER : Objectifs &amp; Limites</a:t>
            </a:r>
          </a:p>
        </p:txBody>
      </p:sp>
      <p:sp>
        <p:nvSpPr>
          <p:cNvPr id="40" name="Ellipse 39"/>
          <p:cNvSpPr/>
          <p:nvPr/>
        </p:nvSpPr>
        <p:spPr>
          <a:xfrm>
            <a:off x="11504141" y="6561636"/>
            <a:ext cx="620006" cy="288000"/>
          </a:xfrm>
          <a:prstGeom prst="ellipse">
            <a:avLst/>
          </a:prstGeom>
          <a:solidFill>
            <a:schemeClr val="bg1"/>
          </a:solidFill>
          <a:ln>
            <a:solidFill>
              <a:srgbClr val="0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5217DFA7-C24C-4BC7-90E8-E168825F2671}" type="slidenum">
              <a:rPr lang="fr-FR" sz="1400" b="1" smtClean="0">
                <a:solidFill>
                  <a:srgbClr val="008080"/>
                </a:solidFill>
              </a:rPr>
              <a:pPr algn="ctr"/>
              <a:t>28</a:t>
            </a:fld>
            <a:endParaRPr lang="fr-FR" sz="1400" b="1" dirty="0">
              <a:solidFill>
                <a:srgbClr val="008080"/>
              </a:solidFill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2" y="596900"/>
            <a:ext cx="12191998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fr-FR" sz="2400" b="1" dirty="0">
                <a:solidFill>
                  <a:srgbClr val="76639D"/>
                </a:solidFill>
                <a:latin typeface="Arial Black" panose="020B0A04020102020204" pitchFamily="34" charset="0"/>
              </a:rPr>
              <a:t>Objectifs :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fr-FR" sz="2400" dirty="0"/>
              <a:t> </a:t>
            </a:r>
            <a:r>
              <a:rPr lang="fr-FR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Identifier et notifier les </a:t>
            </a:r>
            <a:r>
              <a:rPr lang="fr-FR" sz="2400" b="1" dirty="0">
                <a:solidFill>
                  <a:srgbClr val="76639D"/>
                </a:solidFill>
              </a:rPr>
              <a:t>défauts intrinsèques </a:t>
            </a:r>
            <a:r>
              <a:rPr lang="fr-FR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 exigences ambiguës ou incomplètes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fr-FR" sz="2400" dirty="0"/>
              <a:t> </a:t>
            </a:r>
            <a:r>
              <a:rPr lang="fr-FR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Identifier et notifier les </a:t>
            </a:r>
            <a:r>
              <a:rPr lang="fr-FR" sz="2400" b="1" dirty="0">
                <a:solidFill>
                  <a:srgbClr val="76639D"/>
                </a:solidFill>
              </a:rPr>
              <a:t>défauts relationnels </a:t>
            </a:r>
            <a:r>
              <a:rPr lang="fr-FR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 exigences redondantes ou contradictoires</a:t>
            </a:r>
          </a:p>
          <a:p>
            <a:pPr>
              <a:lnSpc>
                <a:spcPct val="150000"/>
              </a:lnSpc>
            </a:pPr>
            <a:endParaRPr lang="fr-FR" sz="2400" b="1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fr-FR" sz="2400" b="1" dirty="0">
                <a:solidFill>
                  <a:srgbClr val="76639D"/>
                </a:solidFill>
                <a:latin typeface="Arial Black" panose="020B0A04020102020204" pitchFamily="34" charset="0"/>
              </a:rPr>
              <a:t>Limites :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fr-FR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Identifier les défauts:</a:t>
            </a: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fr-FR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Incomplètes : </a:t>
            </a:r>
            <a:r>
              <a:rPr lang="fr-FR" sz="2400" b="1" dirty="0">
                <a:solidFill>
                  <a:srgbClr val="76639D"/>
                </a:solidFill>
              </a:rPr>
              <a:t>grammaire</a:t>
            </a:r>
            <a:r>
              <a:rPr lang="fr-FR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fr-FR" sz="2400" dirty="0">
                <a:solidFill>
                  <a:schemeClr val="accent4">
                    <a:lumMod val="50000"/>
                  </a:schemeClr>
                </a:solidFill>
              </a:rPr>
              <a:t>[</a:t>
            </a:r>
            <a:r>
              <a:rPr lang="fr-FR" sz="2400" dirty="0" err="1">
                <a:solidFill>
                  <a:schemeClr val="accent4">
                    <a:lumMod val="50000"/>
                  </a:schemeClr>
                </a:solidFill>
              </a:rPr>
              <a:t>Arora</a:t>
            </a:r>
            <a:r>
              <a:rPr lang="fr-FR" sz="2400" dirty="0">
                <a:solidFill>
                  <a:schemeClr val="accent4">
                    <a:lumMod val="50000"/>
                  </a:schemeClr>
                </a:solidFill>
              </a:rPr>
              <a:t>, 2013]</a:t>
            </a:r>
            <a:r>
              <a:rPr lang="fr-FR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ou</a:t>
            </a:r>
            <a:r>
              <a:rPr lang="fr-FR" sz="240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fr-FR" sz="2400" b="1" dirty="0">
                <a:solidFill>
                  <a:srgbClr val="76639D"/>
                </a:solidFill>
              </a:rPr>
              <a:t>vocabulaire </a:t>
            </a:r>
            <a:r>
              <a:rPr lang="fr-FR" sz="2400" dirty="0">
                <a:solidFill>
                  <a:schemeClr val="accent4">
                    <a:lumMod val="50000"/>
                  </a:schemeClr>
                </a:solidFill>
              </a:rPr>
              <a:t>[Fraga, 2015] </a:t>
            </a:r>
            <a:r>
              <a:rPr lang="fr-FR" sz="2400" b="1" dirty="0">
                <a:solidFill>
                  <a:srgbClr val="76639D"/>
                </a:solidFill>
              </a:rPr>
              <a:t>prédéfini</a:t>
            </a:r>
            <a:r>
              <a:rPr lang="fr-FR" sz="2400" dirty="0">
                <a:solidFill>
                  <a:schemeClr val="accent4">
                    <a:lumMod val="50000"/>
                  </a:schemeClr>
                </a:solidFill>
              </a:rPr>
              <a:t> </a:t>
            </a: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fr-FR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Contradictions : </a:t>
            </a:r>
            <a:r>
              <a:rPr lang="fr-FR" sz="2400" b="1" dirty="0">
                <a:solidFill>
                  <a:srgbClr val="76639D"/>
                </a:solidFill>
              </a:rPr>
              <a:t>modèles déterministes </a:t>
            </a:r>
            <a:r>
              <a:rPr lang="fr-FR" sz="2400" dirty="0">
                <a:solidFill>
                  <a:schemeClr val="accent4">
                    <a:lumMod val="50000"/>
                  </a:schemeClr>
                </a:solidFill>
              </a:rPr>
              <a:t>[</a:t>
            </a:r>
            <a:r>
              <a:rPr lang="fr-FR" sz="2400" dirty="0" err="1">
                <a:solidFill>
                  <a:schemeClr val="accent4">
                    <a:lumMod val="50000"/>
                  </a:schemeClr>
                </a:solidFill>
              </a:rPr>
              <a:t>Coatanéa</a:t>
            </a:r>
            <a:r>
              <a:rPr lang="fr-FR" sz="2400" dirty="0">
                <a:solidFill>
                  <a:schemeClr val="accent4">
                    <a:lumMod val="50000"/>
                  </a:schemeClr>
                </a:solidFill>
              </a:rPr>
              <a:t>, 2013]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fr-FR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Notifier les défauts : </a:t>
            </a:r>
            <a:r>
              <a:rPr lang="fr-FR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fr-FR" sz="2400" b="1" dirty="0">
                <a:solidFill>
                  <a:srgbClr val="76639D"/>
                </a:solidFill>
              </a:rPr>
              <a:t>visualisations interactives</a:t>
            </a:r>
            <a:endParaRPr lang="en-GB" sz="2400" b="1" dirty="0">
              <a:solidFill>
                <a:srgbClr val="76639D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75350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 Placeholder 5"/>
          <p:cNvSpPr txBox="1">
            <a:spLocks/>
          </p:cNvSpPr>
          <p:nvPr/>
        </p:nvSpPr>
        <p:spPr>
          <a:xfrm>
            <a:off x="0" y="6612"/>
            <a:ext cx="12192000" cy="539750"/>
          </a:xfrm>
          <a:prstGeom prst="rect">
            <a:avLst/>
          </a:prstGeom>
          <a:solidFill>
            <a:srgbClr val="008080"/>
          </a:solidFill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000" b="1" kern="1200">
                <a:solidFill>
                  <a:srgbClr val="C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dirty="0">
                <a:solidFill>
                  <a:schemeClr val="bg1"/>
                </a:solidFill>
                <a:latin typeface="Rockwell" panose="02060603020205020403" pitchFamily="18" charset="0"/>
                <a:ea typeface="Batang" panose="02030600000101010101" pitchFamily="18" charset="-127"/>
              </a:rPr>
              <a:t>FIABILISER : Identifier exigences ambiguës</a:t>
            </a:r>
          </a:p>
        </p:txBody>
      </p:sp>
      <p:graphicFrame>
        <p:nvGraphicFramePr>
          <p:cNvPr id="38" name="Tableau 37"/>
          <p:cNvGraphicFramePr>
            <a:graphicFrameLocks noGrp="1"/>
          </p:cNvGraphicFramePr>
          <p:nvPr>
            <p:extLst/>
          </p:nvPr>
        </p:nvGraphicFramePr>
        <p:xfrm>
          <a:off x="2" y="6546397"/>
          <a:ext cx="1219199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3999">
                  <a:extLst>
                    <a:ext uri="{9D8B030D-6E8A-4147-A177-3AD203B41FA5}">
                      <a16:colId xmlns:a16="http://schemas.microsoft.com/office/drawing/2014/main" val="1631672212"/>
                    </a:ext>
                  </a:extLst>
                </a:gridCol>
                <a:gridCol w="1469570">
                  <a:extLst>
                    <a:ext uri="{9D8B030D-6E8A-4147-A177-3AD203B41FA5}">
                      <a16:colId xmlns:a16="http://schemas.microsoft.com/office/drawing/2014/main" val="1523975517"/>
                    </a:ext>
                  </a:extLst>
                </a:gridCol>
                <a:gridCol w="1621972">
                  <a:extLst>
                    <a:ext uri="{9D8B030D-6E8A-4147-A177-3AD203B41FA5}">
                      <a16:colId xmlns:a16="http://schemas.microsoft.com/office/drawing/2014/main" val="4284732167"/>
                    </a:ext>
                  </a:extLst>
                </a:gridCol>
                <a:gridCol w="1480455">
                  <a:extLst>
                    <a:ext uri="{9D8B030D-6E8A-4147-A177-3AD203B41FA5}">
                      <a16:colId xmlns:a16="http://schemas.microsoft.com/office/drawing/2014/main" val="4101102102"/>
                    </a:ext>
                  </a:extLst>
                </a:gridCol>
                <a:gridCol w="1523999">
                  <a:extLst>
                    <a:ext uri="{9D8B030D-6E8A-4147-A177-3AD203B41FA5}">
                      <a16:colId xmlns:a16="http://schemas.microsoft.com/office/drawing/2014/main" val="2295709410"/>
                    </a:ext>
                  </a:extLst>
                </a:gridCol>
                <a:gridCol w="1523999">
                  <a:extLst>
                    <a:ext uri="{9D8B030D-6E8A-4147-A177-3AD203B41FA5}">
                      <a16:colId xmlns:a16="http://schemas.microsoft.com/office/drawing/2014/main" val="1293143689"/>
                    </a:ext>
                  </a:extLst>
                </a:gridCol>
                <a:gridCol w="1523999">
                  <a:extLst>
                    <a:ext uri="{9D8B030D-6E8A-4147-A177-3AD203B41FA5}">
                      <a16:colId xmlns:a16="http://schemas.microsoft.com/office/drawing/2014/main" val="3889465694"/>
                    </a:ext>
                  </a:extLst>
                </a:gridCol>
                <a:gridCol w="1523999">
                  <a:extLst>
                    <a:ext uri="{9D8B030D-6E8A-4147-A177-3AD203B41FA5}">
                      <a16:colId xmlns:a16="http://schemas.microsoft.com/office/drawing/2014/main" val="15865034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GB" u="none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0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u="none" dirty="0">
                          <a:solidFill>
                            <a:schemeClr val="bg1"/>
                          </a:solidFill>
                        </a:rPr>
                        <a:t>Contexte</a:t>
                      </a:r>
                      <a:endParaRPr lang="en-GB" u="none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0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Problématique</a:t>
                      </a:r>
                      <a:endParaRPr lang="en-GB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0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État de l’art</a:t>
                      </a:r>
                      <a:endParaRPr lang="en-GB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0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rgbClr val="008080"/>
                          </a:solidFill>
                        </a:rPr>
                        <a:t>Propositions</a:t>
                      </a:r>
                      <a:endParaRPr lang="en-GB" dirty="0">
                        <a:solidFill>
                          <a:srgbClr val="00808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Conclusion</a:t>
                      </a:r>
                      <a:endParaRPr lang="en-GB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0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Perspectives</a:t>
                      </a:r>
                      <a:endParaRPr lang="en-GB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08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3634867"/>
                  </a:ext>
                </a:extLst>
              </a:tr>
            </a:tbl>
          </a:graphicData>
        </a:graphic>
      </p:graphicFrame>
      <p:sp>
        <p:nvSpPr>
          <p:cNvPr id="40" name="Ellipse 39"/>
          <p:cNvSpPr/>
          <p:nvPr/>
        </p:nvSpPr>
        <p:spPr>
          <a:xfrm>
            <a:off x="11504141" y="6561636"/>
            <a:ext cx="620006" cy="288000"/>
          </a:xfrm>
          <a:prstGeom prst="ellipse">
            <a:avLst/>
          </a:prstGeom>
          <a:solidFill>
            <a:schemeClr val="bg1"/>
          </a:solidFill>
          <a:ln>
            <a:solidFill>
              <a:srgbClr val="0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5217DFA7-C24C-4BC7-90E8-E168825F2671}" type="slidenum">
              <a:rPr lang="fr-FR" sz="1400" b="1" smtClean="0">
                <a:solidFill>
                  <a:srgbClr val="008080"/>
                </a:solidFill>
              </a:rPr>
              <a:pPr algn="ctr"/>
              <a:t>29</a:t>
            </a:fld>
            <a:endParaRPr lang="fr-FR" sz="1400" b="1" dirty="0">
              <a:solidFill>
                <a:srgbClr val="008080"/>
              </a:solidFill>
            </a:endParaRPr>
          </a:p>
        </p:txBody>
      </p:sp>
      <p:sp>
        <p:nvSpPr>
          <p:cNvPr id="14" name="Espace réservé du contenu 2"/>
          <p:cNvSpPr txBox="1">
            <a:spLocks/>
          </p:cNvSpPr>
          <p:nvPr/>
        </p:nvSpPr>
        <p:spPr>
          <a:xfrm>
            <a:off x="2857500" y="674759"/>
            <a:ext cx="9620029" cy="58045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sz="2400" b="1" dirty="0">
                <a:solidFill>
                  <a:srgbClr val="76639D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Règles de bonnes pratiques </a:t>
            </a:r>
            <a:r>
              <a:rPr lang="fr-FR" sz="24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:</a:t>
            </a:r>
          </a:p>
          <a:p>
            <a:pPr marL="342900" indent="-342900">
              <a:lnSpc>
                <a:spcPct val="150000"/>
              </a:lnSpc>
              <a:spcBef>
                <a:spcPts val="0"/>
              </a:spcBef>
            </a:pPr>
            <a:r>
              <a:rPr lang="fr-FR" sz="2200" dirty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Articles indéfinis (a , an …)</a:t>
            </a:r>
          </a:p>
          <a:p>
            <a:pPr marL="342900" indent="-342900">
              <a:lnSpc>
                <a:spcPct val="150000"/>
              </a:lnSpc>
              <a:spcBef>
                <a:spcPts val="0"/>
              </a:spcBef>
            </a:pPr>
            <a:r>
              <a:rPr lang="fr-FR" sz="2200" dirty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Termes vagues (a few, acceptable, as </a:t>
            </a:r>
            <a:r>
              <a:rPr lang="fr-FR" sz="2200" dirty="0" err="1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necessary</a:t>
            </a:r>
            <a:r>
              <a:rPr lang="fr-FR" sz="2200" dirty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, as </a:t>
            </a:r>
            <a:r>
              <a:rPr lang="fr-FR" sz="2200" dirty="0" err="1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appropriate</a:t>
            </a:r>
            <a:r>
              <a:rPr lang="fr-FR" sz="2200" dirty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 …)</a:t>
            </a:r>
          </a:p>
          <a:p>
            <a:pPr marL="342900" indent="-342900">
              <a:lnSpc>
                <a:spcPct val="150000"/>
              </a:lnSpc>
              <a:spcBef>
                <a:spcPts val="0"/>
              </a:spcBef>
            </a:pPr>
            <a:r>
              <a:rPr lang="fr-FR" sz="2200" dirty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Conjonctions (and, or, </a:t>
            </a:r>
            <a:r>
              <a:rPr lang="fr-FR" sz="2200" dirty="0" err="1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whether</a:t>
            </a:r>
            <a:r>
              <a:rPr lang="fr-FR" sz="2200" dirty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 …)</a:t>
            </a:r>
          </a:p>
          <a:p>
            <a:pPr marL="342900" indent="-342900">
              <a:lnSpc>
                <a:spcPct val="150000"/>
              </a:lnSpc>
              <a:spcBef>
                <a:spcPts val="0"/>
              </a:spcBef>
            </a:pPr>
            <a:r>
              <a:rPr lang="fr-FR" sz="2200" dirty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Solution (in </a:t>
            </a:r>
            <a:r>
              <a:rPr lang="fr-FR" sz="2200" dirty="0" err="1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order</a:t>
            </a:r>
            <a:r>
              <a:rPr lang="fr-FR" sz="2200" dirty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 to, </a:t>
            </a:r>
            <a:r>
              <a:rPr lang="fr-FR" sz="2200" dirty="0" err="1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so</a:t>
            </a:r>
            <a:r>
              <a:rPr lang="fr-FR" sz="2200" dirty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 as to, </a:t>
            </a:r>
            <a:r>
              <a:rPr lang="fr-FR" sz="2200" dirty="0" err="1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so</a:t>
            </a:r>
            <a:r>
              <a:rPr lang="fr-FR" sz="2200" dirty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fr-FR" sz="2200" dirty="0" err="1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that</a:t>
            </a:r>
            <a:r>
              <a:rPr lang="fr-FR" sz="2200" dirty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, </a:t>
            </a:r>
            <a:r>
              <a:rPr lang="fr-FR" sz="2200" dirty="0" err="1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thus</a:t>
            </a:r>
            <a:r>
              <a:rPr lang="fr-FR" sz="2200" dirty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fr-FR" sz="2200" dirty="0" err="1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allowing</a:t>
            </a:r>
            <a:r>
              <a:rPr lang="fr-FR" sz="2200" dirty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 …)</a:t>
            </a:r>
          </a:p>
          <a:p>
            <a:pPr marL="342900" indent="-342900">
              <a:lnSpc>
                <a:spcPct val="150000"/>
              </a:lnSpc>
              <a:spcBef>
                <a:spcPts val="0"/>
              </a:spcBef>
            </a:pPr>
            <a:r>
              <a:rPr lang="fr-FR" sz="2200" dirty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Infinitifs superflus (</a:t>
            </a:r>
            <a:r>
              <a:rPr lang="fr-FR" sz="2200" dirty="0" err="1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be</a:t>
            </a:r>
            <a:r>
              <a:rPr lang="fr-FR" sz="2200" dirty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 able to, </a:t>
            </a:r>
            <a:r>
              <a:rPr lang="fr-FR" sz="2200" dirty="0" err="1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be</a:t>
            </a:r>
            <a:r>
              <a:rPr lang="fr-FR" sz="2200" dirty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 capable of, </a:t>
            </a:r>
            <a:r>
              <a:rPr lang="fr-FR" sz="2200" dirty="0" err="1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be</a:t>
            </a:r>
            <a:r>
              <a:rPr lang="fr-FR" sz="2200" dirty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fr-FR" sz="2200" dirty="0" err="1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designed</a:t>
            </a:r>
            <a:r>
              <a:rPr lang="fr-FR" sz="2200" dirty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 to …)</a:t>
            </a:r>
          </a:p>
          <a:p>
            <a:pPr marL="342900" indent="-342900">
              <a:lnSpc>
                <a:spcPct val="150000"/>
              </a:lnSpc>
              <a:spcBef>
                <a:spcPts val="0"/>
              </a:spcBef>
            </a:pPr>
            <a:r>
              <a:rPr lang="fr-FR" sz="2200" dirty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Pronoms (</a:t>
            </a:r>
            <a:r>
              <a:rPr lang="fr-FR" sz="2200" dirty="0" err="1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he</a:t>
            </a:r>
            <a:r>
              <a:rPr lang="fr-FR" sz="2200" dirty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, </a:t>
            </a:r>
            <a:r>
              <a:rPr lang="fr-FR" sz="2200" dirty="0" err="1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her</a:t>
            </a:r>
            <a:r>
              <a:rPr lang="fr-FR" sz="2200" dirty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, </a:t>
            </a:r>
            <a:r>
              <a:rPr lang="fr-FR" sz="2200" dirty="0" err="1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him</a:t>
            </a:r>
            <a:r>
              <a:rPr lang="fr-FR" sz="2200" dirty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, </a:t>
            </a:r>
            <a:r>
              <a:rPr lang="fr-FR" sz="2200" dirty="0" err="1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his</a:t>
            </a:r>
            <a:r>
              <a:rPr lang="fr-FR" sz="2200" dirty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, </a:t>
            </a:r>
            <a:r>
              <a:rPr lang="fr-FR" sz="2200" dirty="0" err="1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it</a:t>
            </a:r>
            <a:r>
              <a:rPr lang="fr-FR" sz="2200" dirty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…)</a:t>
            </a:r>
          </a:p>
          <a:p>
            <a:pPr marL="342900" indent="-342900">
              <a:lnSpc>
                <a:spcPct val="150000"/>
              </a:lnSpc>
              <a:spcBef>
                <a:spcPts val="0"/>
              </a:spcBef>
            </a:pPr>
            <a:r>
              <a:rPr lang="fr-FR" sz="2200" dirty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Termes absolus (100%, </a:t>
            </a:r>
            <a:r>
              <a:rPr lang="fr-FR" sz="2200" dirty="0" err="1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fully</a:t>
            </a:r>
            <a:r>
              <a:rPr lang="fr-FR" sz="2200" dirty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, </a:t>
            </a:r>
            <a:r>
              <a:rPr lang="fr-FR" sz="2200" dirty="0" err="1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completely</a:t>
            </a:r>
            <a:r>
              <a:rPr lang="fr-FR" sz="2200" dirty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…)</a:t>
            </a:r>
          </a:p>
          <a:p>
            <a:pPr marL="342900" indent="-342900">
              <a:lnSpc>
                <a:spcPct val="150000"/>
              </a:lnSpc>
              <a:spcBef>
                <a:spcPts val="0"/>
              </a:spcBef>
            </a:pPr>
            <a:r>
              <a:rPr lang="fr-FR" sz="2200" dirty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Termes universels (all, </a:t>
            </a:r>
            <a:r>
              <a:rPr lang="fr-FR" sz="2200" dirty="0" err="1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any</a:t>
            </a:r>
            <a:r>
              <a:rPr lang="fr-FR" sz="2200" dirty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, …)</a:t>
            </a:r>
          </a:p>
          <a:p>
            <a:pPr marL="342900" indent="-342900">
              <a:lnSpc>
                <a:spcPct val="150000"/>
              </a:lnSpc>
              <a:spcBef>
                <a:spcPts val="0"/>
              </a:spcBef>
            </a:pPr>
            <a:r>
              <a:rPr lang="fr-FR" sz="2200" dirty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Incomplétudes (to </a:t>
            </a:r>
            <a:r>
              <a:rPr lang="fr-FR" sz="2200" dirty="0" err="1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be</a:t>
            </a:r>
            <a:r>
              <a:rPr lang="fr-FR" sz="2200" dirty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fr-FR" sz="2200" dirty="0" err="1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defined</a:t>
            </a:r>
            <a:r>
              <a:rPr lang="fr-FR" sz="2200" dirty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, TBD, to </a:t>
            </a:r>
            <a:r>
              <a:rPr lang="fr-FR" sz="2200" dirty="0" err="1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be</a:t>
            </a:r>
            <a:r>
              <a:rPr lang="fr-FR" sz="2200" dirty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fr-FR" sz="2200" dirty="0" err="1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specified</a:t>
            </a:r>
            <a:r>
              <a:rPr lang="fr-FR" sz="2200" dirty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, TBS, to </a:t>
            </a:r>
            <a:r>
              <a:rPr lang="fr-FR" sz="2200" dirty="0" err="1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be</a:t>
            </a:r>
            <a:r>
              <a:rPr lang="fr-FR" sz="2200" dirty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fr-FR" sz="2200" dirty="0" err="1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resolved</a:t>
            </a:r>
            <a:r>
              <a:rPr lang="fr-FR" sz="2200" dirty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, TBR...)</a:t>
            </a:r>
          </a:p>
          <a:p>
            <a:pPr marL="342900" indent="-342900">
              <a:lnSpc>
                <a:spcPct val="150000"/>
              </a:lnSpc>
              <a:spcBef>
                <a:spcPts val="0"/>
              </a:spcBef>
            </a:pPr>
            <a:r>
              <a:rPr lang="fr-FR" sz="2200" dirty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…</a:t>
            </a:r>
          </a:p>
        </p:txBody>
      </p:sp>
      <p:pic>
        <p:nvPicPr>
          <p:cNvPr id="15" name="Image 14"/>
          <p:cNvPicPr>
            <a:picLocks noChangeAspect="1"/>
          </p:cNvPicPr>
          <p:nvPr/>
        </p:nvPicPr>
        <p:blipFill rotWithShape="1">
          <a:blip r:embed="rId4"/>
          <a:srcRect t="2353" b="7647"/>
          <a:stretch/>
        </p:blipFill>
        <p:spPr>
          <a:xfrm>
            <a:off x="36239" y="1966277"/>
            <a:ext cx="2785022" cy="3225738"/>
          </a:xfrm>
          <a:prstGeom prst="rect">
            <a:avLst/>
          </a:prstGeom>
        </p:spPr>
      </p:pic>
      <p:sp>
        <p:nvSpPr>
          <p:cNvPr id="2" name="ZoneTexte 1"/>
          <p:cNvSpPr txBox="1"/>
          <p:nvPr/>
        </p:nvSpPr>
        <p:spPr>
          <a:xfrm>
            <a:off x="36239" y="5192015"/>
            <a:ext cx="27850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accent4">
                    <a:lumMod val="50000"/>
                  </a:schemeClr>
                </a:solidFill>
              </a:rPr>
              <a:t>[INCOSE, 2015]</a:t>
            </a:r>
            <a:endParaRPr lang="en-GB" sz="2400" dirty="0">
              <a:solidFill>
                <a:schemeClr val="accent4">
                  <a:lumMod val="5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976173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-1" y="1"/>
            <a:ext cx="12159513" cy="6474534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fr-FR" sz="7200" dirty="0">
                <a:solidFill>
                  <a:srgbClr val="008080"/>
                </a:solidFill>
                <a:latin typeface="+mj-lt"/>
              </a:rPr>
              <a:t>Contexte</a:t>
            </a:r>
          </a:p>
        </p:txBody>
      </p:sp>
      <p:graphicFrame>
        <p:nvGraphicFramePr>
          <p:cNvPr id="6" name="Tableau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5955659"/>
              </p:ext>
            </p:extLst>
          </p:nvPr>
        </p:nvGraphicFramePr>
        <p:xfrm>
          <a:off x="2" y="6546397"/>
          <a:ext cx="1219199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3999">
                  <a:extLst>
                    <a:ext uri="{9D8B030D-6E8A-4147-A177-3AD203B41FA5}">
                      <a16:colId xmlns:a16="http://schemas.microsoft.com/office/drawing/2014/main" val="1631672212"/>
                    </a:ext>
                  </a:extLst>
                </a:gridCol>
                <a:gridCol w="1469570">
                  <a:extLst>
                    <a:ext uri="{9D8B030D-6E8A-4147-A177-3AD203B41FA5}">
                      <a16:colId xmlns:a16="http://schemas.microsoft.com/office/drawing/2014/main" val="1523975517"/>
                    </a:ext>
                  </a:extLst>
                </a:gridCol>
                <a:gridCol w="1621972">
                  <a:extLst>
                    <a:ext uri="{9D8B030D-6E8A-4147-A177-3AD203B41FA5}">
                      <a16:colId xmlns:a16="http://schemas.microsoft.com/office/drawing/2014/main" val="4284732167"/>
                    </a:ext>
                  </a:extLst>
                </a:gridCol>
                <a:gridCol w="1480455">
                  <a:extLst>
                    <a:ext uri="{9D8B030D-6E8A-4147-A177-3AD203B41FA5}">
                      <a16:colId xmlns:a16="http://schemas.microsoft.com/office/drawing/2014/main" val="4101102102"/>
                    </a:ext>
                  </a:extLst>
                </a:gridCol>
                <a:gridCol w="1523999">
                  <a:extLst>
                    <a:ext uri="{9D8B030D-6E8A-4147-A177-3AD203B41FA5}">
                      <a16:colId xmlns:a16="http://schemas.microsoft.com/office/drawing/2014/main" val="2295709410"/>
                    </a:ext>
                  </a:extLst>
                </a:gridCol>
                <a:gridCol w="1523999">
                  <a:extLst>
                    <a:ext uri="{9D8B030D-6E8A-4147-A177-3AD203B41FA5}">
                      <a16:colId xmlns:a16="http://schemas.microsoft.com/office/drawing/2014/main" val="1293143689"/>
                    </a:ext>
                  </a:extLst>
                </a:gridCol>
                <a:gridCol w="1523999">
                  <a:extLst>
                    <a:ext uri="{9D8B030D-6E8A-4147-A177-3AD203B41FA5}">
                      <a16:colId xmlns:a16="http://schemas.microsoft.com/office/drawing/2014/main" val="3889465694"/>
                    </a:ext>
                  </a:extLst>
                </a:gridCol>
                <a:gridCol w="1523999">
                  <a:extLst>
                    <a:ext uri="{9D8B030D-6E8A-4147-A177-3AD203B41FA5}">
                      <a16:colId xmlns:a16="http://schemas.microsoft.com/office/drawing/2014/main" val="15865034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GB" u="none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0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u="none" dirty="0">
                          <a:solidFill>
                            <a:srgbClr val="008080"/>
                          </a:solidFill>
                        </a:rPr>
                        <a:t>Contexte</a:t>
                      </a:r>
                      <a:endParaRPr lang="en-GB" u="none" dirty="0">
                        <a:solidFill>
                          <a:srgbClr val="00808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Problématique</a:t>
                      </a:r>
                      <a:endParaRPr lang="en-GB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0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État de l’art</a:t>
                      </a:r>
                      <a:endParaRPr lang="en-GB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0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Propositions</a:t>
                      </a:r>
                      <a:endParaRPr lang="en-GB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0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Conclusion</a:t>
                      </a:r>
                      <a:endParaRPr lang="en-GB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0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Perspectives</a:t>
                      </a:r>
                      <a:endParaRPr lang="en-GB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08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3634867"/>
                  </a:ext>
                </a:extLst>
              </a:tr>
            </a:tbl>
          </a:graphicData>
        </a:graphic>
      </p:graphicFrame>
      <p:sp>
        <p:nvSpPr>
          <p:cNvPr id="7" name="Ellipse 6"/>
          <p:cNvSpPr/>
          <p:nvPr/>
        </p:nvSpPr>
        <p:spPr>
          <a:xfrm>
            <a:off x="11504141" y="6561636"/>
            <a:ext cx="620006" cy="288000"/>
          </a:xfrm>
          <a:prstGeom prst="ellipse">
            <a:avLst/>
          </a:prstGeom>
          <a:solidFill>
            <a:schemeClr val="bg1"/>
          </a:solidFill>
          <a:ln>
            <a:solidFill>
              <a:srgbClr val="0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5217DFA7-C24C-4BC7-90E8-E168825F2671}" type="slidenum">
              <a:rPr lang="fr-FR" sz="1400" b="1" smtClean="0">
                <a:solidFill>
                  <a:srgbClr val="008080"/>
                </a:solidFill>
              </a:rPr>
              <a:pPr algn="ctr"/>
              <a:t>3</a:t>
            </a:fld>
            <a:endParaRPr lang="fr-FR" sz="1400" b="1" dirty="0">
              <a:solidFill>
                <a:srgbClr val="00808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776379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 Placeholder 5"/>
          <p:cNvSpPr txBox="1">
            <a:spLocks/>
          </p:cNvSpPr>
          <p:nvPr/>
        </p:nvSpPr>
        <p:spPr>
          <a:xfrm>
            <a:off x="0" y="6612"/>
            <a:ext cx="12192000" cy="539750"/>
          </a:xfrm>
          <a:prstGeom prst="rect">
            <a:avLst/>
          </a:prstGeom>
          <a:solidFill>
            <a:srgbClr val="008080"/>
          </a:solidFill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000" b="1" kern="1200">
                <a:solidFill>
                  <a:srgbClr val="C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dirty="0">
                <a:solidFill>
                  <a:schemeClr val="bg1"/>
                </a:solidFill>
                <a:latin typeface="Rockwell" panose="02060603020205020403" pitchFamily="18" charset="0"/>
                <a:ea typeface="Batang" panose="02030600000101010101" pitchFamily="18" charset="-127"/>
              </a:rPr>
              <a:t>FIABILISER : Identifier exigences incomplètes</a:t>
            </a:r>
          </a:p>
        </p:txBody>
      </p:sp>
      <p:graphicFrame>
        <p:nvGraphicFramePr>
          <p:cNvPr id="38" name="Tableau 37"/>
          <p:cNvGraphicFramePr>
            <a:graphicFrameLocks noGrp="1"/>
          </p:cNvGraphicFramePr>
          <p:nvPr>
            <p:extLst/>
          </p:nvPr>
        </p:nvGraphicFramePr>
        <p:xfrm>
          <a:off x="2" y="6546397"/>
          <a:ext cx="1219199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3999">
                  <a:extLst>
                    <a:ext uri="{9D8B030D-6E8A-4147-A177-3AD203B41FA5}">
                      <a16:colId xmlns:a16="http://schemas.microsoft.com/office/drawing/2014/main" val="1631672212"/>
                    </a:ext>
                  </a:extLst>
                </a:gridCol>
                <a:gridCol w="1469570">
                  <a:extLst>
                    <a:ext uri="{9D8B030D-6E8A-4147-A177-3AD203B41FA5}">
                      <a16:colId xmlns:a16="http://schemas.microsoft.com/office/drawing/2014/main" val="1523975517"/>
                    </a:ext>
                  </a:extLst>
                </a:gridCol>
                <a:gridCol w="1621972">
                  <a:extLst>
                    <a:ext uri="{9D8B030D-6E8A-4147-A177-3AD203B41FA5}">
                      <a16:colId xmlns:a16="http://schemas.microsoft.com/office/drawing/2014/main" val="4284732167"/>
                    </a:ext>
                  </a:extLst>
                </a:gridCol>
                <a:gridCol w="1480455">
                  <a:extLst>
                    <a:ext uri="{9D8B030D-6E8A-4147-A177-3AD203B41FA5}">
                      <a16:colId xmlns:a16="http://schemas.microsoft.com/office/drawing/2014/main" val="4101102102"/>
                    </a:ext>
                  </a:extLst>
                </a:gridCol>
                <a:gridCol w="1523999">
                  <a:extLst>
                    <a:ext uri="{9D8B030D-6E8A-4147-A177-3AD203B41FA5}">
                      <a16:colId xmlns:a16="http://schemas.microsoft.com/office/drawing/2014/main" val="2295709410"/>
                    </a:ext>
                  </a:extLst>
                </a:gridCol>
                <a:gridCol w="1523999">
                  <a:extLst>
                    <a:ext uri="{9D8B030D-6E8A-4147-A177-3AD203B41FA5}">
                      <a16:colId xmlns:a16="http://schemas.microsoft.com/office/drawing/2014/main" val="1293143689"/>
                    </a:ext>
                  </a:extLst>
                </a:gridCol>
                <a:gridCol w="1523999">
                  <a:extLst>
                    <a:ext uri="{9D8B030D-6E8A-4147-A177-3AD203B41FA5}">
                      <a16:colId xmlns:a16="http://schemas.microsoft.com/office/drawing/2014/main" val="3889465694"/>
                    </a:ext>
                  </a:extLst>
                </a:gridCol>
                <a:gridCol w="1523999">
                  <a:extLst>
                    <a:ext uri="{9D8B030D-6E8A-4147-A177-3AD203B41FA5}">
                      <a16:colId xmlns:a16="http://schemas.microsoft.com/office/drawing/2014/main" val="15865034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GB" u="none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0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u="none" dirty="0">
                          <a:solidFill>
                            <a:schemeClr val="bg1"/>
                          </a:solidFill>
                        </a:rPr>
                        <a:t>Contexte</a:t>
                      </a:r>
                      <a:endParaRPr lang="en-GB" u="none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0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Problématique</a:t>
                      </a:r>
                      <a:endParaRPr lang="en-GB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0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État de l’art</a:t>
                      </a:r>
                      <a:endParaRPr lang="en-GB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0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rgbClr val="008080"/>
                          </a:solidFill>
                        </a:rPr>
                        <a:t>Propositions</a:t>
                      </a:r>
                      <a:endParaRPr lang="en-GB" dirty="0">
                        <a:solidFill>
                          <a:srgbClr val="00808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Conclusion</a:t>
                      </a:r>
                      <a:endParaRPr lang="en-GB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0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Perspectives</a:t>
                      </a:r>
                      <a:endParaRPr lang="en-GB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08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3634867"/>
                  </a:ext>
                </a:extLst>
              </a:tr>
            </a:tbl>
          </a:graphicData>
        </a:graphic>
      </p:graphicFrame>
      <p:sp>
        <p:nvSpPr>
          <p:cNvPr id="40" name="Ellipse 39"/>
          <p:cNvSpPr/>
          <p:nvPr/>
        </p:nvSpPr>
        <p:spPr>
          <a:xfrm>
            <a:off x="11504141" y="6561636"/>
            <a:ext cx="620006" cy="288000"/>
          </a:xfrm>
          <a:prstGeom prst="ellipse">
            <a:avLst/>
          </a:prstGeom>
          <a:solidFill>
            <a:schemeClr val="bg1"/>
          </a:solidFill>
          <a:ln>
            <a:solidFill>
              <a:srgbClr val="0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5217DFA7-C24C-4BC7-90E8-E168825F2671}" type="slidenum">
              <a:rPr lang="fr-FR" sz="1400" b="1" smtClean="0">
                <a:solidFill>
                  <a:srgbClr val="008080"/>
                </a:solidFill>
              </a:rPr>
              <a:pPr algn="ctr"/>
              <a:t>30</a:t>
            </a:fld>
            <a:endParaRPr lang="fr-FR" sz="1400" b="1" dirty="0">
              <a:solidFill>
                <a:srgbClr val="008080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62707" y="538372"/>
            <a:ext cx="1135966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400" b="1" dirty="0" err="1">
                <a:solidFill>
                  <a:srgbClr val="008A3E"/>
                </a:solidFill>
              </a:rPr>
              <a:t>When</a:t>
            </a:r>
            <a:r>
              <a:rPr lang="fr-FR" sz="2400" b="1" dirty="0">
                <a:solidFill>
                  <a:srgbClr val="008A3E"/>
                </a:solidFill>
              </a:rPr>
              <a:t> C</a:t>
            </a:r>
            <a:r>
              <a:rPr lang="fr-FR" sz="2400" b="1" dirty="0">
                <a:solidFill>
                  <a:srgbClr val="00B050"/>
                </a:solidFill>
              </a:rPr>
              <a:t> </a:t>
            </a:r>
            <a:r>
              <a:rPr lang="fr-FR" sz="2400" dirty="0">
                <a:ea typeface="Gulim" panose="020B0600000101010101" pitchFamily="34" charset="-127"/>
              </a:rPr>
              <a:t>→</a:t>
            </a:r>
            <a:r>
              <a:rPr lang="fr-FR" sz="2400" dirty="0"/>
              <a:t> val(</a:t>
            </a:r>
            <a:r>
              <a:rPr lang="fr-FR" sz="2400" b="1" dirty="0">
                <a:solidFill>
                  <a:srgbClr val="0070C0"/>
                </a:solidFill>
              </a:rPr>
              <a:t>O</a:t>
            </a:r>
            <a:r>
              <a:rPr lang="fr-FR" sz="2400" dirty="0"/>
              <a:t>.</a:t>
            </a:r>
            <a:r>
              <a:rPr lang="fr-FR" sz="2400" b="1" dirty="0">
                <a:solidFill>
                  <a:srgbClr val="AC8300"/>
                </a:solidFill>
              </a:rPr>
              <a:t>P</a:t>
            </a:r>
            <a:r>
              <a:rPr lang="fr-FR" sz="2400" dirty="0"/>
              <a:t>) ∈ </a:t>
            </a:r>
            <a:r>
              <a:rPr lang="fr-FR" sz="2400" b="1" dirty="0">
                <a:solidFill>
                  <a:srgbClr val="FF3300"/>
                </a:solidFill>
              </a:rPr>
              <a:t>D</a:t>
            </a:r>
            <a:endParaRPr lang="fr-FR" sz="2400" b="1" dirty="0"/>
          </a:p>
          <a:p>
            <a:endParaRPr lang="fr-FR" dirty="0"/>
          </a:p>
          <a:p>
            <a:pPr algn="ctr"/>
            <a:r>
              <a:rPr lang="en-US" sz="2400" dirty="0"/>
              <a:t>When the </a:t>
            </a:r>
            <a:r>
              <a:rPr lang="en-US" sz="2400" b="1" dirty="0">
                <a:solidFill>
                  <a:srgbClr val="008A3E"/>
                </a:solidFill>
              </a:rPr>
              <a:t>condition C</a:t>
            </a:r>
            <a:r>
              <a:rPr lang="en-US" sz="2400" b="1" dirty="0">
                <a:solidFill>
                  <a:srgbClr val="00B050"/>
                </a:solidFill>
              </a:rPr>
              <a:t> </a:t>
            </a:r>
            <a:r>
              <a:rPr lang="en-US" sz="2400" dirty="0"/>
              <a:t>is true, the </a:t>
            </a:r>
            <a:r>
              <a:rPr lang="en-US" sz="2400" b="1" dirty="0">
                <a:solidFill>
                  <a:srgbClr val="AC8300"/>
                </a:solidFill>
              </a:rPr>
              <a:t>property P</a:t>
            </a:r>
            <a:r>
              <a:rPr lang="en-US" sz="2400" b="1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n-US" sz="2400" dirty="0"/>
              <a:t>of </a:t>
            </a:r>
            <a:r>
              <a:rPr lang="en-US" sz="2400" b="1" dirty="0">
                <a:solidFill>
                  <a:srgbClr val="0070C0"/>
                </a:solidFill>
              </a:rPr>
              <a:t>object O</a:t>
            </a:r>
            <a:r>
              <a:rPr lang="en-US" sz="2400" dirty="0"/>
              <a:t> is actual and its value shall belong to the </a:t>
            </a:r>
            <a:r>
              <a:rPr lang="en-US" sz="2400" b="1" dirty="0">
                <a:solidFill>
                  <a:srgbClr val="FF3300"/>
                </a:solidFill>
              </a:rPr>
              <a:t>domain D</a:t>
            </a:r>
            <a:r>
              <a:rPr lang="en-US" sz="2400" b="1" dirty="0">
                <a:solidFill>
                  <a:srgbClr val="FF0000"/>
                </a:solidFill>
              </a:rPr>
              <a:t> </a:t>
            </a: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[Micouin, 2007]</a:t>
            </a:r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23640" y="2015697"/>
            <a:ext cx="8028000" cy="453058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49223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 Placeholder 5"/>
          <p:cNvSpPr txBox="1">
            <a:spLocks/>
          </p:cNvSpPr>
          <p:nvPr/>
        </p:nvSpPr>
        <p:spPr>
          <a:xfrm>
            <a:off x="0" y="6612"/>
            <a:ext cx="12192000" cy="539750"/>
          </a:xfrm>
          <a:prstGeom prst="rect">
            <a:avLst/>
          </a:prstGeom>
          <a:solidFill>
            <a:srgbClr val="008080"/>
          </a:solidFill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000" b="1" kern="1200">
                <a:solidFill>
                  <a:srgbClr val="C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dirty="0">
                <a:solidFill>
                  <a:schemeClr val="bg1"/>
                </a:solidFill>
                <a:latin typeface="Rockwell" panose="02060603020205020403" pitchFamily="18" charset="0"/>
                <a:ea typeface="Batang" panose="02030600000101010101" pitchFamily="18" charset="-127"/>
              </a:rPr>
              <a:t>FIABILISER :  Notifier les défauts intrinsèques</a:t>
            </a:r>
          </a:p>
        </p:txBody>
      </p:sp>
      <p:graphicFrame>
        <p:nvGraphicFramePr>
          <p:cNvPr id="38" name="Tableau 37"/>
          <p:cNvGraphicFramePr>
            <a:graphicFrameLocks noGrp="1"/>
          </p:cNvGraphicFramePr>
          <p:nvPr>
            <p:extLst/>
          </p:nvPr>
        </p:nvGraphicFramePr>
        <p:xfrm>
          <a:off x="2" y="6546397"/>
          <a:ext cx="1219199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3999">
                  <a:extLst>
                    <a:ext uri="{9D8B030D-6E8A-4147-A177-3AD203B41FA5}">
                      <a16:colId xmlns:a16="http://schemas.microsoft.com/office/drawing/2014/main" val="1631672212"/>
                    </a:ext>
                  </a:extLst>
                </a:gridCol>
                <a:gridCol w="1469570">
                  <a:extLst>
                    <a:ext uri="{9D8B030D-6E8A-4147-A177-3AD203B41FA5}">
                      <a16:colId xmlns:a16="http://schemas.microsoft.com/office/drawing/2014/main" val="1523975517"/>
                    </a:ext>
                  </a:extLst>
                </a:gridCol>
                <a:gridCol w="1621972">
                  <a:extLst>
                    <a:ext uri="{9D8B030D-6E8A-4147-A177-3AD203B41FA5}">
                      <a16:colId xmlns:a16="http://schemas.microsoft.com/office/drawing/2014/main" val="4284732167"/>
                    </a:ext>
                  </a:extLst>
                </a:gridCol>
                <a:gridCol w="1480455">
                  <a:extLst>
                    <a:ext uri="{9D8B030D-6E8A-4147-A177-3AD203B41FA5}">
                      <a16:colId xmlns:a16="http://schemas.microsoft.com/office/drawing/2014/main" val="4101102102"/>
                    </a:ext>
                  </a:extLst>
                </a:gridCol>
                <a:gridCol w="1523999">
                  <a:extLst>
                    <a:ext uri="{9D8B030D-6E8A-4147-A177-3AD203B41FA5}">
                      <a16:colId xmlns:a16="http://schemas.microsoft.com/office/drawing/2014/main" val="2295709410"/>
                    </a:ext>
                  </a:extLst>
                </a:gridCol>
                <a:gridCol w="1523999">
                  <a:extLst>
                    <a:ext uri="{9D8B030D-6E8A-4147-A177-3AD203B41FA5}">
                      <a16:colId xmlns:a16="http://schemas.microsoft.com/office/drawing/2014/main" val="1293143689"/>
                    </a:ext>
                  </a:extLst>
                </a:gridCol>
                <a:gridCol w="1523999">
                  <a:extLst>
                    <a:ext uri="{9D8B030D-6E8A-4147-A177-3AD203B41FA5}">
                      <a16:colId xmlns:a16="http://schemas.microsoft.com/office/drawing/2014/main" val="3889465694"/>
                    </a:ext>
                  </a:extLst>
                </a:gridCol>
                <a:gridCol w="1523999">
                  <a:extLst>
                    <a:ext uri="{9D8B030D-6E8A-4147-A177-3AD203B41FA5}">
                      <a16:colId xmlns:a16="http://schemas.microsoft.com/office/drawing/2014/main" val="15865034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GB" u="none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0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u="none" dirty="0">
                          <a:solidFill>
                            <a:schemeClr val="bg1"/>
                          </a:solidFill>
                        </a:rPr>
                        <a:t>Contexte</a:t>
                      </a:r>
                      <a:endParaRPr lang="en-GB" u="none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0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Problématique</a:t>
                      </a:r>
                      <a:endParaRPr lang="en-GB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0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État de l’art</a:t>
                      </a:r>
                      <a:endParaRPr lang="en-GB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0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rgbClr val="008080"/>
                          </a:solidFill>
                        </a:rPr>
                        <a:t>Propositions</a:t>
                      </a:r>
                      <a:endParaRPr lang="en-GB" dirty="0">
                        <a:solidFill>
                          <a:srgbClr val="00808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Conclusion</a:t>
                      </a:r>
                      <a:endParaRPr lang="en-GB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0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Perspectives</a:t>
                      </a:r>
                      <a:endParaRPr lang="en-GB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08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3634867"/>
                  </a:ext>
                </a:extLst>
              </a:tr>
            </a:tbl>
          </a:graphicData>
        </a:graphic>
      </p:graphicFrame>
      <p:sp>
        <p:nvSpPr>
          <p:cNvPr id="40" name="Ellipse 39"/>
          <p:cNvSpPr/>
          <p:nvPr/>
        </p:nvSpPr>
        <p:spPr>
          <a:xfrm>
            <a:off x="11504141" y="6561636"/>
            <a:ext cx="620006" cy="288000"/>
          </a:xfrm>
          <a:prstGeom prst="ellipse">
            <a:avLst/>
          </a:prstGeom>
          <a:solidFill>
            <a:schemeClr val="bg1"/>
          </a:solidFill>
          <a:ln>
            <a:solidFill>
              <a:srgbClr val="0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5217DFA7-C24C-4BC7-90E8-E168825F2671}" type="slidenum">
              <a:rPr lang="fr-FR" sz="1400" b="1" smtClean="0">
                <a:solidFill>
                  <a:srgbClr val="008080"/>
                </a:solidFill>
              </a:rPr>
              <a:pPr algn="ctr"/>
              <a:t>31</a:t>
            </a:fld>
            <a:endParaRPr lang="fr-FR" sz="1400" b="1" dirty="0">
              <a:solidFill>
                <a:srgbClr val="008080"/>
              </a:solidFill>
            </a:endParaRP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4"/>
          <a:srcRect l="27436" r="5301" b="5286"/>
          <a:stretch/>
        </p:blipFill>
        <p:spPr>
          <a:xfrm>
            <a:off x="3037651" y="594379"/>
            <a:ext cx="6116693" cy="5904000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14673" y="575355"/>
            <a:ext cx="8609369" cy="594204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27837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5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85185E-6 L -0.16745 1.85185E-6 C -0.24219 1.85185E-6 -0.33398 -0.05602 -0.33398 -0.1007 L -0.33398 -0.20023 " pathEditMode="relative" rAng="0" ptsTypes="AAAA">
                                      <p:cBhvr>
                                        <p:cTn id="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706" y="-1002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ZoneTexte 81"/>
          <p:cNvSpPr txBox="1"/>
          <p:nvPr/>
        </p:nvSpPr>
        <p:spPr>
          <a:xfrm>
            <a:off x="39350" y="711909"/>
            <a:ext cx="625985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t"/>
            <a:r>
              <a:rPr lang="fr-FR" sz="2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E1</a:t>
            </a:r>
            <a:r>
              <a:rPr lang="fr-FR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 The </a:t>
            </a:r>
            <a:r>
              <a:rPr lang="fr-FR" sz="2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aircraft</a:t>
            </a:r>
            <a:r>
              <a:rPr lang="fr-FR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fr-FR" sz="2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shall</a:t>
            </a:r>
            <a:r>
              <a:rPr lang="fr-FR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fr-FR" sz="2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be</a:t>
            </a:r>
            <a:r>
              <a:rPr lang="fr-FR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fr-FR" sz="2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inspected</a:t>
            </a:r>
            <a:r>
              <a:rPr lang="fr-FR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fr-FR" sz="2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every</a:t>
            </a:r>
            <a:r>
              <a:rPr lang="fr-FR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30 </a:t>
            </a:r>
            <a:r>
              <a:rPr lang="fr-FR" sz="2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hours</a:t>
            </a:r>
            <a:r>
              <a:rPr lang="fr-FR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  <a:endParaRPr lang="en-GB" sz="2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fontAlgn="t"/>
            <a:r>
              <a:rPr lang="en-GB" sz="2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E2.</a:t>
            </a:r>
            <a:r>
              <a:rPr lang="en-GB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fr-FR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The team </a:t>
            </a:r>
            <a:r>
              <a:rPr lang="fr-FR" sz="2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shall</a:t>
            </a:r>
            <a:r>
              <a:rPr lang="fr-FR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check the </a:t>
            </a:r>
            <a:r>
              <a:rPr lang="fr-FR" sz="2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airplane</a:t>
            </a:r>
            <a:r>
              <a:rPr lang="fr-FR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fr-FR" sz="2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every</a:t>
            </a:r>
            <a:r>
              <a:rPr lang="fr-FR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50 </a:t>
            </a:r>
            <a:r>
              <a:rPr lang="fr-FR" sz="2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hours</a:t>
            </a:r>
            <a:r>
              <a:rPr lang="fr-FR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  <a:endParaRPr lang="en-GB" sz="2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fontAlgn="t"/>
            <a:r>
              <a:rPr lang="fr-FR" sz="2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E3.</a:t>
            </a:r>
            <a:r>
              <a:rPr lang="fr-FR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The car </a:t>
            </a:r>
            <a:r>
              <a:rPr lang="fr-FR" sz="2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shall</a:t>
            </a:r>
            <a:r>
              <a:rPr lang="fr-FR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fr-FR" sz="2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be</a:t>
            </a:r>
            <a:r>
              <a:rPr lang="fr-FR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fr-FR" sz="2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fast</a:t>
            </a:r>
            <a:r>
              <a:rPr lang="fr-FR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  <a:endParaRPr lang="en-GB" sz="2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fontAlgn="t"/>
            <a:r>
              <a:rPr lang="fr-FR" sz="2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E4.</a:t>
            </a:r>
            <a:r>
              <a:rPr lang="fr-FR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The car </a:t>
            </a:r>
            <a:r>
              <a:rPr lang="fr-FR" sz="2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shall</a:t>
            </a:r>
            <a:r>
              <a:rPr lang="fr-FR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fr-FR" sz="2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be</a:t>
            </a:r>
            <a:r>
              <a:rPr lang="fr-FR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slow.</a:t>
            </a:r>
          </a:p>
          <a:p>
            <a:pPr fontAlgn="t"/>
            <a:r>
              <a:rPr lang="fr-FR" sz="2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E5.</a:t>
            </a:r>
            <a:r>
              <a:rPr lang="fr-FR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The </a:t>
            </a:r>
            <a:r>
              <a:rPr lang="fr-FR" sz="2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temperature</a:t>
            </a:r>
            <a:r>
              <a:rPr lang="fr-FR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fr-FR" sz="2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shall</a:t>
            </a:r>
            <a:r>
              <a:rPr lang="fr-FR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not </a:t>
            </a:r>
            <a:r>
              <a:rPr lang="fr-FR" sz="2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increase</a:t>
            </a:r>
            <a:r>
              <a:rPr lang="fr-FR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  <a:p>
            <a:pPr fontAlgn="t"/>
            <a:r>
              <a:rPr lang="fr-FR" sz="2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E6. </a:t>
            </a:r>
            <a:r>
              <a:rPr lang="fr-FR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The </a:t>
            </a:r>
            <a:r>
              <a:rPr lang="fr-FR" sz="2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temperature</a:t>
            </a:r>
            <a:r>
              <a:rPr lang="fr-FR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fr-FR" sz="2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shall</a:t>
            </a:r>
            <a:r>
              <a:rPr lang="fr-FR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fr-FR" sz="2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increase</a:t>
            </a:r>
            <a:r>
              <a:rPr lang="fr-FR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  <a:endParaRPr lang="en-GB" sz="2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88" name="ZoneTexte 87"/>
          <p:cNvSpPr txBox="1"/>
          <p:nvPr/>
        </p:nvSpPr>
        <p:spPr>
          <a:xfrm>
            <a:off x="39350" y="711909"/>
            <a:ext cx="660275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t"/>
            <a:r>
              <a:rPr lang="fr-FR" sz="2200" b="1" dirty="0">
                <a:solidFill>
                  <a:srgbClr val="0070C0"/>
                </a:solidFill>
              </a:rPr>
              <a:t>E1</a:t>
            </a:r>
            <a:r>
              <a:rPr lang="fr-FR" sz="2200" dirty="0">
                <a:solidFill>
                  <a:srgbClr val="0070C0"/>
                </a:solidFill>
              </a:rPr>
              <a:t>. </a:t>
            </a:r>
            <a:r>
              <a:rPr lang="fr-FR" sz="2200" dirty="0"/>
              <a:t>The </a:t>
            </a:r>
            <a:r>
              <a:rPr lang="fr-FR" sz="2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aircraft</a:t>
            </a:r>
            <a:r>
              <a:rPr lang="fr-FR" sz="2200" dirty="0"/>
              <a:t> </a:t>
            </a:r>
            <a:r>
              <a:rPr lang="fr-FR" sz="2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shall</a:t>
            </a:r>
            <a:r>
              <a:rPr lang="fr-FR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fr-FR" sz="2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be</a:t>
            </a:r>
            <a:r>
              <a:rPr lang="fr-FR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fr-FR" sz="2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inspected</a:t>
            </a:r>
            <a:r>
              <a:rPr lang="fr-FR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fr-FR" sz="2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every</a:t>
            </a:r>
            <a:r>
              <a:rPr lang="fr-FR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fr-FR" sz="2200" b="1" dirty="0">
                <a:solidFill>
                  <a:srgbClr val="0070C0"/>
                </a:solidFill>
              </a:rPr>
              <a:t>30 </a:t>
            </a:r>
            <a:r>
              <a:rPr lang="fr-FR" sz="2200" b="1" dirty="0" err="1">
                <a:solidFill>
                  <a:srgbClr val="0070C0"/>
                </a:solidFill>
              </a:rPr>
              <a:t>hours</a:t>
            </a:r>
            <a:r>
              <a:rPr lang="fr-FR" sz="2200" dirty="0"/>
              <a:t>.</a:t>
            </a:r>
            <a:endParaRPr lang="en-GB" sz="2200" dirty="0"/>
          </a:p>
          <a:p>
            <a:pPr fontAlgn="t"/>
            <a:r>
              <a:rPr lang="en-GB" sz="2200" b="1" dirty="0">
                <a:solidFill>
                  <a:srgbClr val="0070C0"/>
                </a:solidFill>
              </a:rPr>
              <a:t>E2.</a:t>
            </a:r>
            <a:r>
              <a:rPr lang="en-GB" sz="2200" dirty="0">
                <a:solidFill>
                  <a:srgbClr val="0070C0"/>
                </a:solidFill>
              </a:rPr>
              <a:t> </a:t>
            </a:r>
            <a:r>
              <a:rPr lang="fr-FR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The team </a:t>
            </a:r>
            <a:r>
              <a:rPr lang="fr-FR" sz="2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shall</a:t>
            </a:r>
            <a:r>
              <a:rPr lang="fr-FR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check the </a:t>
            </a:r>
            <a:r>
              <a:rPr lang="fr-FR" sz="2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airplane</a:t>
            </a:r>
            <a:r>
              <a:rPr lang="fr-FR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fr-FR" sz="2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every</a:t>
            </a:r>
            <a:r>
              <a:rPr lang="fr-FR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fr-FR" sz="2200" b="1" dirty="0">
                <a:solidFill>
                  <a:srgbClr val="0070C0"/>
                </a:solidFill>
              </a:rPr>
              <a:t>50 </a:t>
            </a:r>
            <a:r>
              <a:rPr lang="fr-FR" sz="2200" b="1" dirty="0" err="1">
                <a:solidFill>
                  <a:srgbClr val="0070C0"/>
                </a:solidFill>
              </a:rPr>
              <a:t>hours</a:t>
            </a:r>
            <a:r>
              <a:rPr lang="fr-FR" sz="2200" dirty="0"/>
              <a:t>.</a:t>
            </a:r>
            <a:endParaRPr lang="en-GB" sz="2200" dirty="0"/>
          </a:p>
          <a:p>
            <a:pPr fontAlgn="t"/>
            <a:r>
              <a:rPr lang="fr-FR" sz="2200" b="1" dirty="0">
                <a:solidFill>
                  <a:srgbClr val="FF3300"/>
                </a:solidFill>
              </a:rPr>
              <a:t>E3.</a:t>
            </a:r>
            <a:r>
              <a:rPr lang="fr-FR" sz="2200" dirty="0">
                <a:solidFill>
                  <a:srgbClr val="FF3300"/>
                </a:solidFill>
              </a:rPr>
              <a:t> </a:t>
            </a:r>
            <a:r>
              <a:rPr lang="fr-FR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The car </a:t>
            </a:r>
            <a:r>
              <a:rPr lang="fr-FR" sz="2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shall</a:t>
            </a:r>
            <a:r>
              <a:rPr lang="fr-FR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fr-FR" sz="2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be</a:t>
            </a:r>
            <a:r>
              <a:rPr lang="fr-FR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fr-FR" sz="2200" b="1" dirty="0" err="1">
                <a:solidFill>
                  <a:srgbClr val="FF3300"/>
                </a:solidFill>
              </a:rPr>
              <a:t>fast</a:t>
            </a:r>
            <a:r>
              <a:rPr lang="fr-FR" sz="2200" dirty="0"/>
              <a:t>.</a:t>
            </a:r>
            <a:endParaRPr lang="en-GB" sz="2200" dirty="0"/>
          </a:p>
          <a:p>
            <a:pPr fontAlgn="t"/>
            <a:r>
              <a:rPr lang="fr-FR" sz="2200" b="1" dirty="0">
                <a:solidFill>
                  <a:srgbClr val="FF3300"/>
                </a:solidFill>
              </a:rPr>
              <a:t>E4.</a:t>
            </a:r>
            <a:r>
              <a:rPr lang="fr-FR" sz="2200" dirty="0">
                <a:solidFill>
                  <a:srgbClr val="FF3300"/>
                </a:solidFill>
              </a:rPr>
              <a:t> </a:t>
            </a:r>
            <a:r>
              <a:rPr lang="fr-FR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The car </a:t>
            </a:r>
            <a:r>
              <a:rPr lang="fr-FR" sz="2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shall</a:t>
            </a:r>
            <a:r>
              <a:rPr lang="fr-FR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fr-FR" sz="2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be</a:t>
            </a:r>
            <a:r>
              <a:rPr lang="fr-FR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fr-FR" sz="2200" b="1" dirty="0">
                <a:solidFill>
                  <a:srgbClr val="FF3300"/>
                </a:solidFill>
              </a:rPr>
              <a:t>slow</a:t>
            </a:r>
            <a:r>
              <a:rPr lang="fr-FR" sz="2200" dirty="0"/>
              <a:t>.</a:t>
            </a:r>
          </a:p>
          <a:p>
            <a:pPr fontAlgn="t"/>
            <a:r>
              <a:rPr lang="fr-FR" sz="2200" b="1" dirty="0">
                <a:solidFill>
                  <a:srgbClr val="339933"/>
                </a:solidFill>
              </a:rPr>
              <a:t>E5.</a:t>
            </a:r>
            <a:r>
              <a:rPr lang="fr-FR" sz="2200" dirty="0">
                <a:solidFill>
                  <a:srgbClr val="339933"/>
                </a:solidFill>
              </a:rPr>
              <a:t> </a:t>
            </a:r>
            <a:r>
              <a:rPr lang="fr-FR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The </a:t>
            </a:r>
            <a:r>
              <a:rPr lang="fr-FR" sz="2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temperature</a:t>
            </a:r>
            <a:r>
              <a:rPr lang="fr-FR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fr-FR" sz="2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shall</a:t>
            </a:r>
            <a:r>
              <a:rPr lang="fr-FR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fr-FR" sz="2200" b="1" dirty="0">
                <a:solidFill>
                  <a:srgbClr val="339933"/>
                </a:solidFill>
              </a:rPr>
              <a:t>not </a:t>
            </a:r>
            <a:r>
              <a:rPr lang="fr-FR" sz="2200" b="1" dirty="0" err="1">
                <a:solidFill>
                  <a:srgbClr val="339933"/>
                </a:solidFill>
              </a:rPr>
              <a:t>increase</a:t>
            </a:r>
            <a:r>
              <a:rPr lang="fr-FR" sz="2200" dirty="0"/>
              <a:t>.</a:t>
            </a:r>
          </a:p>
          <a:p>
            <a:pPr fontAlgn="t"/>
            <a:r>
              <a:rPr lang="fr-FR" sz="2200" b="1" dirty="0">
                <a:solidFill>
                  <a:srgbClr val="339933"/>
                </a:solidFill>
              </a:rPr>
              <a:t>E6. </a:t>
            </a:r>
            <a:r>
              <a:rPr lang="fr-FR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The </a:t>
            </a:r>
            <a:r>
              <a:rPr lang="fr-FR" sz="2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temperature</a:t>
            </a:r>
            <a:r>
              <a:rPr lang="fr-FR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fr-FR" sz="2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shall</a:t>
            </a:r>
            <a:r>
              <a:rPr lang="fr-FR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fr-FR" sz="2200" b="1" dirty="0" err="1">
                <a:solidFill>
                  <a:srgbClr val="339933"/>
                </a:solidFill>
              </a:rPr>
              <a:t>increase</a:t>
            </a:r>
            <a:r>
              <a:rPr lang="fr-FR" sz="2200" dirty="0"/>
              <a:t>.</a:t>
            </a:r>
            <a:endParaRPr lang="en-GB" sz="2200" dirty="0"/>
          </a:p>
        </p:txBody>
      </p:sp>
      <p:sp>
        <p:nvSpPr>
          <p:cNvPr id="92" name="ZoneTexte 91"/>
          <p:cNvSpPr txBox="1"/>
          <p:nvPr/>
        </p:nvSpPr>
        <p:spPr>
          <a:xfrm>
            <a:off x="39350" y="711909"/>
            <a:ext cx="660275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t"/>
            <a:r>
              <a:rPr lang="fr-FR" sz="2200" b="1" dirty="0">
                <a:solidFill>
                  <a:srgbClr val="0070C0"/>
                </a:solidFill>
              </a:rPr>
              <a:t>E1</a:t>
            </a:r>
            <a:r>
              <a:rPr lang="fr-FR" sz="2200" dirty="0">
                <a:solidFill>
                  <a:srgbClr val="0070C0"/>
                </a:solidFill>
              </a:rPr>
              <a:t>. </a:t>
            </a:r>
            <a:r>
              <a:rPr lang="fr-FR" sz="2200" dirty="0"/>
              <a:t>The </a:t>
            </a:r>
            <a:r>
              <a:rPr lang="fr-FR" sz="2200" b="1" dirty="0" err="1">
                <a:solidFill>
                  <a:srgbClr val="C00000"/>
                </a:solidFill>
              </a:rPr>
              <a:t>aircraft</a:t>
            </a:r>
            <a:r>
              <a:rPr lang="fr-FR" sz="2200" dirty="0"/>
              <a:t> </a:t>
            </a:r>
            <a:r>
              <a:rPr lang="fr-FR" sz="2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shall</a:t>
            </a:r>
            <a:r>
              <a:rPr lang="fr-FR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fr-FR" sz="2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be</a:t>
            </a:r>
            <a:r>
              <a:rPr lang="fr-FR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fr-FR" sz="2200" b="1" dirty="0" err="1">
                <a:solidFill>
                  <a:srgbClr val="C00000"/>
                </a:solidFill>
              </a:rPr>
              <a:t>inspected</a:t>
            </a:r>
            <a:r>
              <a:rPr lang="fr-FR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fr-FR" sz="2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every</a:t>
            </a:r>
            <a:r>
              <a:rPr lang="fr-FR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fr-FR" sz="2200" b="1" dirty="0">
                <a:solidFill>
                  <a:srgbClr val="0070C0"/>
                </a:solidFill>
              </a:rPr>
              <a:t>30 </a:t>
            </a:r>
            <a:r>
              <a:rPr lang="fr-FR" sz="2200" b="1" dirty="0" err="1">
                <a:solidFill>
                  <a:srgbClr val="0070C0"/>
                </a:solidFill>
              </a:rPr>
              <a:t>hours</a:t>
            </a:r>
            <a:r>
              <a:rPr lang="fr-FR" sz="2200" dirty="0"/>
              <a:t>.</a:t>
            </a:r>
            <a:endParaRPr lang="en-GB" sz="2200" dirty="0"/>
          </a:p>
          <a:p>
            <a:pPr fontAlgn="t"/>
            <a:r>
              <a:rPr lang="en-GB" sz="2200" b="1" dirty="0">
                <a:solidFill>
                  <a:srgbClr val="0070C0"/>
                </a:solidFill>
              </a:rPr>
              <a:t>E2.</a:t>
            </a:r>
            <a:r>
              <a:rPr lang="en-GB" sz="2200" dirty="0">
                <a:solidFill>
                  <a:srgbClr val="0070C0"/>
                </a:solidFill>
              </a:rPr>
              <a:t> </a:t>
            </a:r>
            <a:r>
              <a:rPr lang="fr-FR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The team </a:t>
            </a:r>
            <a:r>
              <a:rPr lang="fr-FR" sz="2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shall</a:t>
            </a:r>
            <a:r>
              <a:rPr lang="fr-FR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fr-FR" sz="2200" b="1" dirty="0">
                <a:solidFill>
                  <a:srgbClr val="C00000"/>
                </a:solidFill>
              </a:rPr>
              <a:t>check</a:t>
            </a:r>
            <a:r>
              <a:rPr lang="fr-FR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the </a:t>
            </a:r>
            <a:r>
              <a:rPr lang="fr-FR" sz="2200" b="1" dirty="0" err="1">
                <a:solidFill>
                  <a:srgbClr val="C00000"/>
                </a:solidFill>
              </a:rPr>
              <a:t>airplane</a:t>
            </a:r>
            <a:r>
              <a:rPr lang="fr-FR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fr-FR" sz="2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every</a:t>
            </a:r>
            <a:r>
              <a:rPr lang="fr-FR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fr-FR" sz="2200" b="1" dirty="0">
                <a:solidFill>
                  <a:srgbClr val="0070C0"/>
                </a:solidFill>
              </a:rPr>
              <a:t>50 </a:t>
            </a:r>
            <a:r>
              <a:rPr lang="fr-FR" sz="2200" b="1" dirty="0" err="1">
                <a:solidFill>
                  <a:srgbClr val="0070C0"/>
                </a:solidFill>
              </a:rPr>
              <a:t>hours</a:t>
            </a:r>
            <a:r>
              <a:rPr lang="fr-FR" sz="2200" dirty="0"/>
              <a:t>.</a:t>
            </a:r>
            <a:endParaRPr lang="en-GB" sz="2200" dirty="0"/>
          </a:p>
          <a:p>
            <a:pPr fontAlgn="t"/>
            <a:r>
              <a:rPr lang="fr-FR" sz="2200" b="1" dirty="0">
                <a:solidFill>
                  <a:srgbClr val="FF3300"/>
                </a:solidFill>
              </a:rPr>
              <a:t>E3.</a:t>
            </a:r>
            <a:r>
              <a:rPr lang="fr-FR" sz="2200" dirty="0">
                <a:solidFill>
                  <a:srgbClr val="FF3300"/>
                </a:solidFill>
              </a:rPr>
              <a:t> </a:t>
            </a:r>
            <a:r>
              <a:rPr lang="fr-FR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The car </a:t>
            </a:r>
            <a:r>
              <a:rPr lang="fr-FR" sz="2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shall</a:t>
            </a:r>
            <a:r>
              <a:rPr lang="fr-FR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fr-FR" sz="2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be</a:t>
            </a:r>
            <a:r>
              <a:rPr lang="fr-FR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fr-FR" sz="2200" b="1" dirty="0" err="1">
                <a:solidFill>
                  <a:srgbClr val="FF3300"/>
                </a:solidFill>
              </a:rPr>
              <a:t>fast</a:t>
            </a:r>
            <a:r>
              <a:rPr lang="fr-FR" sz="2200" dirty="0"/>
              <a:t>.</a:t>
            </a:r>
            <a:endParaRPr lang="en-GB" sz="2200" dirty="0"/>
          </a:p>
          <a:p>
            <a:pPr fontAlgn="t"/>
            <a:r>
              <a:rPr lang="fr-FR" sz="2200" b="1" dirty="0">
                <a:solidFill>
                  <a:srgbClr val="FF3300"/>
                </a:solidFill>
              </a:rPr>
              <a:t>E4.</a:t>
            </a:r>
            <a:r>
              <a:rPr lang="fr-FR" sz="2200" dirty="0">
                <a:solidFill>
                  <a:srgbClr val="FF3300"/>
                </a:solidFill>
              </a:rPr>
              <a:t> </a:t>
            </a:r>
            <a:r>
              <a:rPr lang="fr-FR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The car </a:t>
            </a:r>
            <a:r>
              <a:rPr lang="fr-FR" sz="2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shall</a:t>
            </a:r>
            <a:r>
              <a:rPr lang="fr-FR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fr-FR" sz="2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be</a:t>
            </a:r>
            <a:r>
              <a:rPr lang="fr-FR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fr-FR" sz="2200" b="1" dirty="0">
                <a:solidFill>
                  <a:srgbClr val="FF3300"/>
                </a:solidFill>
              </a:rPr>
              <a:t>slow</a:t>
            </a:r>
            <a:r>
              <a:rPr lang="fr-FR" sz="2200" dirty="0"/>
              <a:t>.</a:t>
            </a:r>
          </a:p>
          <a:p>
            <a:pPr fontAlgn="t"/>
            <a:r>
              <a:rPr lang="fr-FR" sz="2200" b="1" dirty="0">
                <a:solidFill>
                  <a:srgbClr val="339933"/>
                </a:solidFill>
              </a:rPr>
              <a:t>E5.</a:t>
            </a:r>
            <a:r>
              <a:rPr lang="fr-FR" sz="2200" dirty="0">
                <a:solidFill>
                  <a:srgbClr val="339933"/>
                </a:solidFill>
              </a:rPr>
              <a:t> </a:t>
            </a:r>
            <a:r>
              <a:rPr lang="fr-FR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The </a:t>
            </a:r>
            <a:r>
              <a:rPr lang="fr-FR" sz="2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temperature</a:t>
            </a:r>
            <a:r>
              <a:rPr lang="fr-FR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fr-FR" sz="2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shall</a:t>
            </a:r>
            <a:r>
              <a:rPr lang="fr-FR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fr-FR" sz="2200" b="1" dirty="0">
                <a:solidFill>
                  <a:srgbClr val="339933"/>
                </a:solidFill>
              </a:rPr>
              <a:t>not </a:t>
            </a:r>
            <a:r>
              <a:rPr lang="fr-FR" sz="2200" b="1" dirty="0" err="1">
                <a:solidFill>
                  <a:srgbClr val="339933"/>
                </a:solidFill>
              </a:rPr>
              <a:t>increase</a:t>
            </a:r>
            <a:r>
              <a:rPr lang="fr-FR" sz="2200" dirty="0"/>
              <a:t>.</a:t>
            </a:r>
          </a:p>
          <a:p>
            <a:pPr fontAlgn="t"/>
            <a:r>
              <a:rPr lang="fr-FR" sz="2200" b="1" dirty="0">
                <a:solidFill>
                  <a:srgbClr val="339933"/>
                </a:solidFill>
              </a:rPr>
              <a:t>E6. </a:t>
            </a:r>
            <a:r>
              <a:rPr lang="fr-FR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The </a:t>
            </a:r>
            <a:r>
              <a:rPr lang="fr-FR" sz="2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temperature</a:t>
            </a:r>
            <a:r>
              <a:rPr lang="fr-FR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fr-FR" sz="2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shall</a:t>
            </a:r>
            <a:r>
              <a:rPr lang="fr-FR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fr-FR" sz="2200" b="1" dirty="0" err="1">
                <a:solidFill>
                  <a:srgbClr val="339933"/>
                </a:solidFill>
              </a:rPr>
              <a:t>increase</a:t>
            </a:r>
            <a:r>
              <a:rPr lang="fr-FR" sz="2200" dirty="0"/>
              <a:t>.</a:t>
            </a:r>
            <a:endParaRPr lang="en-GB" sz="2200" dirty="0"/>
          </a:p>
        </p:txBody>
      </p:sp>
      <p:sp>
        <p:nvSpPr>
          <p:cNvPr id="45" name="Text Placeholder 5"/>
          <p:cNvSpPr txBox="1">
            <a:spLocks/>
          </p:cNvSpPr>
          <p:nvPr/>
        </p:nvSpPr>
        <p:spPr>
          <a:xfrm>
            <a:off x="0" y="6612"/>
            <a:ext cx="12192000" cy="539750"/>
          </a:xfrm>
          <a:prstGeom prst="rect">
            <a:avLst/>
          </a:prstGeom>
          <a:solidFill>
            <a:srgbClr val="008080"/>
          </a:solidFill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000" b="1" kern="1200">
                <a:solidFill>
                  <a:srgbClr val="C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dirty="0">
                <a:solidFill>
                  <a:schemeClr val="bg1"/>
                </a:solidFill>
                <a:latin typeface="Rockwell" panose="02060603020205020403" pitchFamily="18" charset="0"/>
                <a:ea typeface="Batang" panose="02030600000101010101" pitchFamily="18" charset="-127"/>
              </a:rPr>
              <a:t>FIABILISER : Détecter les défauts relationnels</a:t>
            </a:r>
          </a:p>
        </p:txBody>
      </p:sp>
      <p:graphicFrame>
        <p:nvGraphicFramePr>
          <p:cNvPr id="38" name="Tableau 37"/>
          <p:cNvGraphicFramePr>
            <a:graphicFrameLocks noGrp="1"/>
          </p:cNvGraphicFramePr>
          <p:nvPr>
            <p:extLst/>
          </p:nvPr>
        </p:nvGraphicFramePr>
        <p:xfrm>
          <a:off x="2" y="6546397"/>
          <a:ext cx="1219199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3999">
                  <a:extLst>
                    <a:ext uri="{9D8B030D-6E8A-4147-A177-3AD203B41FA5}">
                      <a16:colId xmlns:a16="http://schemas.microsoft.com/office/drawing/2014/main" val="1631672212"/>
                    </a:ext>
                  </a:extLst>
                </a:gridCol>
                <a:gridCol w="1469570">
                  <a:extLst>
                    <a:ext uri="{9D8B030D-6E8A-4147-A177-3AD203B41FA5}">
                      <a16:colId xmlns:a16="http://schemas.microsoft.com/office/drawing/2014/main" val="1523975517"/>
                    </a:ext>
                  </a:extLst>
                </a:gridCol>
                <a:gridCol w="1621972">
                  <a:extLst>
                    <a:ext uri="{9D8B030D-6E8A-4147-A177-3AD203B41FA5}">
                      <a16:colId xmlns:a16="http://schemas.microsoft.com/office/drawing/2014/main" val="4284732167"/>
                    </a:ext>
                  </a:extLst>
                </a:gridCol>
                <a:gridCol w="1480455">
                  <a:extLst>
                    <a:ext uri="{9D8B030D-6E8A-4147-A177-3AD203B41FA5}">
                      <a16:colId xmlns:a16="http://schemas.microsoft.com/office/drawing/2014/main" val="4101102102"/>
                    </a:ext>
                  </a:extLst>
                </a:gridCol>
                <a:gridCol w="1523999">
                  <a:extLst>
                    <a:ext uri="{9D8B030D-6E8A-4147-A177-3AD203B41FA5}">
                      <a16:colId xmlns:a16="http://schemas.microsoft.com/office/drawing/2014/main" val="2295709410"/>
                    </a:ext>
                  </a:extLst>
                </a:gridCol>
                <a:gridCol w="1523999">
                  <a:extLst>
                    <a:ext uri="{9D8B030D-6E8A-4147-A177-3AD203B41FA5}">
                      <a16:colId xmlns:a16="http://schemas.microsoft.com/office/drawing/2014/main" val="1293143689"/>
                    </a:ext>
                  </a:extLst>
                </a:gridCol>
                <a:gridCol w="1523999">
                  <a:extLst>
                    <a:ext uri="{9D8B030D-6E8A-4147-A177-3AD203B41FA5}">
                      <a16:colId xmlns:a16="http://schemas.microsoft.com/office/drawing/2014/main" val="3889465694"/>
                    </a:ext>
                  </a:extLst>
                </a:gridCol>
                <a:gridCol w="1523999">
                  <a:extLst>
                    <a:ext uri="{9D8B030D-6E8A-4147-A177-3AD203B41FA5}">
                      <a16:colId xmlns:a16="http://schemas.microsoft.com/office/drawing/2014/main" val="15865034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GB" u="none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0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u="none" dirty="0">
                          <a:solidFill>
                            <a:schemeClr val="bg1"/>
                          </a:solidFill>
                        </a:rPr>
                        <a:t>Contexte</a:t>
                      </a:r>
                      <a:endParaRPr lang="en-GB" u="none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0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Problématique</a:t>
                      </a:r>
                      <a:endParaRPr lang="en-GB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0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État de l’art</a:t>
                      </a:r>
                      <a:endParaRPr lang="en-GB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0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rgbClr val="008080"/>
                          </a:solidFill>
                        </a:rPr>
                        <a:t>Propositions</a:t>
                      </a:r>
                      <a:endParaRPr lang="en-GB" dirty="0">
                        <a:solidFill>
                          <a:srgbClr val="00808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Conclusion</a:t>
                      </a:r>
                      <a:endParaRPr lang="en-GB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0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Perspectives</a:t>
                      </a:r>
                      <a:endParaRPr lang="en-GB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08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3634867"/>
                  </a:ext>
                </a:extLst>
              </a:tr>
            </a:tbl>
          </a:graphicData>
        </a:graphic>
      </p:graphicFrame>
      <p:sp>
        <p:nvSpPr>
          <p:cNvPr id="40" name="Ellipse 39"/>
          <p:cNvSpPr/>
          <p:nvPr/>
        </p:nvSpPr>
        <p:spPr>
          <a:xfrm>
            <a:off x="11504141" y="6561636"/>
            <a:ext cx="620006" cy="288000"/>
          </a:xfrm>
          <a:prstGeom prst="ellipse">
            <a:avLst/>
          </a:prstGeom>
          <a:solidFill>
            <a:schemeClr val="bg1"/>
          </a:solidFill>
          <a:ln>
            <a:solidFill>
              <a:srgbClr val="0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5217DFA7-C24C-4BC7-90E8-E168825F2671}" type="slidenum">
              <a:rPr lang="fr-FR" sz="1400" b="1" smtClean="0">
                <a:solidFill>
                  <a:srgbClr val="008080"/>
                </a:solidFill>
              </a:rPr>
              <a:pPr algn="ctr"/>
              <a:t>32</a:t>
            </a:fld>
            <a:endParaRPr lang="fr-FR" sz="1400" b="1" dirty="0">
              <a:solidFill>
                <a:srgbClr val="008080"/>
              </a:solidFill>
            </a:endParaRPr>
          </a:p>
        </p:txBody>
      </p:sp>
      <p:pic>
        <p:nvPicPr>
          <p:cNvPr id="72" name="Image 7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1602" y="2182751"/>
            <a:ext cx="3420000" cy="984392"/>
          </a:xfrm>
          <a:prstGeom prst="rect">
            <a:avLst/>
          </a:prstGeom>
        </p:spPr>
      </p:pic>
      <p:pic>
        <p:nvPicPr>
          <p:cNvPr id="73" name="Image 7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1902" y="1084667"/>
            <a:ext cx="5886205" cy="900000"/>
          </a:xfrm>
          <a:prstGeom prst="rect">
            <a:avLst/>
          </a:prstGeom>
        </p:spPr>
      </p:pic>
      <p:sp>
        <p:nvSpPr>
          <p:cNvPr id="74" name="Ellipse 73"/>
          <p:cNvSpPr/>
          <p:nvPr/>
        </p:nvSpPr>
        <p:spPr>
          <a:xfrm>
            <a:off x="10363200" y="1384300"/>
            <a:ext cx="492506" cy="38100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5" name="Ellipse 74"/>
          <p:cNvSpPr/>
          <p:nvPr/>
        </p:nvSpPr>
        <p:spPr>
          <a:xfrm>
            <a:off x="9971504" y="2522972"/>
            <a:ext cx="558800" cy="312595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6" name="Tableau 7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37737987"/>
                  </p:ext>
                </p:extLst>
              </p:nvPr>
            </p:nvGraphicFramePr>
            <p:xfrm>
              <a:off x="1460410" y="4131113"/>
              <a:ext cx="9271181" cy="117259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76516">
                      <a:extLst>
                        <a:ext uri="{9D8B030D-6E8A-4147-A177-3AD203B41FA5}">
                          <a16:colId xmlns:a16="http://schemas.microsoft.com/office/drawing/2014/main" val="1553045492"/>
                        </a:ext>
                      </a:extLst>
                    </a:gridCol>
                    <a:gridCol w="977185">
                      <a:extLst>
                        <a:ext uri="{9D8B030D-6E8A-4147-A177-3AD203B41FA5}">
                          <a16:colId xmlns:a16="http://schemas.microsoft.com/office/drawing/2014/main" val="2218730091"/>
                        </a:ext>
                      </a:extLst>
                    </a:gridCol>
                    <a:gridCol w="977185">
                      <a:extLst>
                        <a:ext uri="{9D8B030D-6E8A-4147-A177-3AD203B41FA5}">
                          <a16:colId xmlns:a16="http://schemas.microsoft.com/office/drawing/2014/main" val="3786587321"/>
                        </a:ext>
                      </a:extLst>
                    </a:gridCol>
                    <a:gridCol w="977185">
                      <a:extLst>
                        <a:ext uri="{9D8B030D-6E8A-4147-A177-3AD203B41FA5}">
                          <a16:colId xmlns:a16="http://schemas.microsoft.com/office/drawing/2014/main" val="2597162493"/>
                        </a:ext>
                      </a:extLst>
                    </a:gridCol>
                    <a:gridCol w="977185">
                      <a:extLst>
                        <a:ext uri="{9D8B030D-6E8A-4147-A177-3AD203B41FA5}">
                          <a16:colId xmlns:a16="http://schemas.microsoft.com/office/drawing/2014/main" val="3130326700"/>
                        </a:ext>
                      </a:extLst>
                    </a:gridCol>
                    <a:gridCol w="977185">
                      <a:extLst>
                        <a:ext uri="{9D8B030D-6E8A-4147-A177-3AD203B41FA5}">
                          <a16:colId xmlns:a16="http://schemas.microsoft.com/office/drawing/2014/main" val="2714195103"/>
                        </a:ext>
                      </a:extLst>
                    </a:gridCol>
                    <a:gridCol w="977185">
                      <a:extLst>
                        <a:ext uri="{9D8B030D-6E8A-4147-A177-3AD203B41FA5}">
                          <a16:colId xmlns:a16="http://schemas.microsoft.com/office/drawing/2014/main" val="2915595848"/>
                        </a:ext>
                      </a:extLst>
                    </a:gridCol>
                    <a:gridCol w="977185">
                      <a:extLst>
                        <a:ext uri="{9D8B030D-6E8A-4147-A177-3AD203B41FA5}">
                          <a16:colId xmlns:a16="http://schemas.microsoft.com/office/drawing/2014/main" val="3548596243"/>
                        </a:ext>
                      </a:extLst>
                    </a:gridCol>
                    <a:gridCol w="977185">
                      <a:extLst>
                        <a:ext uri="{9D8B030D-6E8A-4147-A177-3AD203B41FA5}">
                          <a16:colId xmlns:a16="http://schemas.microsoft.com/office/drawing/2014/main" val="2011167329"/>
                        </a:ext>
                      </a:extLst>
                    </a:gridCol>
                    <a:gridCol w="977185">
                      <a:extLst>
                        <a:ext uri="{9D8B030D-6E8A-4147-A177-3AD203B41FA5}">
                          <a16:colId xmlns:a16="http://schemas.microsoft.com/office/drawing/2014/main" val="92605106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GB" b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b="1" i="1" dirty="0" err="1">
                              <a:solidFill>
                                <a:srgbClr val="C00000"/>
                              </a:solidFill>
                            </a:rPr>
                            <a:t>aircraft</a:t>
                          </a:r>
                          <a:endParaRPr lang="en-GB" b="1" i="1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b="1" i="1" dirty="0" err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shall</a:t>
                          </a:r>
                          <a:endParaRPr lang="en-GB" b="1" i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b="1" i="1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Be</a:t>
                          </a:r>
                          <a:endParaRPr lang="en-GB" b="1" i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b="1" i="1" dirty="0" err="1">
                              <a:solidFill>
                                <a:srgbClr val="C00000"/>
                              </a:solidFill>
                            </a:rPr>
                            <a:t>inspect</a:t>
                          </a:r>
                          <a:endParaRPr lang="en-GB" b="1" i="1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b="1" i="1" dirty="0" err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every</a:t>
                          </a:r>
                          <a:endParaRPr lang="en-GB" b="1" i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b="1" i="1" dirty="0" err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hour</a:t>
                          </a:r>
                          <a:endParaRPr lang="en-GB" b="1" i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b="1" i="1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team</a:t>
                          </a:r>
                          <a:endParaRPr lang="en-GB" b="1" i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b="1" i="1" dirty="0">
                              <a:solidFill>
                                <a:srgbClr val="C00000"/>
                              </a:solidFill>
                            </a:rPr>
                            <a:t>check</a:t>
                          </a:r>
                          <a:endParaRPr lang="en-GB" b="1" i="1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b="1" i="1" dirty="0" err="1">
                              <a:solidFill>
                                <a:srgbClr val="C00000"/>
                              </a:solidFill>
                            </a:rPr>
                            <a:t>airplane</a:t>
                          </a:r>
                          <a:endParaRPr lang="en-GB" b="1" i="1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5743829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⃗"/>
                                    <m:ctrlPr>
                                      <a:rPr lang="fr-FR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fr-FR" sz="1800" b="1" i="1">
                                        <a:latin typeface="Cambria Math" panose="02040503050406030204" pitchFamily="18" charset="0"/>
                                      </a:rPr>
                                      <m:t>𝑬</m:t>
                                    </m:r>
                                    <m:r>
                                      <a:rPr lang="fr-FR" sz="1800" b="1" i="1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GB" b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b="0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endParaRPr lang="en-GB" b="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b="0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1</a:t>
                          </a:r>
                          <a:endParaRPr lang="en-GB" b="0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b="0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1</a:t>
                          </a:r>
                          <a:endParaRPr lang="en-GB" b="0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b="0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endParaRPr lang="en-GB" b="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b="0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1</a:t>
                          </a:r>
                          <a:endParaRPr lang="en-GB" b="0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b="0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1</a:t>
                          </a:r>
                          <a:endParaRPr lang="en-GB" b="0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b="0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0</a:t>
                          </a:r>
                          <a:endParaRPr lang="en-GB" b="0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b="0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endParaRPr lang="en-GB" b="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b="0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endParaRPr lang="en-GB" b="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89972121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⃗"/>
                                    <m:ctrlPr>
                                      <a:rPr lang="fr-FR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fr-FR" sz="1800" b="1" i="1">
                                        <a:latin typeface="Cambria Math" panose="02040503050406030204" pitchFamily="18" charset="0"/>
                                      </a:rPr>
                                      <m:t>𝑬</m:t>
                                    </m:r>
                                    <m:r>
                                      <a:rPr lang="fr-FR" sz="1800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GB" b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b="0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endParaRPr lang="en-GB" b="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b="0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1</a:t>
                          </a:r>
                          <a:endParaRPr lang="en-GB" b="0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b="0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0</a:t>
                          </a:r>
                          <a:endParaRPr lang="en-GB" b="0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b="0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endParaRPr lang="en-GB" b="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b="0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1</a:t>
                          </a:r>
                          <a:endParaRPr lang="en-GB" b="0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b="0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1</a:t>
                          </a:r>
                          <a:endParaRPr lang="en-GB" b="0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b="0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1</a:t>
                          </a:r>
                          <a:endParaRPr lang="en-GB" b="0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b="0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endParaRPr lang="en-GB" b="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b="0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endParaRPr lang="en-GB" b="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722805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6" name="Tableau 7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37737987"/>
                  </p:ext>
                </p:extLst>
              </p:nvPr>
            </p:nvGraphicFramePr>
            <p:xfrm>
              <a:off x="1460410" y="4131113"/>
              <a:ext cx="9271181" cy="117259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76516">
                      <a:extLst>
                        <a:ext uri="{9D8B030D-6E8A-4147-A177-3AD203B41FA5}">
                          <a16:colId xmlns:a16="http://schemas.microsoft.com/office/drawing/2014/main" val="1553045492"/>
                        </a:ext>
                      </a:extLst>
                    </a:gridCol>
                    <a:gridCol w="977185">
                      <a:extLst>
                        <a:ext uri="{9D8B030D-6E8A-4147-A177-3AD203B41FA5}">
                          <a16:colId xmlns:a16="http://schemas.microsoft.com/office/drawing/2014/main" val="2218730091"/>
                        </a:ext>
                      </a:extLst>
                    </a:gridCol>
                    <a:gridCol w="977185">
                      <a:extLst>
                        <a:ext uri="{9D8B030D-6E8A-4147-A177-3AD203B41FA5}">
                          <a16:colId xmlns:a16="http://schemas.microsoft.com/office/drawing/2014/main" val="3786587321"/>
                        </a:ext>
                      </a:extLst>
                    </a:gridCol>
                    <a:gridCol w="977185">
                      <a:extLst>
                        <a:ext uri="{9D8B030D-6E8A-4147-A177-3AD203B41FA5}">
                          <a16:colId xmlns:a16="http://schemas.microsoft.com/office/drawing/2014/main" val="2597162493"/>
                        </a:ext>
                      </a:extLst>
                    </a:gridCol>
                    <a:gridCol w="977185">
                      <a:extLst>
                        <a:ext uri="{9D8B030D-6E8A-4147-A177-3AD203B41FA5}">
                          <a16:colId xmlns:a16="http://schemas.microsoft.com/office/drawing/2014/main" val="3130326700"/>
                        </a:ext>
                      </a:extLst>
                    </a:gridCol>
                    <a:gridCol w="977185">
                      <a:extLst>
                        <a:ext uri="{9D8B030D-6E8A-4147-A177-3AD203B41FA5}">
                          <a16:colId xmlns:a16="http://schemas.microsoft.com/office/drawing/2014/main" val="2714195103"/>
                        </a:ext>
                      </a:extLst>
                    </a:gridCol>
                    <a:gridCol w="977185">
                      <a:extLst>
                        <a:ext uri="{9D8B030D-6E8A-4147-A177-3AD203B41FA5}">
                          <a16:colId xmlns:a16="http://schemas.microsoft.com/office/drawing/2014/main" val="2915595848"/>
                        </a:ext>
                      </a:extLst>
                    </a:gridCol>
                    <a:gridCol w="977185">
                      <a:extLst>
                        <a:ext uri="{9D8B030D-6E8A-4147-A177-3AD203B41FA5}">
                          <a16:colId xmlns:a16="http://schemas.microsoft.com/office/drawing/2014/main" val="3548596243"/>
                        </a:ext>
                      </a:extLst>
                    </a:gridCol>
                    <a:gridCol w="977185">
                      <a:extLst>
                        <a:ext uri="{9D8B030D-6E8A-4147-A177-3AD203B41FA5}">
                          <a16:colId xmlns:a16="http://schemas.microsoft.com/office/drawing/2014/main" val="2011167329"/>
                        </a:ext>
                      </a:extLst>
                    </a:gridCol>
                    <a:gridCol w="977185">
                      <a:extLst>
                        <a:ext uri="{9D8B030D-6E8A-4147-A177-3AD203B41FA5}">
                          <a16:colId xmlns:a16="http://schemas.microsoft.com/office/drawing/2014/main" val="92605106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GB" b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b="1" i="1" dirty="0" err="1">
                              <a:solidFill>
                                <a:srgbClr val="C00000"/>
                              </a:solidFill>
                            </a:rPr>
                            <a:t>aircraft</a:t>
                          </a:r>
                          <a:endParaRPr lang="en-GB" b="1" i="1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b="1" i="1" dirty="0" err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shall</a:t>
                          </a:r>
                          <a:endParaRPr lang="en-GB" b="1" i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b="1" i="1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Be</a:t>
                          </a:r>
                          <a:endParaRPr lang="en-GB" b="1" i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b="1" i="1" dirty="0" err="1">
                              <a:solidFill>
                                <a:srgbClr val="C00000"/>
                              </a:solidFill>
                            </a:rPr>
                            <a:t>inspect</a:t>
                          </a:r>
                          <a:endParaRPr lang="en-GB" b="1" i="1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b="1" i="1" dirty="0" err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every</a:t>
                          </a:r>
                          <a:endParaRPr lang="en-GB" b="1" i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b="1" i="1" dirty="0" err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hour</a:t>
                          </a:r>
                          <a:endParaRPr lang="en-GB" b="1" i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b="1" i="1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team</a:t>
                          </a:r>
                          <a:endParaRPr lang="en-GB" b="1" i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b="1" i="1" dirty="0">
                              <a:solidFill>
                                <a:srgbClr val="C00000"/>
                              </a:solidFill>
                            </a:rPr>
                            <a:t>check</a:t>
                          </a:r>
                          <a:endParaRPr lang="en-GB" b="1" i="1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b="1" i="1" dirty="0" err="1">
                              <a:solidFill>
                                <a:srgbClr val="C00000"/>
                              </a:solidFill>
                            </a:rPr>
                            <a:t>airplane</a:t>
                          </a:r>
                          <a:endParaRPr lang="en-GB" b="1" i="1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57438294"/>
                      </a:ext>
                    </a:extLst>
                  </a:tr>
                  <a:tr h="40087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282" t="-98507" r="-1856410" b="-11194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b="0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endParaRPr lang="en-GB" b="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b="0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1</a:t>
                          </a:r>
                          <a:endParaRPr lang="en-GB" b="0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b="0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1</a:t>
                          </a:r>
                          <a:endParaRPr lang="en-GB" b="0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b="0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endParaRPr lang="en-GB" b="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b="0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1</a:t>
                          </a:r>
                          <a:endParaRPr lang="en-GB" b="0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b="0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1</a:t>
                          </a:r>
                          <a:endParaRPr lang="en-GB" b="0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b="0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0</a:t>
                          </a:r>
                          <a:endParaRPr lang="en-GB" b="0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b="0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endParaRPr lang="en-GB" b="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b="0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endParaRPr lang="en-GB" b="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899721219"/>
                      </a:ext>
                    </a:extLst>
                  </a:tr>
                  <a:tr h="40087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282" t="-201515" r="-1856410" b="-136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b="0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endParaRPr lang="en-GB" b="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b="0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1</a:t>
                          </a:r>
                          <a:endParaRPr lang="en-GB" b="0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b="0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0</a:t>
                          </a:r>
                          <a:endParaRPr lang="en-GB" b="0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b="0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endParaRPr lang="en-GB" b="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b="0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1</a:t>
                          </a:r>
                          <a:endParaRPr lang="en-GB" b="0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b="0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1</a:t>
                          </a:r>
                          <a:endParaRPr lang="en-GB" b="0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b="0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1</a:t>
                          </a:r>
                          <a:endParaRPr lang="en-GB" b="0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b="0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endParaRPr lang="en-GB" b="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b="0" dirty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endParaRPr lang="en-GB" b="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7228050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ZoneTexte 79"/>
              <p:cNvSpPr txBox="1"/>
              <p:nvPr/>
            </p:nvSpPr>
            <p:spPr>
              <a:xfrm>
                <a:off x="2756525" y="5471631"/>
                <a:ext cx="6678950" cy="8392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900" b="0" i="1" smtClean="0">
                          <a:latin typeface="Cambria Math" panose="02040503050406030204" pitchFamily="18" charset="0"/>
                        </a:rPr>
                        <m:t>𝑆𝑖𝑚</m:t>
                      </m:r>
                      <m:d>
                        <m:dPr>
                          <m:ctrlPr>
                            <a:rPr lang="fr-FR" sz="19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9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fr-FR" sz="1900" b="0" i="1" smtClean="0"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fr-FR" sz="19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fr-FR" sz="19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fr-FR" sz="19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fr-FR" sz="19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fr-FR" sz="1900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fr-FR" sz="19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fr-FR" sz="19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fr-FR" sz="1900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  <m:r>
                                    <a:rPr lang="fr-FR" sz="19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acc>
                              <m:r>
                                <a:rPr lang="fr-FR" sz="19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acc>
                                <m:accPr>
                                  <m:chr m:val="⃗"/>
                                  <m:ctrlPr>
                                    <a:rPr lang="fr-FR" sz="19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fr-FR" sz="1900" b="0" i="1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  <m:r>
                                    <a:rPr lang="fr-FR" sz="19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acc>
                            </m:e>
                          </m:d>
                        </m:e>
                      </m:func>
                      <m:r>
                        <a:rPr lang="fr-FR" sz="19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19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⃗"/>
                              <m:ctrlPr>
                                <a:rPr lang="fr-FR" sz="19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sz="19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r>
                                <a:rPr lang="fr-FR" sz="19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acc>
                          <m:r>
                            <m:rPr>
                              <m:nor/>
                            </m:rPr>
                            <a:rPr lang="en-GB" sz="1900" dirty="0"/>
                            <m:t>.</m:t>
                          </m:r>
                          <m:r>
                            <m:rPr>
                              <m:nor/>
                            </m:rPr>
                            <a:rPr lang="fr-FR" sz="1900" dirty="0"/>
                            <m:t> </m:t>
                          </m:r>
                          <m:acc>
                            <m:accPr>
                              <m:chr m:val="⃗"/>
                              <m:ctrlPr>
                                <a:rPr lang="fr-FR" sz="19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sz="19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r>
                                <a:rPr lang="fr-FR" sz="19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acc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fr-FR" sz="19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fr-FR" sz="19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fr-FR" sz="1900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  <m:r>
                                    <a:rPr lang="fr-FR" sz="19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acc>
                              <m:r>
                                <a:rPr lang="fr-FR" sz="190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fr-FR" sz="1900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d>
                            <m:dPr>
                              <m:begChr m:val="‖"/>
                              <m:endChr m:val="‖"/>
                              <m:ctrlPr>
                                <a:rPr lang="fr-FR" sz="19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fr-FR" sz="19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fr-FR" sz="1900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  <m:r>
                                    <a:rPr lang="fr-FR" sz="19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acc>
                            </m:e>
                          </m:d>
                        </m:den>
                      </m:f>
                      <m:r>
                        <a:rPr lang="fr-FR" sz="19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19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1900" i="1">
                              <a:latin typeface="Cambria Math" panose="02040503050406030204" pitchFamily="18" charset="0"/>
                            </a:rPr>
                            <m:t>7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fr-FR" sz="1900" i="1" dirty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fr-FR" sz="1900" i="1" dirty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e>
                          </m:rad>
                          <m:r>
                            <a:rPr lang="fr-FR" sz="19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ad>
                            <m:radPr>
                              <m:degHide m:val="on"/>
                              <m:ctrlPr>
                                <a:rPr lang="fr-FR" sz="1900" i="1" dirty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fr-FR" sz="1900" b="0" i="1" dirty="0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e>
                          </m:rad>
                        </m:den>
                      </m:f>
                      <m:r>
                        <a:rPr lang="fr-FR" sz="1900" b="0" i="1" smtClean="0">
                          <a:latin typeface="Cambria Math" panose="02040503050406030204" pitchFamily="18" charset="0"/>
                        </a:rPr>
                        <m:t>=0.875</m:t>
                      </m:r>
                    </m:oMath>
                  </m:oMathPara>
                </a14:m>
                <a:endParaRPr lang="en-GB" sz="1900" dirty="0"/>
              </a:p>
            </p:txBody>
          </p:sp>
        </mc:Choice>
        <mc:Fallback xmlns="">
          <p:sp>
            <p:nvSpPr>
              <p:cNvPr id="80" name="ZoneTexte 7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6525" y="5471631"/>
                <a:ext cx="6678950" cy="83920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7" name="Parenthèses 86"/>
          <p:cNvSpPr/>
          <p:nvPr/>
        </p:nvSpPr>
        <p:spPr>
          <a:xfrm>
            <a:off x="1391274" y="4194613"/>
            <a:ext cx="9409452" cy="1112520"/>
          </a:xfrm>
          <a:prstGeom prst="bracketPair">
            <a:avLst/>
          </a:prstGeom>
          <a:ln w="38100">
            <a:solidFill>
              <a:srgbClr val="207A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9" name="ZoneTexte 88"/>
          <p:cNvSpPr txBox="1"/>
          <p:nvPr/>
        </p:nvSpPr>
        <p:spPr>
          <a:xfrm>
            <a:off x="2496175" y="3493346"/>
            <a:ext cx="7199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u="sng" dirty="0">
                <a:solidFill>
                  <a:srgbClr val="207AA8"/>
                </a:solidFill>
              </a:rPr>
              <a:t>1 modèle vectoriel pour chaque paire d’exigences:</a:t>
            </a:r>
            <a:endParaRPr lang="en-GB" sz="2400" b="1" u="sng" dirty="0">
              <a:solidFill>
                <a:srgbClr val="207AA8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03476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0" uiExpand="1" build="allAtOnce"/>
      <p:bldP spid="88" grpId="0" build="allAtOnce"/>
      <p:bldP spid="92" grpId="0"/>
      <p:bldP spid="74" grpId="0" animBg="1"/>
      <p:bldP spid="75" grpId="0" animBg="1"/>
      <p:bldP spid="80" grpId="0"/>
      <p:bldP spid="87" grpId="0" animBg="1"/>
      <p:bldP spid="89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 Placeholder 5"/>
          <p:cNvSpPr txBox="1">
            <a:spLocks/>
          </p:cNvSpPr>
          <p:nvPr/>
        </p:nvSpPr>
        <p:spPr>
          <a:xfrm>
            <a:off x="0" y="6612"/>
            <a:ext cx="12192000" cy="539750"/>
          </a:xfrm>
          <a:prstGeom prst="rect">
            <a:avLst/>
          </a:prstGeom>
          <a:solidFill>
            <a:srgbClr val="008080"/>
          </a:solidFill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000" b="1" kern="1200">
                <a:solidFill>
                  <a:srgbClr val="C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dirty="0">
                <a:solidFill>
                  <a:schemeClr val="bg1"/>
                </a:solidFill>
                <a:latin typeface="Rockwell" panose="02060603020205020403" pitchFamily="18" charset="0"/>
                <a:ea typeface="Batang" panose="02030600000101010101" pitchFamily="18" charset="-127"/>
              </a:rPr>
              <a:t>FIABILISER : Notifier les défauts relationnels</a:t>
            </a:r>
          </a:p>
        </p:txBody>
      </p:sp>
      <p:graphicFrame>
        <p:nvGraphicFramePr>
          <p:cNvPr id="38" name="Tableau 37"/>
          <p:cNvGraphicFramePr>
            <a:graphicFrameLocks noGrp="1"/>
          </p:cNvGraphicFramePr>
          <p:nvPr>
            <p:extLst/>
          </p:nvPr>
        </p:nvGraphicFramePr>
        <p:xfrm>
          <a:off x="2" y="6546397"/>
          <a:ext cx="1219199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3999">
                  <a:extLst>
                    <a:ext uri="{9D8B030D-6E8A-4147-A177-3AD203B41FA5}">
                      <a16:colId xmlns:a16="http://schemas.microsoft.com/office/drawing/2014/main" val="1631672212"/>
                    </a:ext>
                  </a:extLst>
                </a:gridCol>
                <a:gridCol w="1469570">
                  <a:extLst>
                    <a:ext uri="{9D8B030D-6E8A-4147-A177-3AD203B41FA5}">
                      <a16:colId xmlns:a16="http://schemas.microsoft.com/office/drawing/2014/main" val="1523975517"/>
                    </a:ext>
                  </a:extLst>
                </a:gridCol>
                <a:gridCol w="1621972">
                  <a:extLst>
                    <a:ext uri="{9D8B030D-6E8A-4147-A177-3AD203B41FA5}">
                      <a16:colId xmlns:a16="http://schemas.microsoft.com/office/drawing/2014/main" val="4284732167"/>
                    </a:ext>
                  </a:extLst>
                </a:gridCol>
                <a:gridCol w="1480455">
                  <a:extLst>
                    <a:ext uri="{9D8B030D-6E8A-4147-A177-3AD203B41FA5}">
                      <a16:colId xmlns:a16="http://schemas.microsoft.com/office/drawing/2014/main" val="4101102102"/>
                    </a:ext>
                  </a:extLst>
                </a:gridCol>
                <a:gridCol w="1523999">
                  <a:extLst>
                    <a:ext uri="{9D8B030D-6E8A-4147-A177-3AD203B41FA5}">
                      <a16:colId xmlns:a16="http://schemas.microsoft.com/office/drawing/2014/main" val="2295709410"/>
                    </a:ext>
                  </a:extLst>
                </a:gridCol>
                <a:gridCol w="1523999">
                  <a:extLst>
                    <a:ext uri="{9D8B030D-6E8A-4147-A177-3AD203B41FA5}">
                      <a16:colId xmlns:a16="http://schemas.microsoft.com/office/drawing/2014/main" val="1293143689"/>
                    </a:ext>
                  </a:extLst>
                </a:gridCol>
                <a:gridCol w="1523999">
                  <a:extLst>
                    <a:ext uri="{9D8B030D-6E8A-4147-A177-3AD203B41FA5}">
                      <a16:colId xmlns:a16="http://schemas.microsoft.com/office/drawing/2014/main" val="3889465694"/>
                    </a:ext>
                  </a:extLst>
                </a:gridCol>
                <a:gridCol w="1523999">
                  <a:extLst>
                    <a:ext uri="{9D8B030D-6E8A-4147-A177-3AD203B41FA5}">
                      <a16:colId xmlns:a16="http://schemas.microsoft.com/office/drawing/2014/main" val="15865034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GB" u="none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0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u="none" dirty="0">
                          <a:solidFill>
                            <a:schemeClr val="bg1"/>
                          </a:solidFill>
                        </a:rPr>
                        <a:t>Contexte</a:t>
                      </a:r>
                      <a:endParaRPr lang="en-GB" u="none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0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Problématique</a:t>
                      </a:r>
                      <a:endParaRPr lang="en-GB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0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État de l’art</a:t>
                      </a:r>
                      <a:endParaRPr lang="en-GB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0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rgbClr val="008080"/>
                          </a:solidFill>
                        </a:rPr>
                        <a:t>Propositions</a:t>
                      </a:r>
                      <a:endParaRPr lang="en-GB" dirty="0">
                        <a:solidFill>
                          <a:srgbClr val="00808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Conclusion</a:t>
                      </a:r>
                      <a:endParaRPr lang="en-GB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0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Perspectives</a:t>
                      </a:r>
                      <a:endParaRPr lang="en-GB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08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3634867"/>
                  </a:ext>
                </a:extLst>
              </a:tr>
            </a:tbl>
          </a:graphicData>
        </a:graphic>
      </p:graphicFrame>
      <p:sp>
        <p:nvSpPr>
          <p:cNvPr id="40" name="Ellipse 39"/>
          <p:cNvSpPr/>
          <p:nvPr/>
        </p:nvSpPr>
        <p:spPr>
          <a:xfrm>
            <a:off x="11504141" y="6561636"/>
            <a:ext cx="620006" cy="288000"/>
          </a:xfrm>
          <a:prstGeom prst="ellipse">
            <a:avLst/>
          </a:prstGeom>
          <a:solidFill>
            <a:schemeClr val="bg1"/>
          </a:solidFill>
          <a:ln>
            <a:solidFill>
              <a:srgbClr val="0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5217DFA7-C24C-4BC7-90E8-E168825F2671}" type="slidenum">
              <a:rPr lang="fr-FR" sz="1400" b="1" smtClean="0">
                <a:solidFill>
                  <a:srgbClr val="008080"/>
                </a:solidFill>
              </a:rPr>
              <a:pPr algn="ctr"/>
              <a:t>33</a:t>
            </a:fld>
            <a:endParaRPr lang="fr-FR" sz="1400" b="1" dirty="0">
              <a:solidFill>
                <a:srgbClr val="008080"/>
              </a:solidFill>
            </a:endParaRPr>
          </a:p>
        </p:txBody>
      </p:sp>
      <p:pic>
        <p:nvPicPr>
          <p:cNvPr id="7" name="Picture 2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l="-594" t="-347" r="594" b="4949"/>
          <a:stretch/>
        </p:blipFill>
        <p:spPr>
          <a:xfrm>
            <a:off x="1076620" y="576379"/>
            <a:ext cx="10038756" cy="5940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887785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 Placeholder 5"/>
          <p:cNvSpPr txBox="1">
            <a:spLocks/>
          </p:cNvSpPr>
          <p:nvPr/>
        </p:nvSpPr>
        <p:spPr>
          <a:xfrm>
            <a:off x="0" y="6612"/>
            <a:ext cx="12192000" cy="539750"/>
          </a:xfrm>
          <a:prstGeom prst="rect">
            <a:avLst/>
          </a:prstGeom>
          <a:solidFill>
            <a:srgbClr val="008080"/>
          </a:solidFill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000" b="1" kern="1200">
                <a:solidFill>
                  <a:srgbClr val="C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dirty="0">
                <a:solidFill>
                  <a:schemeClr val="bg1"/>
                </a:solidFill>
                <a:latin typeface="Rockwell" panose="02060603020205020403" pitchFamily="18" charset="0"/>
                <a:ea typeface="Batang" panose="02030600000101010101" pitchFamily="18" charset="-127"/>
              </a:rPr>
              <a:t>Segmenter les exigences</a:t>
            </a:r>
          </a:p>
        </p:txBody>
      </p:sp>
      <p:graphicFrame>
        <p:nvGraphicFramePr>
          <p:cNvPr id="38" name="Tableau 37"/>
          <p:cNvGraphicFramePr>
            <a:graphicFrameLocks noGrp="1"/>
          </p:cNvGraphicFramePr>
          <p:nvPr>
            <p:extLst/>
          </p:nvPr>
        </p:nvGraphicFramePr>
        <p:xfrm>
          <a:off x="2" y="6546397"/>
          <a:ext cx="1219199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3999">
                  <a:extLst>
                    <a:ext uri="{9D8B030D-6E8A-4147-A177-3AD203B41FA5}">
                      <a16:colId xmlns:a16="http://schemas.microsoft.com/office/drawing/2014/main" val="1631672212"/>
                    </a:ext>
                  </a:extLst>
                </a:gridCol>
                <a:gridCol w="1469570">
                  <a:extLst>
                    <a:ext uri="{9D8B030D-6E8A-4147-A177-3AD203B41FA5}">
                      <a16:colId xmlns:a16="http://schemas.microsoft.com/office/drawing/2014/main" val="1523975517"/>
                    </a:ext>
                  </a:extLst>
                </a:gridCol>
                <a:gridCol w="1621972">
                  <a:extLst>
                    <a:ext uri="{9D8B030D-6E8A-4147-A177-3AD203B41FA5}">
                      <a16:colId xmlns:a16="http://schemas.microsoft.com/office/drawing/2014/main" val="4284732167"/>
                    </a:ext>
                  </a:extLst>
                </a:gridCol>
                <a:gridCol w="1480455">
                  <a:extLst>
                    <a:ext uri="{9D8B030D-6E8A-4147-A177-3AD203B41FA5}">
                      <a16:colId xmlns:a16="http://schemas.microsoft.com/office/drawing/2014/main" val="4101102102"/>
                    </a:ext>
                  </a:extLst>
                </a:gridCol>
                <a:gridCol w="1523999">
                  <a:extLst>
                    <a:ext uri="{9D8B030D-6E8A-4147-A177-3AD203B41FA5}">
                      <a16:colId xmlns:a16="http://schemas.microsoft.com/office/drawing/2014/main" val="2295709410"/>
                    </a:ext>
                  </a:extLst>
                </a:gridCol>
                <a:gridCol w="1523999">
                  <a:extLst>
                    <a:ext uri="{9D8B030D-6E8A-4147-A177-3AD203B41FA5}">
                      <a16:colId xmlns:a16="http://schemas.microsoft.com/office/drawing/2014/main" val="1293143689"/>
                    </a:ext>
                  </a:extLst>
                </a:gridCol>
                <a:gridCol w="1523999">
                  <a:extLst>
                    <a:ext uri="{9D8B030D-6E8A-4147-A177-3AD203B41FA5}">
                      <a16:colId xmlns:a16="http://schemas.microsoft.com/office/drawing/2014/main" val="3889465694"/>
                    </a:ext>
                  </a:extLst>
                </a:gridCol>
                <a:gridCol w="1523999">
                  <a:extLst>
                    <a:ext uri="{9D8B030D-6E8A-4147-A177-3AD203B41FA5}">
                      <a16:colId xmlns:a16="http://schemas.microsoft.com/office/drawing/2014/main" val="15865034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GB" u="none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0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u="none" dirty="0">
                          <a:solidFill>
                            <a:schemeClr val="bg1"/>
                          </a:solidFill>
                        </a:rPr>
                        <a:t>Contexte</a:t>
                      </a:r>
                      <a:endParaRPr lang="en-GB" u="none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0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Problématique</a:t>
                      </a:r>
                      <a:endParaRPr lang="en-GB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0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État de l’art</a:t>
                      </a:r>
                      <a:endParaRPr lang="en-GB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0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rgbClr val="008080"/>
                          </a:solidFill>
                        </a:rPr>
                        <a:t>Propositions</a:t>
                      </a:r>
                      <a:endParaRPr lang="en-GB" dirty="0">
                        <a:solidFill>
                          <a:srgbClr val="00808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Conclusion</a:t>
                      </a:r>
                      <a:endParaRPr lang="en-GB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0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Perspectives</a:t>
                      </a:r>
                      <a:endParaRPr lang="en-GB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08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3634867"/>
                  </a:ext>
                </a:extLst>
              </a:tr>
            </a:tbl>
          </a:graphicData>
        </a:graphic>
      </p:graphicFrame>
      <p:sp>
        <p:nvSpPr>
          <p:cNvPr id="40" name="Ellipse 39"/>
          <p:cNvSpPr/>
          <p:nvPr/>
        </p:nvSpPr>
        <p:spPr>
          <a:xfrm>
            <a:off x="11504141" y="6561636"/>
            <a:ext cx="620006" cy="288000"/>
          </a:xfrm>
          <a:prstGeom prst="ellipse">
            <a:avLst/>
          </a:prstGeom>
          <a:solidFill>
            <a:schemeClr val="bg1"/>
          </a:solidFill>
          <a:ln>
            <a:solidFill>
              <a:srgbClr val="0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5217DFA7-C24C-4BC7-90E8-E168825F2671}" type="slidenum">
              <a:rPr lang="fr-FR" sz="1400" b="1" smtClean="0">
                <a:solidFill>
                  <a:srgbClr val="008080"/>
                </a:solidFill>
              </a:rPr>
              <a:pPr algn="ctr"/>
              <a:t>34</a:t>
            </a:fld>
            <a:endParaRPr lang="fr-FR" sz="1400" b="1" dirty="0">
              <a:solidFill>
                <a:srgbClr val="008080"/>
              </a:solidFill>
            </a:endParaRPr>
          </a:p>
        </p:txBody>
      </p:sp>
      <p:sp>
        <p:nvSpPr>
          <p:cNvPr id="46" name="Can 20"/>
          <p:cNvSpPr/>
          <p:nvPr/>
        </p:nvSpPr>
        <p:spPr>
          <a:xfrm>
            <a:off x="5149045" y="599835"/>
            <a:ext cx="2895320" cy="5893088"/>
          </a:xfrm>
          <a:prstGeom prst="can">
            <a:avLst/>
          </a:prstGeom>
          <a:solidFill>
            <a:schemeClr val="bg1">
              <a:lumMod val="50000"/>
            </a:schemeClr>
          </a:solidFill>
          <a:ln w="25400" cap="flat">
            <a:solidFill>
              <a:schemeClr val="bg1"/>
            </a:solidFill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6000" tIns="36000" rIns="36000" bIns="36000" numCol="1" spcCol="38100" rtlCol="0" anchor="t">
            <a:noAutofit/>
          </a:bodyPr>
          <a:lstStyle/>
          <a:p>
            <a:pPr marL="0" marR="0" indent="0" algn="ctr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24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Mod</a:t>
            </a:r>
            <a:r>
              <a:rPr lang="fr-FR" sz="24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èle orienté</a:t>
            </a:r>
          </a:p>
          <a:p>
            <a:pPr marL="0" marR="0" indent="0" algn="ctr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24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graphe</a:t>
            </a:r>
            <a:endParaRPr kumimoji="0" lang="fr-FR" sz="24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8" name="Picture 2" descr="Afficher l'image d'origine"/>
          <p:cNvPicPr>
            <a:picLocks noChangeAspect="1" noChangeArrowheads="1"/>
          </p:cNvPicPr>
          <p:nvPr/>
        </p:nvPicPr>
        <p:blipFill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4705" y="611198"/>
            <a:ext cx="1584000" cy="70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3" name="Can 130"/>
          <p:cNvSpPr/>
          <p:nvPr/>
        </p:nvSpPr>
        <p:spPr>
          <a:xfrm>
            <a:off x="200539" y="577801"/>
            <a:ext cx="3502025" cy="1979612"/>
          </a:xfrm>
          <a:prstGeom prst="can">
            <a:avLst>
              <a:gd name="adj" fmla="val 25580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sp>
        <p:nvSpPr>
          <p:cNvPr id="85" name="Flowchart: Multidocument 84"/>
          <p:cNvSpPr/>
          <p:nvPr/>
        </p:nvSpPr>
        <p:spPr>
          <a:xfrm>
            <a:off x="303849" y="1123901"/>
            <a:ext cx="1656000" cy="1260475"/>
          </a:xfrm>
          <a:prstGeom prst="flowChartMultidocumen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500" b="1" dirty="0">
                <a:solidFill>
                  <a:schemeClr val="tx1">
                    <a:lumMod val="75000"/>
                    <a:lumOff val="25000"/>
                  </a:schemeClr>
                </a:solidFill>
                <a:cs typeface="Times" panose="02020603050405020304" pitchFamily="18" charset="0"/>
              </a:rPr>
              <a:t>Documents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500" b="1" dirty="0">
                <a:solidFill>
                  <a:schemeClr val="tx1">
                    <a:lumMod val="75000"/>
                    <a:lumOff val="25000"/>
                  </a:schemeClr>
                </a:solidFill>
                <a:cs typeface="Times" panose="02020603050405020304" pitchFamily="18" charset="0"/>
              </a:rPr>
              <a:t>non structurés</a:t>
            </a:r>
          </a:p>
        </p:txBody>
      </p:sp>
      <p:sp>
        <p:nvSpPr>
          <p:cNvPr id="86" name="Flowchart: Multidocument 85"/>
          <p:cNvSpPr/>
          <p:nvPr/>
        </p:nvSpPr>
        <p:spPr>
          <a:xfrm>
            <a:off x="1988890" y="1123901"/>
            <a:ext cx="1656000" cy="1260475"/>
          </a:xfrm>
          <a:prstGeom prst="flowChartMultidocumen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500" b="1" dirty="0">
                <a:solidFill>
                  <a:schemeClr val="tx1">
                    <a:lumMod val="75000"/>
                    <a:lumOff val="25000"/>
                  </a:schemeClr>
                </a:solidFill>
                <a:cs typeface="Times" panose="02020603050405020304" pitchFamily="18" charset="0"/>
              </a:rPr>
              <a:t>Documents semi-structurés</a:t>
            </a:r>
          </a:p>
        </p:txBody>
      </p:sp>
      <p:pic>
        <p:nvPicPr>
          <p:cNvPr id="87" name="Picture 142"/>
          <p:cNvPicPr>
            <a:picLocks noChangeAspect="1"/>
          </p:cNvPicPr>
          <p:nvPr/>
        </p:nvPicPr>
        <p:blipFill rotWithShape="1">
          <a:blip r:embed="rId5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88" t="1632" b="-1"/>
          <a:stretch/>
        </p:blipFill>
        <p:spPr bwMode="auto">
          <a:xfrm>
            <a:off x="2033851" y="1874296"/>
            <a:ext cx="327749" cy="28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9" name="Picture 143"/>
          <p:cNvPicPr>
            <a:picLocks noChangeAspect="1"/>
          </p:cNvPicPr>
          <p:nvPr/>
        </p:nvPicPr>
        <p:blipFill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174" y="1881290"/>
            <a:ext cx="341523" cy="28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0" name="Picture 2" descr="http://www.promotionlepine.com/img/interface/gui/file_types/pdf.png"/>
          <p:cNvPicPr>
            <a:picLocks noChangeAspect="1" noChangeArrowheads="1"/>
          </p:cNvPicPr>
          <p:nvPr/>
        </p:nvPicPr>
        <p:blipFill>
          <a:blip r:embed="rId7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3781" y="1876268"/>
            <a:ext cx="341523" cy="28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1" name="Picture 2" descr="http://www.google.fr/url?source=imglanding&amp;ct=img&amp;q=https://d1uvkq6h1vbgdk.cloudfront.net/commercial_1/images/logos/logo_excel.png&amp;sa=X&amp;ei=D2FaVfnFE4PcUaSMgKgK&amp;ved=0CAkQ8wc&amp;usg=AFQjCNHL8NsjH361VICj7gFdZc5vijgwTw"/>
          <p:cNvPicPr>
            <a:picLocks noChangeAspect="1" noChangeArrowheads="1"/>
          </p:cNvPicPr>
          <p:nvPr/>
        </p:nvPicPr>
        <p:blipFill>
          <a:blip r:embed="rId8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929" y="1881290"/>
            <a:ext cx="288000" cy="28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4" name="Image 93"/>
          <p:cNvPicPr>
            <a:picLocks noChangeAspect="1"/>
          </p:cNvPicPr>
          <p:nvPr/>
        </p:nvPicPr>
        <p:blipFill>
          <a:blip r:embed="rId9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551" y="4784288"/>
            <a:ext cx="3240000" cy="1720763"/>
          </a:xfrm>
          <a:prstGeom prst="rect">
            <a:avLst/>
          </a:prstGeom>
        </p:spPr>
      </p:pic>
      <p:pic>
        <p:nvPicPr>
          <p:cNvPr id="96" name="Picture 24"/>
          <p:cNvPicPr>
            <a:picLocks noChangeAspect="1"/>
          </p:cNvPicPr>
          <p:nvPr/>
        </p:nvPicPr>
        <p:blipFill rotWithShape="1">
          <a:blip r:embed="rId10">
            <a:grayscl/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26257" b="47579" l="1379" r="14224"/>
                    </a14:imgEffect>
                  </a14:imgLayer>
                </a14:imgProps>
              </a:ext>
            </a:extLst>
          </a:blip>
          <a:srcRect l="1491" t="25543" r="85343" b="52069"/>
          <a:stretch/>
        </p:blipFill>
        <p:spPr>
          <a:xfrm flipH="1">
            <a:off x="4166483" y="4701454"/>
            <a:ext cx="543273" cy="720000"/>
          </a:xfrm>
          <a:prstGeom prst="rect">
            <a:avLst/>
          </a:prstGeom>
        </p:spPr>
      </p:pic>
      <p:pic>
        <p:nvPicPr>
          <p:cNvPr id="98" name="Picture 24"/>
          <p:cNvPicPr>
            <a:picLocks noChangeAspect="1"/>
          </p:cNvPicPr>
          <p:nvPr/>
        </p:nvPicPr>
        <p:blipFill rotWithShape="1">
          <a:blip r:embed="rId12">
            <a:grayscl/>
          </a:blip>
          <a:srcRect t="76878" r="85278"/>
          <a:stretch/>
        </p:blipFill>
        <p:spPr>
          <a:xfrm>
            <a:off x="8433315" y="3681162"/>
            <a:ext cx="588183" cy="720000"/>
          </a:xfrm>
          <a:prstGeom prst="rect">
            <a:avLst/>
          </a:prstGeom>
        </p:spPr>
      </p:pic>
      <p:sp>
        <p:nvSpPr>
          <p:cNvPr id="4" name="Flèche : droite 3"/>
          <p:cNvSpPr/>
          <p:nvPr/>
        </p:nvSpPr>
        <p:spPr>
          <a:xfrm>
            <a:off x="3720147" y="1317526"/>
            <a:ext cx="1440000" cy="720000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Extraire</a:t>
            </a:r>
            <a:endParaRPr lang="en-GB" b="1" dirty="0"/>
          </a:p>
        </p:txBody>
      </p:sp>
      <p:pic>
        <p:nvPicPr>
          <p:cNvPr id="97" name="Picture 24"/>
          <p:cNvPicPr>
            <a:picLocks noChangeAspect="1"/>
          </p:cNvPicPr>
          <p:nvPr/>
        </p:nvPicPr>
        <p:blipFill rotWithShape="1">
          <a:blip r:embed="rId12">
            <a:grayscl/>
          </a:blip>
          <a:srcRect l="-394" t="50697" r="84531" b="23862"/>
          <a:stretch/>
        </p:blipFill>
        <p:spPr>
          <a:xfrm flipH="1">
            <a:off x="8437604" y="1643277"/>
            <a:ext cx="662400" cy="828000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13">
            <a:grayscl/>
          </a:blip>
          <a:stretch>
            <a:fillRect/>
          </a:stretch>
        </p:blipFill>
        <p:spPr>
          <a:xfrm>
            <a:off x="5205431" y="2449205"/>
            <a:ext cx="2782548" cy="3316249"/>
          </a:xfrm>
          <a:prstGeom prst="rect">
            <a:avLst/>
          </a:prstGeom>
        </p:spPr>
      </p:pic>
      <p:grpSp>
        <p:nvGrpSpPr>
          <p:cNvPr id="6" name="Groupe 5"/>
          <p:cNvGrpSpPr/>
          <p:nvPr/>
        </p:nvGrpSpPr>
        <p:grpSpPr>
          <a:xfrm>
            <a:off x="8044363" y="2212734"/>
            <a:ext cx="1440000" cy="720000"/>
            <a:chOff x="7541235" y="1857106"/>
            <a:chExt cx="2364143" cy="720000"/>
          </a:xfrm>
          <a:solidFill>
            <a:schemeClr val="bg1">
              <a:lumMod val="50000"/>
            </a:schemeClr>
          </a:solidFill>
        </p:grpSpPr>
        <p:sp>
          <p:nvSpPr>
            <p:cNvPr id="30" name="Flèche : droite 29"/>
            <p:cNvSpPr/>
            <p:nvPr/>
          </p:nvSpPr>
          <p:spPr>
            <a:xfrm>
              <a:off x="7974890" y="1857106"/>
              <a:ext cx="1930488" cy="720000"/>
            </a:xfrm>
            <a:prstGeom prst="rightArrow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="1" dirty="0"/>
            </a:p>
          </p:txBody>
        </p:sp>
        <p:sp>
          <p:nvSpPr>
            <p:cNvPr id="32" name="Flèche : droite 31"/>
            <p:cNvSpPr/>
            <p:nvPr/>
          </p:nvSpPr>
          <p:spPr>
            <a:xfrm rot="10800000" flipV="1">
              <a:off x="7541235" y="1857106"/>
              <a:ext cx="2064693" cy="720000"/>
            </a:xfrm>
            <a:prstGeom prst="rightArrow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b="1" dirty="0"/>
                <a:t>Fiabiliser</a:t>
              </a:r>
              <a:endParaRPr lang="en-GB" b="1" dirty="0"/>
            </a:p>
          </p:txBody>
        </p:sp>
      </p:grpSp>
      <p:pic>
        <p:nvPicPr>
          <p:cNvPr id="31" name="Picture 250"/>
          <p:cNvPicPr>
            <a:picLocks noChangeAspect="1"/>
          </p:cNvPicPr>
          <p:nvPr/>
        </p:nvPicPr>
        <p:blipFill>
          <a:blip r:embed="rId14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6039" y="1853445"/>
            <a:ext cx="974637" cy="28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" name="Picture 24"/>
          <p:cNvPicPr>
            <a:picLocks noChangeAspect="1"/>
          </p:cNvPicPr>
          <p:nvPr/>
        </p:nvPicPr>
        <p:blipFill rotWithShape="1">
          <a:blip r:embed="rId12">
            <a:grayscl/>
          </a:blip>
          <a:srcRect l="-394" t="50697" r="84531" b="23862"/>
          <a:stretch/>
        </p:blipFill>
        <p:spPr>
          <a:xfrm flipH="1">
            <a:off x="4106919" y="747879"/>
            <a:ext cx="662400" cy="828000"/>
          </a:xfrm>
          <a:prstGeom prst="rect">
            <a:avLst/>
          </a:prstGeom>
        </p:spPr>
      </p:pic>
      <p:sp>
        <p:nvSpPr>
          <p:cNvPr id="36" name="Flèche : droite 35"/>
          <p:cNvSpPr/>
          <p:nvPr/>
        </p:nvSpPr>
        <p:spPr>
          <a:xfrm rot="10800000" flipV="1">
            <a:off x="3707213" y="3190002"/>
            <a:ext cx="1440000" cy="809696"/>
          </a:xfrm>
          <a:prstGeom prst="rightArrow">
            <a:avLst/>
          </a:prstGeom>
          <a:solidFill>
            <a:srgbClr val="FF5050"/>
          </a:solidFill>
          <a:ln>
            <a:solidFill>
              <a:srgbClr val="FF5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Segmenter</a:t>
            </a:r>
            <a:endParaRPr lang="en-GB" b="1" dirty="0"/>
          </a:p>
        </p:txBody>
      </p:sp>
      <p:pic>
        <p:nvPicPr>
          <p:cNvPr id="41" name="Picture 24"/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26257" b="47579" l="1379" r="14224"/>
                    </a14:imgEffect>
                  </a14:imgLayer>
                </a14:imgProps>
              </a:ext>
            </a:extLst>
          </a:blip>
          <a:srcRect l="1491" t="25543" r="85343" b="52069"/>
          <a:stretch/>
        </p:blipFill>
        <p:spPr>
          <a:xfrm flipH="1">
            <a:off x="4166483" y="2657570"/>
            <a:ext cx="543273" cy="720000"/>
          </a:xfrm>
          <a:prstGeom prst="rect">
            <a:avLst/>
          </a:prstGeom>
        </p:spPr>
      </p:pic>
      <p:sp>
        <p:nvSpPr>
          <p:cNvPr id="49" name="Flèche : droite 48"/>
          <p:cNvSpPr/>
          <p:nvPr/>
        </p:nvSpPr>
        <p:spPr>
          <a:xfrm rot="10800000" flipV="1">
            <a:off x="3671211" y="5228389"/>
            <a:ext cx="1476000" cy="809696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Synthétiser</a:t>
            </a:r>
            <a:endParaRPr lang="en-GB" b="1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15">
            <a:grayscl/>
          </a:blip>
          <a:srcRect b="5478"/>
          <a:stretch/>
        </p:blipFill>
        <p:spPr>
          <a:xfrm>
            <a:off x="9469798" y="3758997"/>
            <a:ext cx="2664000" cy="1650734"/>
          </a:xfrm>
          <a:prstGeom prst="rect">
            <a:avLst/>
          </a:prstGeom>
        </p:spPr>
      </p:pic>
      <p:pic>
        <p:nvPicPr>
          <p:cNvPr id="50" name="Picture 2"/>
          <p:cNvPicPr>
            <a:picLocks noChangeAspect="1"/>
          </p:cNvPicPr>
          <p:nvPr/>
        </p:nvPicPr>
        <p:blipFill rotWithShape="1">
          <a:blip r:embed="rId16">
            <a:grayscl/>
          </a:blip>
          <a:srcRect l="33949" t="13574" r="15842" b="5452"/>
          <a:stretch/>
        </p:blipFill>
        <p:spPr>
          <a:xfrm>
            <a:off x="9498640" y="1178541"/>
            <a:ext cx="2520000" cy="2520756"/>
          </a:xfrm>
          <a:prstGeom prst="rect">
            <a:avLst/>
          </a:prstGeom>
        </p:spPr>
      </p:pic>
      <p:grpSp>
        <p:nvGrpSpPr>
          <p:cNvPr id="51" name="Groupe 50"/>
          <p:cNvGrpSpPr/>
          <p:nvPr/>
        </p:nvGrpSpPr>
        <p:grpSpPr>
          <a:xfrm>
            <a:off x="8044366" y="4225967"/>
            <a:ext cx="1440000" cy="720000"/>
            <a:chOff x="7541236" y="1857106"/>
            <a:chExt cx="2364142" cy="720000"/>
          </a:xfrm>
          <a:solidFill>
            <a:schemeClr val="bg1">
              <a:lumMod val="50000"/>
            </a:schemeClr>
          </a:solidFill>
        </p:grpSpPr>
        <p:sp>
          <p:nvSpPr>
            <p:cNvPr id="52" name="Flèche : droite 51"/>
            <p:cNvSpPr/>
            <p:nvPr/>
          </p:nvSpPr>
          <p:spPr>
            <a:xfrm rot="10800000">
              <a:off x="7541236" y="1857106"/>
              <a:ext cx="1651317" cy="720000"/>
            </a:xfrm>
            <a:prstGeom prst="rightArrow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="1" dirty="0"/>
            </a:p>
          </p:txBody>
        </p:sp>
        <p:sp>
          <p:nvSpPr>
            <p:cNvPr id="53" name="Flèche : droite 52"/>
            <p:cNvSpPr/>
            <p:nvPr/>
          </p:nvSpPr>
          <p:spPr>
            <a:xfrm>
              <a:off x="7820927" y="1857106"/>
              <a:ext cx="2084451" cy="720000"/>
            </a:xfrm>
            <a:prstGeom prst="rightArrow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b="1" dirty="0"/>
                <a:t>Estimer</a:t>
              </a:r>
              <a:endParaRPr lang="en-GB" b="1" dirty="0"/>
            </a:p>
          </p:txBody>
        </p:sp>
      </p:grpSp>
      <p:pic>
        <p:nvPicPr>
          <p:cNvPr id="54" name="Image 53"/>
          <p:cNvPicPr>
            <a:picLocks noChangeAspect="1"/>
          </p:cNvPicPr>
          <p:nvPr/>
        </p:nvPicPr>
        <p:blipFill rotWithShape="1">
          <a:blip r:embed="rId17"/>
          <a:srcRect b="6867"/>
          <a:stretch/>
        </p:blipFill>
        <p:spPr>
          <a:xfrm>
            <a:off x="331551" y="2617092"/>
            <a:ext cx="3240000" cy="197860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531558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au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5147702"/>
              </p:ext>
            </p:extLst>
          </p:nvPr>
        </p:nvGraphicFramePr>
        <p:xfrm>
          <a:off x="2" y="6546397"/>
          <a:ext cx="1219199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3999">
                  <a:extLst>
                    <a:ext uri="{9D8B030D-6E8A-4147-A177-3AD203B41FA5}">
                      <a16:colId xmlns:a16="http://schemas.microsoft.com/office/drawing/2014/main" val="1631672212"/>
                    </a:ext>
                  </a:extLst>
                </a:gridCol>
                <a:gridCol w="1469570">
                  <a:extLst>
                    <a:ext uri="{9D8B030D-6E8A-4147-A177-3AD203B41FA5}">
                      <a16:colId xmlns:a16="http://schemas.microsoft.com/office/drawing/2014/main" val="1523975517"/>
                    </a:ext>
                  </a:extLst>
                </a:gridCol>
                <a:gridCol w="1621972">
                  <a:extLst>
                    <a:ext uri="{9D8B030D-6E8A-4147-A177-3AD203B41FA5}">
                      <a16:colId xmlns:a16="http://schemas.microsoft.com/office/drawing/2014/main" val="4284732167"/>
                    </a:ext>
                  </a:extLst>
                </a:gridCol>
                <a:gridCol w="1480455">
                  <a:extLst>
                    <a:ext uri="{9D8B030D-6E8A-4147-A177-3AD203B41FA5}">
                      <a16:colId xmlns:a16="http://schemas.microsoft.com/office/drawing/2014/main" val="4101102102"/>
                    </a:ext>
                  </a:extLst>
                </a:gridCol>
                <a:gridCol w="1523999">
                  <a:extLst>
                    <a:ext uri="{9D8B030D-6E8A-4147-A177-3AD203B41FA5}">
                      <a16:colId xmlns:a16="http://schemas.microsoft.com/office/drawing/2014/main" val="2295709410"/>
                    </a:ext>
                  </a:extLst>
                </a:gridCol>
                <a:gridCol w="1523999">
                  <a:extLst>
                    <a:ext uri="{9D8B030D-6E8A-4147-A177-3AD203B41FA5}">
                      <a16:colId xmlns:a16="http://schemas.microsoft.com/office/drawing/2014/main" val="1293143689"/>
                    </a:ext>
                  </a:extLst>
                </a:gridCol>
                <a:gridCol w="1523999">
                  <a:extLst>
                    <a:ext uri="{9D8B030D-6E8A-4147-A177-3AD203B41FA5}">
                      <a16:colId xmlns:a16="http://schemas.microsoft.com/office/drawing/2014/main" val="3889465694"/>
                    </a:ext>
                  </a:extLst>
                </a:gridCol>
                <a:gridCol w="1523999">
                  <a:extLst>
                    <a:ext uri="{9D8B030D-6E8A-4147-A177-3AD203B41FA5}">
                      <a16:colId xmlns:a16="http://schemas.microsoft.com/office/drawing/2014/main" val="15865034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GB" u="none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0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u="none" dirty="0">
                          <a:solidFill>
                            <a:schemeClr val="bg1"/>
                          </a:solidFill>
                        </a:rPr>
                        <a:t>Contexte</a:t>
                      </a:r>
                      <a:endParaRPr lang="en-GB" u="none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0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Problématique</a:t>
                      </a:r>
                      <a:endParaRPr lang="en-GB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0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État de l’art</a:t>
                      </a:r>
                      <a:endParaRPr lang="en-GB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0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rgbClr val="008080"/>
                          </a:solidFill>
                        </a:rPr>
                        <a:t>Propositions</a:t>
                      </a:r>
                      <a:endParaRPr lang="en-GB" dirty="0">
                        <a:solidFill>
                          <a:srgbClr val="00808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Conclusion</a:t>
                      </a:r>
                      <a:endParaRPr lang="en-GB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0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Perspectives</a:t>
                      </a:r>
                      <a:endParaRPr lang="en-GB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08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3634867"/>
                  </a:ext>
                </a:extLst>
              </a:tr>
            </a:tbl>
          </a:graphicData>
        </a:graphic>
      </p:graphicFrame>
      <p:sp>
        <p:nvSpPr>
          <p:cNvPr id="45" name="Text Placeholder 5"/>
          <p:cNvSpPr txBox="1">
            <a:spLocks/>
          </p:cNvSpPr>
          <p:nvPr/>
        </p:nvSpPr>
        <p:spPr>
          <a:xfrm>
            <a:off x="0" y="6612"/>
            <a:ext cx="12192000" cy="539750"/>
          </a:xfrm>
          <a:prstGeom prst="rect">
            <a:avLst/>
          </a:prstGeom>
          <a:solidFill>
            <a:srgbClr val="008080"/>
          </a:solidFill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000" b="1" kern="1200">
                <a:solidFill>
                  <a:srgbClr val="C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dirty="0">
                <a:solidFill>
                  <a:schemeClr val="bg1"/>
                </a:solidFill>
                <a:latin typeface="Rockwell" panose="02060603020205020403" pitchFamily="18" charset="0"/>
                <a:ea typeface="Batang" panose="02030600000101010101" pitchFamily="18" charset="-127"/>
              </a:rPr>
              <a:t>SEGMENTER : Objectifs &amp; Limites</a:t>
            </a:r>
          </a:p>
        </p:txBody>
      </p:sp>
      <p:sp>
        <p:nvSpPr>
          <p:cNvPr id="40" name="Ellipse 39"/>
          <p:cNvSpPr/>
          <p:nvPr/>
        </p:nvSpPr>
        <p:spPr>
          <a:xfrm>
            <a:off x="11504141" y="6561636"/>
            <a:ext cx="620006" cy="288000"/>
          </a:xfrm>
          <a:prstGeom prst="ellipse">
            <a:avLst/>
          </a:prstGeom>
          <a:solidFill>
            <a:schemeClr val="bg1"/>
          </a:solidFill>
          <a:ln>
            <a:solidFill>
              <a:srgbClr val="0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5217DFA7-C24C-4BC7-90E8-E168825F2671}" type="slidenum">
              <a:rPr lang="fr-FR" sz="1400" b="1" smtClean="0">
                <a:solidFill>
                  <a:srgbClr val="008080"/>
                </a:solidFill>
              </a:rPr>
              <a:pPr algn="ctr"/>
              <a:t>35</a:t>
            </a:fld>
            <a:endParaRPr lang="fr-FR" sz="1400" b="1" dirty="0">
              <a:solidFill>
                <a:srgbClr val="008080"/>
              </a:solidFill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2" y="596900"/>
            <a:ext cx="12191998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fr-FR" sz="2400" b="1" dirty="0">
                <a:solidFill>
                  <a:srgbClr val="76639D"/>
                </a:solidFill>
                <a:latin typeface="Arial Black" panose="020B0A04020102020204" pitchFamily="34" charset="0"/>
              </a:rPr>
              <a:t>Objectifs :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fr-FR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Faciliter l’exploitation des exigences</a:t>
            </a:r>
          </a:p>
          <a:p>
            <a:pPr lvl="1">
              <a:lnSpc>
                <a:spcPct val="150000"/>
              </a:lnSpc>
            </a:pPr>
            <a:endParaRPr lang="fr-FR" sz="2400" b="1" dirty="0"/>
          </a:p>
          <a:p>
            <a:pPr lvl="1">
              <a:lnSpc>
                <a:spcPct val="150000"/>
              </a:lnSpc>
            </a:pPr>
            <a:endParaRPr lang="fr-FR" sz="2400" b="1" dirty="0"/>
          </a:p>
          <a:p>
            <a:pPr lvl="1">
              <a:lnSpc>
                <a:spcPct val="150000"/>
              </a:lnSpc>
            </a:pPr>
            <a:endParaRPr lang="fr-FR" sz="1600" b="1" dirty="0"/>
          </a:p>
          <a:p>
            <a:pPr lvl="1">
              <a:lnSpc>
                <a:spcPct val="150000"/>
              </a:lnSpc>
            </a:pPr>
            <a:endParaRPr lang="fr-FR" sz="2000" b="1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fr-FR" sz="2400" b="1" dirty="0">
                <a:solidFill>
                  <a:srgbClr val="76639D"/>
                </a:solidFill>
                <a:latin typeface="Arial Black" panose="020B0A04020102020204" pitchFamily="34" charset="0"/>
              </a:rPr>
              <a:t>Limites :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fr-FR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Classification exigences </a:t>
            </a:r>
            <a:r>
              <a:rPr lang="fr-FR" sz="2400" b="1" dirty="0">
                <a:solidFill>
                  <a:srgbClr val="76639D"/>
                </a:solidFill>
              </a:rPr>
              <a:t>fonctionnelles </a:t>
            </a:r>
            <a:r>
              <a:rPr lang="fr-FR" sz="2400" b="1" i="1" dirty="0">
                <a:solidFill>
                  <a:srgbClr val="76639D"/>
                </a:solidFill>
              </a:rPr>
              <a:t>vs. </a:t>
            </a:r>
            <a:r>
              <a:rPr lang="fr-FR" sz="2400" b="1" dirty="0">
                <a:solidFill>
                  <a:srgbClr val="76639D"/>
                </a:solidFill>
              </a:rPr>
              <a:t>non fonctionnelles </a:t>
            </a:r>
            <a:r>
              <a:rPr lang="fr-FR" sz="2400" dirty="0">
                <a:solidFill>
                  <a:schemeClr val="accent4">
                    <a:lumMod val="50000"/>
                  </a:schemeClr>
                </a:solidFill>
              </a:rPr>
              <a:t>[</a:t>
            </a:r>
            <a:r>
              <a:rPr lang="fr-FR" sz="2400" dirty="0" err="1">
                <a:solidFill>
                  <a:schemeClr val="accent4">
                    <a:lumMod val="50000"/>
                  </a:schemeClr>
                </a:solidFill>
              </a:rPr>
              <a:t>Casamayor</a:t>
            </a:r>
            <a:r>
              <a:rPr lang="fr-FR" sz="2400" dirty="0">
                <a:solidFill>
                  <a:schemeClr val="accent4">
                    <a:lumMod val="50000"/>
                  </a:schemeClr>
                </a:solidFill>
              </a:rPr>
              <a:t>, 2010]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fr-FR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Apprentissage non supervisé purement </a:t>
            </a:r>
            <a:r>
              <a:rPr lang="fr-FR" sz="2400" b="1" dirty="0">
                <a:solidFill>
                  <a:srgbClr val="76639D"/>
                </a:solidFill>
              </a:rPr>
              <a:t>sémantique </a:t>
            </a:r>
            <a:r>
              <a:rPr lang="fr-FR" sz="2400" dirty="0">
                <a:solidFill>
                  <a:schemeClr val="accent4">
                    <a:lumMod val="50000"/>
                  </a:schemeClr>
                </a:solidFill>
              </a:rPr>
              <a:t>[Duan, 2009]</a:t>
            </a:r>
            <a:endParaRPr lang="fr-FR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fr-FR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Apprentissage supervisé </a:t>
            </a:r>
            <a:r>
              <a:rPr lang="fr-FR" sz="2400" b="1" dirty="0">
                <a:solidFill>
                  <a:srgbClr val="76639D"/>
                </a:solidFill>
              </a:rPr>
              <a:t>thématique</a:t>
            </a:r>
            <a:r>
              <a:rPr lang="fr-FR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(sécurité, signal, test...) en allemand </a:t>
            </a:r>
            <a:r>
              <a:rPr lang="fr-FR" sz="2400" dirty="0">
                <a:solidFill>
                  <a:schemeClr val="accent4">
                    <a:lumMod val="50000"/>
                  </a:schemeClr>
                </a:solidFill>
              </a:rPr>
              <a:t>[</a:t>
            </a:r>
            <a:r>
              <a:rPr lang="fr-FR" sz="2400" dirty="0" err="1">
                <a:solidFill>
                  <a:schemeClr val="accent4">
                    <a:lumMod val="50000"/>
                  </a:schemeClr>
                </a:solidFill>
              </a:rPr>
              <a:t>Knauss</a:t>
            </a:r>
            <a:r>
              <a:rPr lang="fr-FR" sz="2400" dirty="0">
                <a:solidFill>
                  <a:schemeClr val="accent4">
                    <a:lumMod val="50000"/>
                  </a:schemeClr>
                </a:solidFill>
              </a:rPr>
              <a:t>, 2014]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fr-FR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Collection</a:t>
            </a:r>
            <a:r>
              <a:rPr lang="fr-FR" sz="2400" b="1" dirty="0">
                <a:solidFill>
                  <a:srgbClr val="76639D"/>
                </a:solidFill>
              </a:rPr>
              <a:t> données d’apprentissage </a:t>
            </a:r>
            <a:r>
              <a:rPr lang="fr-FR" sz="2400" dirty="0">
                <a:solidFill>
                  <a:schemeClr val="accent4">
                    <a:lumMod val="50000"/>
                  </a:schemeClr>
                </a:solidFill>
              </a:rPr>
              <a:t>[</a:t>
            </a:r>
            <a:r>
              <a:rPr lang="fr-FR" sz="2400" dirty="0" err="1">
                <a:solidFill>
                  <a:schemeClr val="accent4">
                    <a:lumMod val="50000"/>
                  </a:schemeClr>
                </a:solidFill>
              </a:rPr>
              <a:t>Knauss</a:t>
            </a:r>
            <a:r>
              <a:rPr lang="fr-FR" sz="2400" dirty="0">
                <a:solidFill>
                  <a:schemeClr val="accent4">
                    <a:lumMod val="50000"/>
                  </a:schemeClr>
                </a:solidFill>
              </a:rPr>
              <a:t>, 2014]</a:t>
            </a:r>
            <a:endParaRPr lang="en-GB" sz="2400" b="1"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9676" y="1244154"/>
            <a:ext cx="6684471" cy="2520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00742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Tableau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59735"/>
              </p:ext>
            </p:extLst>
          </p:nvPr>
        </p:nvGraphicFramePr>
        <p:xfrm>
          <a:off x="2" y="6546397"/>
          <a:ext cx="1219199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3999">
                  <a:extLst>
                    <a:ext uri="{9D8B030D-6E8A-4147-A177-3AD203B41FA5}">
                      <a16:colId xmlns:a16="http://schemas.microsoft.com/office/drawing/2014/main" val="1631672212"/>
                    </a:ext>
                  </a:extLst>
                </a:gridCol>
                <a:gridCol w="1469570">
                  <a:extLst>
                    <a:ext uri="{9D8B030D-6E8A-4147-A177-3AD203B41FA5}">
                      <a16:colId xmlns:a16="http://schemas.microsoft.com/office/drawing/2014/main" val="1523975517"/>
                    </a:ext>
                  </a:extLst>
                </a:gridCol>
                <a:gridCol w="1621972">
                  <a:extLst>
                    <a:ext uri="{9D8B030D-6E8A-4147-A177-3AD203B41FA5}">
                      <a16:colId xmlns:a16="http://schemas.microsoft.com/office/drawing/2014/main" val="4284732167"/>
                    </a:ext>
                  </a:extLst>
                </a:gridCol>
                <a:gridCol w="1480455">
                  <a:extLst>
                    <a:ext uri="{9D8B030D-6E8A-4147-A177-3AD203B41FA5}">
                      <a16:colId xmlns:a16="http://schemas.microsoft.com/office/drawing/2014/main" val="4101102102"/>
                    </a:ext>
                  </a:extLst>
                </a:gridCol>
                <a:gridCol w="1523999">
                  <a:extLst>
                    <a:ext uri="{9D8B030D-6E8A-4147-A177-3AD203B41FA5}">
                      <a16:colId xmlns:a16="http://schemas.microsoft.com/office/drawing/2014/main" val="2295709410"/>
                    </a:ext>
                  </a:extLst>
                </a:gridCol>
                <a:gridCol w="1523999">
                  <a:extLst>
                    <a:ext uri="{9D8B030D-6E8A-4147-A177-3AD203B41FA5}">
                      <a16:colId xmlns:a16="http://schemas.microsoft.com/office/drawing/2014/main" val="1293143689"/>
                    </a:ext>
                  </a:extLst>
                </a:gridCol>
                <a:gridCol w="1523999">
                  <a:extLst>
                    <a:ext uri="{9D8B030D-6E8A-4147-A177-3AD203B41FA5}">
                      <a16:colId xmlns:a16="http://schemas.microsoft.com/office/drawing/2014/main" val="3889465694"/>
                    </a:ext>
                  </a:extLst>
                </a:gridCol>
                <a:gridCol w="1523999">
                  <a:extLst>
                    <a:ext uri="{9D8B030D-6E8A-4147-A177-3AD203B41FA5}">
                      <a16:colId xmlns:a16="http://schemas.microsoft.com/office/drawing/2014/main" val="15865034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GB" u="none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0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u="none" dirty="0">
                          <a:solidFill>
                            <a:schemeClr val="bg1"/>
                          </a:solidFill>
                        </a:rPr>
                        <a:t>Contexte</a:t>
                      </a:r>
                      <a:endParaRPr lang="en-GB" u="none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0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Problématique</a:t>
                      </a:r>
                      <a:endParaRPr lang="en-GB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0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État de l’art</a:t>
                      </a:r>
                      <a:endParaRPr lang="en-GB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0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rgbClr val="008080"/>
                          </a:solidFill>
                        </a:rPr>
                        <a:t>Propositions</a:t>
                      </a:r>
                      <a:endParaRPr lang="en-GB" dirty="0">
                        <a:solidFill>
                          <a:srgbClr val="00808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Conclusion</a:t>
                      </a:r>
                      <a:endParaRPr lang="en-GB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0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Perspectives</a:t>
                      </a:r>
                      <a:endParaRPr lang="en-GB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08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3634867"/>
                  </a:ext>
                </a:extLst>
              </a:tr>
            </a:tbl>
          </a:graphicData>
        </a:graphic>
      </p:graphicFrame>
      <p:sp>
        <p:nvSpPr>
          <p:cNvPr id="45" name="Text Placeholder 5"/>
          <p:cNvSpPr txBox="1">
            <a:spLocks/>
          </p:cNvSpPr>
          <p:nvPr/>
        </p:nvSpPr>
        <p:spPr>
          <a:xfrm>
            <a:off x="0" y="6612"/>
            <a:ext cx="12192000" cy="539750"/>
          </a:xfrm>
          <a:prstGeom prst="rect">
            <a:avLst/>
          </a:prstGeom>
          <a:solidFill>
            <a:srgbClr val="008080"/>
          </a:solidFill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000" b="1" kern="1200">
                <a:solidFill>
                  <a:srgbClr val="C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dirty="0">
                <a:solidFill>
                  <a:schemeClr val="bg1"/>
                </a:solidFill>
                <a:latin typeface="Rockwell" panose="02060603020205020403" pitchFamily="18" charset="0"/>
                <a:ea typeface="Batang" panose="02030600000101010101" pitchFamily="18" charset="-127"/>
              </a:rPr>
              <a:t>SEGMENTER : Classifier au sein de catégories métiers</a:t>
            </a:r>
          </a:p>
        </p:txBody>
      </p:sp>
      <p:sp>
        <p:nvSpPr>
          <p:cNvPr id="40" name="Ellipse 39"/>
          <p:cNvSpPr/>
          <p:nvPr/>
        </p:nvSpPr>
        <p:spPr>
          <a:xfrm>
            <a:off x="11504141" y="6561636"/>
            <a:ext cx="620006" cy="288000"/>
          </a:xfrm>
          <a:prstGeom prst="ellipse">
            <a:avLst/>
          </a:prstGeom>
          <a:solidFill>
            <a:schemeClr val="bg1"/>
          </a:solidFill>
          <a:ln>
            <a:solidFill>
              <a:srgbClr val="0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5217DFA7-C24C-4BC7-90E8-E168825F2671}" type="slidenum">
              <a:rPr lang="fr-FR" sz="1400" b="1" smtClean="0">
                <a:solidFill>
                  <a:srgbClr val="008080"/>
                </a:solidFill>
              </a:rPr>
              <a:pPr algn="ctr"/>
              <a:t>36</a:t>
            </a:fld>
            <a:endParaRPr lang="fr-FR" sz="1400" b="1" dirty="0">
              <a:solidFill>
                <a:srgbClr val="008080"/>
              </a:solidFill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4"/>
          <a:srcRect b="55037"/>
          <a:stretch/>
        </p:blipFill>
        <p:spPr>
          <a:xfrm>
            <a:off x="6036350" y="1203449"/>
            <a:ext cx="6101299" cy="1800000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5896883" y="716300"/>
            <a:ext cx="6380232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6000" tIns="0" rIns="36000" bIns="0" numCol="1" spcCol="38100" rtlCol="0" anchor="t">
            <a:spAutoFit/>
          </a:bodyPr>
          <a:lstStyle/>
          <a:p>
            <a:pPr marL="0" marR="0" indent="0" algn="ctr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2400" b="1" dirty="0">
                <a:solidFill>
                  <a:srgbClr val="666699"/>
                </a:solidFill>
                <a:latin typeface="Calibri"/>
                <a:ea typeface="Calibri"/>
                <a:cs typeface="Calibri"/>
                <a:sym typeface="Calibri"/>
              </a:rPr>
              <a:t>Hypothèse : 1 métier = 1 distribution de termes</a:t>
            </a:r>
            <a:endParaRPr kumimoji="0" lang="en-GB" sz="2400" b="1" i="0" u="none" strike="noStrike" cap="none" spc="0" normalizeH="0" baseline="0" dirty="0" err="1">
              <a:ln>
                <a:noFill/>
              </a:ln>
              <a:solidFill>
                <a:srgbClr val="666699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 rotWithShape="1">
          <a:blip r:embed="rId4"/>
          <a:srcRect t="47593"/>
          <a:stretch/>
        </p:blipFill>
        <p:spPr>
          <a:xfrm>
            <a:off x="6078840" y="4264863"/>
            <a:ext cx="6016319" cy="2068777"/>
          </a:xfrm>
          <a:prstGeom prst="rect">
            <a:avLst/>
          </a:prstGeom>
        </p:spPr>
      </p:pic>
      <p:sp>
        <p:nvSpPr>
          <p:cNvPr id="10" name="ZoneTexte 9"/>
          <p:cNvSpPr txBox="1"/>
          <p:nvPr/>
        </p:nvSpPr>
        <p:spPr>
          <a:xfrm>
            <a:off x="5967177" y="3390955"/>
            <a:ext cx="6239644" cy="738664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6000" tIns="0" rIns="36000" bIns="0" numCol="1" spcCol="38100" rtlCol="0" anchor="t">
            <a:spAutoFit/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en-US" sz="2400" b="1" dirty="0">
                <a:solidFill>
                  <a:srgbClr val="666699"/>
                </a:solidFill>
                <a:ea typeface="Calibri"/>
                <a:cs typeface="Calibri"/>
              </a:rPr>
              <a:t>Sélection d’un sous-ensemble de termes caractéristiques d’un métier</a:t>
            </a:r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0878" y="2016649"/>
            <a:ext cx="3900430" cy="2568863"/>
          </a:xfrm>
          <a:prstGeom prst="rect">
            <a:avLst/>
          </a:prstGeom>
        </p:spPr>
      </p:pic>
      <p:sp>
        <p:nvSpPr>
          <p:cNvPr id="23" name="ZoneTexte 22"/>
          <p:cNvSpPr txBox="1"/>
          <p:nvPr/>
        </p:nvSpPr>
        <p:spPr>
          <a:xfrm>
            <a:off x="637291" y="1656965"/>
            <a:ext cx="4676932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6000" tIns="0" rIns="36000" bIns="0" numCol="1" spcCol="38100" rtlCol="0" anchor="t">
            <a:spAutoFit/>
          </a:bodyPr>
          <a:lstStyle/>
          <a:p>
            <a:pPr marL="0" marR="0" indent="0" algn="ctr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2400" b="1" dirty="0">
                <a:solidFill>
                  <a:srgbClr val="666699"/>
                </a:solidFill>
                <a:latin typeface="Calibri"/>
                <a:ea typeface="Calibri"/>
                <a:cs typeface="Calibri"/>
                <a:sym typeface="Calibri"/>
              </a:rPr>
              <a:t>Fonction de classification</a:t>
            </a:r>
            <a:endParaRPr kumimoji="0" lang="en-GB" sz="2400" b="1" i="0" u="none" strike="noStrike" cap="none" spc="0" normalizeH="0" baseline="0" dirty="0" err="1">
              <a:ln>
                <a:noFill/>
              </a:ln>
              <a:solidFill>
                <a:srgbClr val="666699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6"/>
          <a:srcRect t="76878" r="85278"/>
          <a:stretch/>
        </p:blipFill>
        <p:spPr>
          <a:xfrm flipH="1">
            <a:off x="347502" y="3011698"/>
            <a:ext cx="588183" cy="720000"/>
          </a:xfrm>
          <a:prstGeom prst="rect">
            <a:avLst/>
          </a:prstGeom>
        </p:spPr>
      </p:pic>
      <p:pic>
        <p:nvPicPr>
          <p:cNvPr id="26" name="Picture 24"/>
          <p:cNvPicPr>
            <a:picLocks noChangeAspect="1"/>
          </p:cNvPicPr>
          <p:nvPr/>
        </p:nvPicPr>
        <p:blipFill rotWithShape="1">
          <a:blip r:embed="rId6"/>
          <a:srcRect t="76878" r="85278"/>
          <a:stretch/>
        </p:blipFill>
        <p:spPr>
          <a:xfrm flipH="1">
            <a:off x="2256873" y="5373110"/>
            <a:ext cx="588183" cy="720000"/>
          </a:xfrm>
          <a:prstGeom prst="rect">
            <a:avLst/>
          </a:prstGeom>
        </p:spPr>
      </p:pic>
      <p:pic>
        <p:nvPicPr>
          <p:cNvPr id="27" name="Picture 24"/>
          <p:cNvPicPr>
            <a:picLocks noChangeAspect="1"/>
          </p:cNvPicPr>
          <p:nvPr/>
        </p:nvPicPr>
        <p:blipFill rotWithShape="1">
          <a:blip r:embed="rId6"/>
          <a:srcRect t="76878" r="85278"/>
          <a:stretch/>
        </p:blipFill>
        <p:spPr>
          <a:xfrm>
            <a:off x="5099709" y="3599986"/>
            <a:ext cx="588183" cy="720000"/>
          </a:xfrm>
          <a:prstGeom prst="rect">
            <a:avLst/>
          </a:prstGeom>
        </p:spPr>
      </p:pic>
      <p:cxnSp>
        <p:nvCxnSpPr>
          <p:cNvPr id="30" name="Connecteur droit avec flèche 29"/>
          <p:cNvCxnSpPr>
            <a:stCxn id="25" idx="1"/>
          </p:cNvCxnSpPr>
          <p:nvPr/>
        </p:nvCxnSpPr>
        <p:spPr>
          <a:xfrm flipV="1">
            <a:off x="935685" y="2811370"/>
            <a:ext cx="468275" cy="560328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avec flèche 30"/>
          <p:cNvCxnSpPr/>
          <p:nvPr/>
        </p:nvCxnSpPr>
        <p:spPr>
          <a:xfrm flipV="1">
            <a:off x="2550964" y="4565321"/>
            <a:ext cx="0" cy="828000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eur droit avec flèche 34"/>
          <p:cNvCxnSpPr>
            <a:stCxn id="27" idx="1"/>
          </p:cNvCxnSpPr>
          <p:nvPr/>
        </p:nvCxnSpPr>
        <p:spPr>
          <a:xfrm flipH="1" flipV="1">
            <a:off x="4600306" y="3618554"/>
            <a:ext cx="499403" cy="341432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ZoneTexte 1"/>
          <p:cNvSpPr txBox="1"/>
          <p:nvPr/>
        </p:nvSpPr>
        <p:spPr>
          <a:xfrm>
            <a:off x="-22287" y="3682977"/>
            <a:ext cx="1378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C00000"/>
                </a:solidFill>
              </a:rPr>
              <a:t>Mécanicien</a:t>
            </a:r>
            <a:endParaRPr lang="en-GB" b="1" dirty="0">
              <a:solidFill>
                <a:srgbClr val="C00000"/>
              </a:solidFill>
            </a:endParaRPr>
          </a:p>
        </p:txBody>
      </p:sp>
      <p:sp>
        <p:nvSpPr>
          <p:cNvPr id="41" name="ZoneTexte 40"/>
          <p:cNvSpPr txBox="1"/>
          <p:nvPr/>
        </p:nvSpPr>
        <p:spPr>
          <a:xfrm>
            <a:off x="1794126" y="6032901"/>
            <a:ext cx="1513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accent4">
                    <a:lumMod val="50000"/>
                  </a:schemeClr>
                </a:solidFill>
              </a:rPr>
              <a:t>Informaticien</a:t>
            </a:r>
            <a:endParaRPr lang="en-GB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42" name="ZoneTexte 41"/>
          <p:cNvSpPr txBox="1"/>
          <p:nvPr/>
        </p:nvSpPr>
        <p:spPr>
          <a:xfrm>
            <a:off x="4643352" y="4238680"/>
            <a:ext cx="1513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Électricien</a:t>
            </a:r>
            <a:endParaRPr lang="en-GB" b="1" dirty="0">
              <a:solidFill>
                <a:srgbClr val="0070C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59148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23" grpId="0"/>
      <p:bldP spid="2" grpId="0"/>
      <p:bldP spid="41" grpId="0"/>
      <p:bldP spid="4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ZoneTexte 54"/>
          <p:cNvSpPr txBox="1"/>
          <p:nvPr/>
        </p:nvSpPr>
        <p:spPr>
          <a:xfrm>
            <a:off x="7212803" y="4729349"/>
            <a:ext cx="2103191" cy="1492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200" b="1" dirty="0">
                <a:solidFill>
                  <a:srgbClr val="1414FF"/>
                </a:solidFill>
              </a:rPr>
              <a:t>stress</a:t>
            </a:r>
          </a:p>
          <a:p>
            <a:r>
              <a:rPr lang="fr-FR" sz="2200" b="1" dirty="0">
                <a:solidFill>
                  <a:srgbClr val="FF0000"/>
                </a:solidFill>
              </a:rPr>
              <a:t>computer</a:t>
            </a:r>
            <a:endParaRPr lang="fr-FR" sz="300" b="1" dirty="0">
              <a:solidFill>
                <a:srgbClr val="FF0000"/>
              </a:solidFill>
            </a:endParaRPr>
          </a:p>
          <a:p>
            <a:endParaRPr lang="fr-FR" sz="300" b="1" dirty="0">
              <a:solidFill>
                <a:srgbClr val="339933"/>
              </a:solidFill>
            </a:endParaRPr>
          </a:p>
          <a:p>
            <a:r>
              <a:rPr lang="fr-FR" sz="2200" b="1" dirty="0">
                <a:solidFill>
                  <a:srgbClr val="339933"/>
                </a:solidFill>
              </a:rPr>
              <a:t>volts</a:t>
            </a:r>
          </a:p>
          <a:p>
            <a:r>
              <a:rPr lang="fr-FR" sz="2200" b="1" dirty="0" err="1">
                <a:solidFill>
                  <a:srgbClr val="954ECA"/>
                </a:solidFill>
              </a:rPr>
              <a:t>gailure</a:t>
            </a:r>
            <a:endParaRPr lang="en-GB" sz="2200" b="1" dirty="0">
              <a:solidFill>
                <a:srgbClr val="954ECA"/>
              </a:solidFill>
            </a:endParaRPr>
          </a:p>
        </p:txBody>
      </p:sp>
      <p:sp>
        <p:nvSpPr>
          <p:cNvPr id="45" name="Text Placeholder 5"/>
          <p:cNvSpPr txBox="1">
            <a:spLocks/>
          </p:cNvSpPr>
          <p:nvPr/>
        </p:nvSpPr>
        <p:spPr>
          <a:xfrm>
            <a:off x="0" y="6612"/>
            <a:ext cx="12192000" cy="539750"/>
          </a:xfrm>
          <a:prstGeom prst="rect">
            <a:avLst/>
          </a:prstGeom>
          <a:solidFill>
            <a:srgbClr val="008080"/>
          </a:solidFill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000" b="1" kern="1200">
                <a:solidFill>
                  <a:srgbClr val="C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dirty="0">
                <a:solidFill>
                  <a:schemeClr val="bg1"/>
                </a:solidFill>
                <a:latin typeface="Rockwell" panose="02060603020205020403" pitchFamily="18" charset="0"/>
                <a:ea typeface="Batang" panose="02030600000101010101" pitchFamily="18" charset="-127"/>
              </a:rPr>
              <a:t>SEGMENTER : Classifier au sein de catégories métiers</a:t>
            </a:r>
          </a:p>
        </p:txBody>
      </p:sp>
      <p:graphicFrame>
        <p:nvGraphicFramePr>
          <p:cNvPr id="38" name="Tableau 37"/>
          <p:cNvGraphicFramePr>
            <a:graphicFrameLocks noGrp="1"/>
          </p:cNvGraphicFramePr>
          <p:nvPr>
            <p:extLst/>
          </p:nvPr>
        </p:nvGraphicFramePr>
        <p:xfrm>
          <a:off x="2" y="6546397"/>
          <a:ext cx="1219199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3999">
                  <a:extLst>
                    <a:ext uri="{9D8B030D-6E8A-4147-A177-3AD203B41FA5}">
                      <a16:colId xmlns:a16="http://schemas.microsoft.com/office/drawing/2014/main" val="1631672212"/>
                    </a:ext>
                  </a:extLst>
                </a:gridCol>
                <a:gridCol w="1469570">
                  <a:extLst>
                    <a:ext uri="{9D8B030D-6E8A-4147-A177-3AD203B41FA5}">
                      <a16:colId xmlns:a16="http://schemas.microsoft.com/office/drawing/2014/main" val="1523975517"/>
                    </a:ext>
                  </a:extLst>
                </a:gridCol>
                <a:gridCol w="1621972">
                  <a:extLst>
                    <a:ext uri="{9D8B030D-6E8A-4147-A177-3AD203B41FA5}">
                      <a16:colId xmlns:a16="http://schemas.microsoft.com/office/drawing/2014/main" val="4284732167"/>
                    </a:ext>
                  </a:extLst>
                </a:gridCol>
                <a:gridCol w="1480455">
                  <a:extLst>
                    <a:ext uri="{9D8B030D-6E8A-4147-A177-3AD203B41FA5}">
                      <a16:colId xmlns:a16="http://schemas.microsoft.com/office/drawing/2014/main" val="4101102102"/>
                    </a:ext>
                  </a:extLst>
                </a:gridCol>
                <a:gridCol w="1523999">
                  <a:extLst>
                    <a:ext uri="{9D8B030D-6E8A-4147-A177-3AD203B41FA5}">
                      <a16:colId xmlns:a16="http://schemas.microsoft.com/office/drawing/2014/main" val="2295709410"/>
                    </a:ext>
                  </a:extLst>
                </a:gridCol>
                <a:gridCol w="1523999">
                  <a:extLst>
                    <a:ext uri="{9D8B030D-6E8A-4147-A177-3AD203B41FA5}">
                      <a16:colId xmlns:a16="http://schemas.microsoft.com/office/drawing/2014/main" val="1293143689"/>
                    </a:ext>
                  </a:extLst>
                </a:gridCol>
                <a:gridCol w="1523999">
                  <a:extLst>
                    <a:ext uri="{9D8B030D-6E8A-4147-A177-3AD203B41FA5}">
                      <a16:colId xmlns:a16="http://schemas.microsoft.com/office/drawing/2014/main" val="3889465694"/>
                    </a:ext>
                  </a:extLst>
                </a:gridCol>
                <a:gridCol w="1523999">
                  <a:extLst>
                    <a:ext uri="{9D8B030D-6E8A-4147-A177-3AD203B41FA5}">
                      <a16:colId xmlns:a16="http://schemas.microsoft.com/office/drawing/2014/main" val="15865034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GB" u="none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0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u="none" dirty="0">
                          <a:solidFill>
                            <a:schemeClr val="bg1"/>
                          </a:solidFill>
                        </a:rPr>
                        <a:t>Contexte</a:t>
                      </a:r>
                      <a:endParaRPr lang="en-GB" u="none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0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Problématique</a:t>
                      </a:r>
                      <a:endParaRPr lang="en-GB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0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État de l’art</a:t>
                      </a:r>
                      <a:endParaRPr lang="en-GB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0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rgbClr val="008080"/>
                          </a:solidFill>
                        </a:rPr>
                        <a:t>Propositions</a:t>
                      </a:r>
                      <a:endParaRPr lang="en-GB" dirty="0">
                        <a:solidFill>
                          <a:srgbClr val="00808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Conclusion</a:t>
                      </a:r>
                      <a:endParaRPr lang="en-GB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0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Perspectives</a:t>
                      </a:r>
                      <a:endParaRPr lang="en-GB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08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3634867"/>
                  </a:ext>
                </a:extLst>
              </a:tr>
            </a:tbl>
          </a:graphicData>
        </a:graphic>
      </p:graphicFrame>
      <p:sp>
        <p:nvSpPr>
          <p:cNvPr id="40" name="Ellipse 39"/>
          <p:cNvSpPr/>
          <p:nvPr/>
        </p:nvSpPr>
        <p:spPr>
          <a:xfrm>
            <a:off x="11504141" y="6561636"/>
            <a:ext cx="620006" cy="288000"/>
          </a:xfrm>
          <a:prstGeom prst="ellipse">
            <a:avLst/>
          </a:prstGeom>
          <a:solidFill>
            <a:schemeClr val="bg1"/>
          </a:solidFill>
          <a:ln>
            <a:solidFill>
              <a:srgbClr val="0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5217DFA7-C24C-4BC7-90E8-E168825F2671}" type="slidenum">
              <a:rPr lang="fr-FR" sz="1400" b="1" smtClean="0">
                <a:solidFill>
                  <a:srgbClr val="008080"/>
                </a:solidFill>
              </a:rPr>
              <a:pPr algn="ctr"/>
              <a:t>37</a:t>
            </a:fld>
            <a:endParaRPr lang="fr-FR" sz="1400" b="1" dirty="0">
              <a:solidFill>
                <a:srgbClr val="008080"/>
              </a:solidFill>
            </a:endParaRPr>
          </a:p>
        </p:txBody>
      </p:sp>
      <p:sp>
        <p:nvSpPr>
          <p:cNvPr id="2" name="Organigramme : Multidocument 1"/>
          <p:cNvSpPr/>
          <p:nvPr/>
        </p:nvSpPr>
        <p:spPr>
          <a:xfrm>
            <a:off x="80212" y="658657"/>
            <a:ext cx="1656000" cy="1980000"/>
          </a:xfrm>
          <a:prstGeom prst="flowChartMultidocument">
            <a:avLst/>
          </a:prstGeom>
          <a:solidFill>
            <a:srgbClr val="1414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Mécanique</a:t>
            </a:r>
          </a:p>
          <a:p>
            <a:pPr algn="ctr"/>
            <a:r>
              <a:rPr lang="fr-FR" dirty="0"/>
              <a:t>(ME)</a:t>
            </a:r>
            <a:endParaRPr lang="en-GB" dirty="0"/>
          </a:p>
        </p:txBody>
      </p:sp>
      <p:sp>
        <p:nvSpPr>
          <p:cNvPr id="14" name="Organigramme : Multidocument 13"/>
          <p:cNvSpPr/>
          <p:nvPr/>
        </p:nvSpPr>
        <p:spPr>
          <a:xfrm>
            <a:off x="1778001" y="658657"/>
            <a:ext cx="1656000" cy="1980000"/>
          </a:xfrm>
          <a:prstGeom prst="flowChartMultidocument">
            <a:avLst/>
          </a:prstGeom>
          <a:solidFill>
            <a:srgbClr val="FF1C1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Informatique</a:t>
            </a:r>
          </a:p>
          <a:p>
            <a:pPr algn="ctr"/>
            <a:r>
              <a:rPr lang="fr-FR" dirty="0"/>
              <a:t>(CS)</a:t>
            </a:r>
            <a:endParaRPr lang="en-GB" dirty="0"/>
          </a:p>
        </p:txBody>
      </p:sp>
      <p:sp>
        <p:nvSpPr>
          <p:cNvPr id="15" name="Organigramme : Multidocument 14"/>
          <p:cNvSpPr/>
          <p:nvPr/>
        </p:nvSpPr>
        <p:spPr>
          <a:xfrm>
            <a:off x="3475790" y="658657"/>
            <a:ext cx="1656000" cy="1980000"/>
          </a:xfrm>
          <a:prstGeom prst="flowChartMultidocument">
            <a:avLst/>
          </a:prstGeom>
          <a:solidFill>
            <a:srgbClr val="33993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Électrique</a:t>
            </a:r>
          </a:p>
          <a:p>
            <a:pPr algn="ctr"/>
            <a:r>
              <a:rPr lang="fr-FR" dirty="0"/>
              <a:t>(EE)</a:t>
            </a:r>
            <a:endParaRPr lang="en-GB" dirty="0"/>
          </a:p>
        </p:txBody>
      </p:sp>
      <p:sp>
        <p:nvSpPr>
          <p:cNvPr id="16" name="Organigramme : Multidocument 15"/>
          <p:cNvSpPr/>
          <p:nvPr/>
        </p:nvSpPr>
        <p:spPr>
          <a:xfrm>
            <a:off x="5173578" y="658657"/>
            <a:ext cx="1656000" cy="1980000"/>
          </a:xfrm>
          <a:prstGeom prst="flowChartMultidocument">
            <a:avLst/>
          </a:prstGeom>
          <a:solidFill>
            <a:srgbClr val="954EC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Fiabilité</a:t>
            </a:r>
          </a:p>
          <a:p>
            <a:pPr algn="ctr"/>
            <a:r>
              <a:rPr lang="fr-FR" dirty="0"/>
              <a:t>(RAMS)</a:t>
            </a:r>
            <a:endParaRPr lang="en-GB" dirty="0"/>
          </a:p>
        </p:txBody>
      </p:sp>
      <p:sp>
        <p:nvSpPr>
          <p:cNvPr id="3" name="Organigramme : Document 2"/>
          <p:cNvSpPr/>
          <p:nvPr/>
        </p:nvSpPr>
        <p:spPr>
          <a:xfrm>
            <a:off x="59318" y="2989390"/>
            <a:ext cx="6770260" cy="1608980"/>
          </a:xfrm>
          <a:prstGeom prst="flowChartDocument">
            <a:avLst/>
          </a:prstGeom>
          <a:solidFill>
            <a:schemeClr val="bg1"/>
          </a:solidFill>
          <a:ln w="76200">
            <a:solidFill>
              <a:srgbClr val="3366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fr-FR" sz="200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endParaRPr lang="en-GB" sz="2000" dirty="0">
              <a:solidFill>
                <a:schemeClr val="accent4">
                  <a:lumMod val="50000"/>
                </a:schemeClr>
              </a:solidFill>
            </a:endParaRPr>
          </a:p>
          <a:p>
            <a:r>
              <a:rPr lang="fr-FR" sz="200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endParaRPr lang="en-GB" sz="2000" dirty="0">
              <a:solidFill>
                <a:schemeClr val="accent4">
                  <a:lumMod val="50000"/>
                </a:schemeClr>
              </a:solidFill>
            </a:endParaRPr>
          </a:p>
        </p:txBody>
      </p:sp>
      <p:cxnSp>
        <p:nvCxnSpPr>
          <p:cNvPr id="5" name="Connecteur droit avec flèche 4"/>
          <p:cNvCxnSpPr>
            <a:stCxn id="2" idx="2"/>
          </p:cNvCxnSpPr>
          <p:nvPr/>
        </p:nvCxnSpPr>
        <p:spPr>
          <a:xfrm flipH="1">
            <a:off x="770021" y="2563674"/>
            <a:ext cx="0" cy="425716"/>
          </a:xfrm>
          <a:prstGeom prst="straightConnector1">
            <a:avLst/>
          </a:prstGeom>
          <a:ln w="571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avec flèche 20"/>
          <p:cNvCxnSpPr>
            <a:stCxn id="14" idx="2"/>
          </p:cNvCxnSpPr>
          <p:nvPr/>
        </p:nvCxnSpPr>
        <p:spPr>
          <a:xfrm flipH="1">
            <a:off x="2446915" y="2563674"/>
            <a:ext cx="0" cy="425716"/>
          </a:xfrm>
          <a:prstGeom prst="straightConnector1">
            <a:avLst/>
          </a:prstGeom>
          <a:ln w="571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avec flèche 24"/>
          <p:cNvCxnSpPr>
            <a:stCxn id="15" idx="2"/>
          </p:cNvCxnSpPr>
          <p:nvPr/>
        </p:nvCxnSpPr>
        <p:spPr>
          <a:xfrm>
            <a:off x="4188637" y="2563674"/>
            <a:ext cx="0" cy="425716"/>
          </a:xfrm>
          <a:prstGeom prst="straightConnector1">
            <a:avLst/>
          </a:prstGeom>
          <a:ln w="571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avec flèche 27"/>
          <p:cNvCxnSpPr>
            <a:stCxn id="16" idx="2"/>
          </p:cNvCxnSpPr>
          <p:nvPr/>
        </p:nvCxnSpPr>
        <p:spPr>
          <a:xfrm>
            <a:off x="5886425" y="2563674"/>
            <a:ext cx="0" cy="425716"/>
          </a:xfrm>
          <a:prstGeom prst="straightConnector1">
            <a:avLst/>
          </a:prstGeom>
          <a:ln w="571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7" name="Tableau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7885929"/>
              </p:ext>
            </p:extLst>
          </p:nvPr>
        </p:nvGraphicFramePr>
        <p:xfrm>
          <a:off x="108595" y="2963193"/>
          <a:ext cx="6704940" cy="1310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3952">
                  <a:extLst>
                    <a:ext uri="{9D8B030D-6E8A-4147-A177-3AD203B41FA5}">
                      <a16:colId xmlns:a16="http://schemas.microsoft.com/office/drawing/2014/main" val="2189882517"/>
                    </a:ext>
                  </a:extLst>
                </a:gridCol>
                <a:gridCol w="1604211">
                  <a:extLst>
                    <a:ext uri="{9D8B030D-6E8A-4147-A177-3AD203B41FA5}">
                      <a16:colId xmlns:a16="http://schemas.microsoft.com/office/drawing/2014/main" val="1609360471"/>
                    </a:ext>
                  </a:extLst>
                </a:gridCol>
                <a:gridCol w="1556084">
                  <a:extLst>
                    <a:ext uri="{9D8B030D-6E8A-4147-A177-3AD203B41FA5}">
                      <a16:colId xmlns:a16="http://schemas.microsoft.com/office/drawing/2014/main" val="2516823830"/>
                    </a:ext>
                  </a:extLst>
                </a:gridCol>
                <a:gridCol w="1920693">
                  <a:extLst>
                    <a:ext uri="{9D8B030D-6E8A-4147-A177-3AD203B41FA5}">
                      <a16:colId xmlns:a16="http://schemas.microsoft.com/office/drawing/2014/main" val="15681137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sz="2000" dirty="0">
                          <a:solidFill>
                            <a:srgbClr val="1414FF"/>
                          </a:solidFill>
                        </a:rPr>
                        <a:t>Phrase 1, ME</a:t>
                      </a:r>
                    </a:p>
                    <a:p>
                      <a:pPr algn="ctr"/>
                      <a:r>
                        <a:rPr lang="fr-FR" sz="2000" dirty="0">
                          <a:solidFill>
                            <a:srgbClr val="1414FF"/>
                          </a:solidFill>
                        </a:rPr>
                        <a:t>Phrase 2, ME </a:t>
                      </a:r>
                      <a:endParaRPr lang="en-GB" sz="2000" dirty="0">
                        <a:solidFill>
                          <a:srgbClr val="1414FF"/>
                        </a:solidFill>
                      </a:endParaRPr>
                    </a:p>
                    <a:p>
                      <a:pPr algn="ctr"/>
                      <a:r>
                        <a:rPr lang="fr-FR" sz="2000" dirty="0">
                          <a:solidFill>
                            <a:srgbClr val="1414FF"/>
                          </a:solidFill>
                        </a:rPr>
                        <a:t>…</a:t>
                      </a:r>
                      <a:endParaRPr lang="en-GB" sz="2000" dirty="0">
                        <a:solidFill>
                          <a:srgbClr val="1414FF"/>
                        </a:solidFill>
                      </a:endParaRPr>
                    </a:p>
                    <a:p>
                      <a:pPr algn="ctr"/>
                      <a:r>
                        <a:rPr lang="fr-FR" sz="2000" dirty="0">
                          <a:solidFill>
                            <a:srgbClr val="1414FF"/>
                          </a:solidFill>
                        </a:rPr>
                        <a:t>Phrase N, ME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dirty="0">
                          <a:solidFill>
                            <a:srgbClr val="FF0000"/>
                          </a:solidFill>
                        </a:rPr>
                        <a:t>Phrase 1, CS</a:t>
                      </a:r>
                    </a:p>
                    <a:p>
                      <a:pPr algn="ctr"/>
                      <a:r>
                        <a:rPr lang="fr-FR" sz="2000" dirty="0">
                          <a:solidFill>
                            <a:srgbClr val="FF0000"/>
                          </a:solidFill>
                        </a:rPr>
                        <a:t>Phrase 2, CS </a:t>
                      </a:r>
                      <a:endParaRPr lang="en-GB" sz="2000" dirty="0">
                        <a:solidFill>
                          <a:srgbClr val="FF0000"/>
                        </a:solidFill>
                      </a:endParaRPr>
                    </a:p>
                    <a:p>
                      <a:pPr algn="ctr"/>
                      <a:r>
                        <a:rPr lang="fr-FR" sz="2000" dirty="0">
                          <a:solidFill>
                            <a:srgbClr val="FF0000"/>
                          </a:solidFill>
                        </a:rPr>
                        <a:t>…</a:t>
                      </a:r>
                      <a:endParaRPr lang="en-GB" sz="2000" dirty="0">
                        <a:solidFill>
                          <a:srgbClr val="FF0000"/>
                        </a:solidFill>
                      </a:endParaRPr>
                    </a:p>
                    <a:p>
                      <a:pPr algn="ctr"/>
                      <a:r>
                        <a:rPr lang="fr-FR" sz="2000" dirty="0">
                          <a:solidFill>
                            <a:srgbClr val="FF0000"/>
                          </a:solidFill>
                        </a:rPr>
                        <a:t>Phrase N, CS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dirty="0">
                          <a:solidFill>
                            <a:srgbClr val="339933"/>
                          </a:solidFill>
                        </a:rPr>
                        <a:t>Phrase 1, EE</a:t>
                      </a:r>
                    </a:p>
                    <a:p>
                      <a:pPr algn="ctr"/>
                      <a:r>
                        <a:rPr lang="fr-FR" sz="2000" dirty="0">
                          <a:solidFill>
                            <a:srgbClr val="339933"/>
                          </a:solidFill>
                        </a:rPr>
                        <a:t>Phrase 2, EE </a:t>
                      </a:r>
                      <a:endParaRPr lang="en-GB" sz="2000" dirty="0">
                        <a:solidFill>
                          <a:srgbClr val="339933"/>
                        </a:solidFill>
                      </a:endParaRPr>
                    </a:p>
                    <a:p>
                      <a:pPr algn="ctr"/>
                      <a:r>
                        <a:rPr lang="fr-FR" sz="2000" dirty="0">
                          <a:solidFill>
                            <a:srgbClr val="339933"/>
                          </a:solidFill>
                        </a:rPr>
                        <a:t>…</a:t>
                      </a:r>
                      <a:endParaRPr lang="en-GB" sz="2000" dirty="0">
                        <a:solidFill>
                          <a:srgbClr val="339933"/>
                        </a:solidFill>
                      </a:endParaRPr>
                    </a:p>
                    <a:p>
                      <a:pPr algn="ctr"/>
                      <a:r>
                        <a:rPr lang="fr-FR" sz="2000" dirty="0">
                          <a:solidFill>
                            <a:srgbClr val="339933"/>
                          </a:solidFill>
                        </a:rPr>
                        <a:t>Phrase N, EE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dirty="0">
                          <a:solidFill>
                            <a:srgbClr val="954ECA"/>
                          </a:solidFill>
                        </a:rPr>
                        <a:t>Phrase 1, RAMS</a:t>
                      </a:r>
                    </a:p>
                    <a:p>
                      <a:pPr algn="ctr"/>
                      <a:r>
                        <a:rPr lang="fr-FR" sz="2000" dirty="0">
                          <a:solidFill>
                            <a:srgbClr val="954ECA"/>
                          </a:solidFill>
                        </a:rPr>
                        <a:t>Phrase 2, RAMS </a:t>
                      </a:r>
                      <a:endParaRPr lang="en-GB" sz="2000" dirty="0">
                        <a:solidFill>
                          <a:srgbClr val="954ECA"/>
                        </a:solidFill>
                      </a:endParaRPr>
                    </a:p>
                    <a:p>
                      <a:pPr algn="ctr"/>
                      <a:r>
                        <a:rPr lang="fr-FR" sz="2000" dirty="0">
                          <a:solidFill>
                            <a:srgbClr val="954ECA"/>
                          </a:solidFill>
                        </a:rPr>
                        <a:t>…</a:t>
                      </a:r>
                      <a:endParaRPr lang="en-GB" sz="2000" dirty="0">
                        <a:solidFill>
                          <a:srgbClr val="954ECA"/>
                        </a:solidFill>
                      </a:endParaRPr>
                    </a:p>
                    <a:p>
                      <a:pPr algn="ctr"/>
                      <a:r>
                        <a:rPr lang="fr-FR" sz="2000" dirty="0">
                          <a:solidFill>
                            <a:srgbClr val="954ECA"/>
                          </a:solidFill>
                        </a:rPr>
                        <a:t>Phrase N, RAMS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1581076"/>
                  </a:ext>
                </a:extLst>
              </a:tr>
            </a:tbl>
          </a:graphicData>
        </a:graphic>
      </p:graphicFrame>
      <p:pic>
        <p:nvPicPr>
          <p:cNvPr id="33" name="Picture 2" descr="Afficher l'image d'origin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9202" y="4956586"/>
            <a:ext cx="1770491" cy="1080000"/>
          </a:xfrm>
          <a:prstGeom prst="rect">
            <a:avLst/>
          </a:prstGeom>
          <a:noFill/>
          <a:ln w="57150">
            <a:solidFill>
              <a:srgbClr val="336699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4" name="Connecteur droit avec flèche 33"/>
          <p:cNvCxnSpPr>
            <a:stCxn id="3" idx="2"/>
            <a:endCxn id="33" idx="0"/>
          </p:cNvCxnSpPr>
          <p:nvPr/>
        </p:nvCxnSpPr>
        <p:spPr>
          <a:xfrm>
            <a:off x="3444448" y="4491999"/>
            <a:ext cx="0" cy="464587"/>
          </a:xfrm>
          <a:prstGeom prst="straightConnector1">
            <a:avLst/>
          </a:prstGeom>
          <a:ln w="571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ZoneTexte 36"/>
          <p:cNvSpPr txBox="1"/>
          <p:nvPr/>
        </p:nvSpPr>
        <p:spPr>
          <a:xfrm>
            <a:off x="291501" y="4697598"/>
            <a:ext cx="22195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err="1"/>
              <a:t>Pré-traitement</a:t>
            </a:r>
            <a:r>
              <a:rPr lang="fr-FR" sz="2400" b="1" dirty="0"/>
              <a:t>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sz="2400" dirty="0" err="1"/>
              <a:t>Tokenization</a:t>
            </a:r>
            <a:endParaRPr lang="fr-FR" sz="24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sz="2400" dirty="0"/>
              <a:t>Case </a:t>
            </a:r>
            <a:r>
              <a:rPr lang="fr-FR" sz="2400" dirty="0" err="1"/>
              <a:t>folding</a:t>
            </a:r>
            <a:endParaRPr lang="fr-FR" sz="24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sz="2400" dirty="0"/>
              <a:t>Stop </a:t>
            </a:r>
            <a:r>
              <a:rPr lang="fr-FR" sz="2400" dirty="0" err="1"/>
              <a:t>words</a:t>
            </a:r>
            <a:endParaRPr lang="en-GB" sz="2400" dirty="0"/>
          </a:p>
        </p:txBody>
      </p:sp>
      <p:pic>
        <p:nvPicPr>
          <p:cNvPr id="39" name="Image 38"/>
          <p:cNvPicPr>
            <a:picLocks noChangeAspect="1"/>
          </p:cNvPicPr>
          <p:nvPr/>
        </p:nvPicPr>
        <p:blipFill rotWithShape="1">
          <a:blip r:embed="rId5"/>
          <a:srcRect l="1922" t="28953" b="3379"/>
          <a:stretch/>
        </p:blipFill>
        <p:spPr>
          <a:xfrm>
            <a:off x="6857997" y="551247"/>
            <a:ext cx="5360218" cy="2016000"/>
          </a:xfrm>
          <a:prstGeom prst="rect">
            <a:avLst/>
          </a:prstGeom>
        </p:spPr>
      </p:pic>
      <p:grpSp>
        <p:nvGrpSpPr>
          <p:cNvPr id="42" name="Groupe 41"/>
          <p:cNvGrpSpPr/>
          <p:nvPr/>
        </p:nvGrpSpPr>
        <p:grpSpPr>
          <a:xfrm>
            <a:off x="8754107" y="4724185"/>
            <a:ext cx="3255017" cy="1620336"/>
            <a:chOff x="6206702" y="2332892"/>
            <a:chExt cx="2315974" cy="1161126"/>
          </a:xfrm>
        </p:grpSpPr>
        <p:sp>
          <p:nvSpPr>
            <p:cNvPr id="43" name="Ellipse 42"/>
            <p:cNvSpPr/>
            <p:nvPr/>
          </p:nvSpPr>
          <p:spPr>
            <a:xfrm>
              <a:off x="6206702" y="2332892"/>
              <a:ext cx="2315973" cy="1161126"/>
            </a:xfrm>
            <a:prstGeom prst="ellipse">
              <a:avLst/>
            </a:prstGeom>
            <a:solidFill>
              <a:srgbClr val="FF5050"/>
            </a:solidFill>
            <a:ln w="571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4" name="ZoneTexte 43"/>
            <p:cNvSpPr txBox="1"/>
            <p:nvPr/>
          </p:nvSpPr>
          <p:spPr>
            <a:xfrm>
              <a:off x="6206702" y="2426163"/>
              <a:ext cx="2315974" cy="92206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fr-FR" sz="2400" b="1" dirty="0">
                  <a:solidFill>
                    <a:schemeClr val="bg1"/>
                  </a:solidFill>
                </a:rPr>
                <a:t>Algorithme</a:t>
              </a:r>
            </a:p>
            <a:p>
              <a:pPr algn="ctr"/>
              <a:r>
                <a:rPr lang="fr-FR" sz="2400" b="1" dirty="0">
                  <a:solidFill>
                    <a:schemeClr val="bg1"/>
                  </a:solidFill>
                </a:rPr>
                <a:t>d’apprentissage :</a:t>
              </a:r>
            </a:p>
            <a:p>
              <a:pPr marL="800100" lvl="1" indent="-342900">
                <a:buFont typeface="Wingdings" panose="05000000000000000000" pitchFamily="2" charset="2"/>
                <a:buChar char="§"/>
              </a:pPr>
              <a:r>
                <a:rPr lang="fr-FR" sz="2400" i="1" dirty="0" err="1">
                  <a:solidFill>
                    <a:schemeClr val="bg1"/>
                  </a:solidFill>
                </a:rPr>
                <a:t>Naive</a:t>
              </a:r>
              <a:r>
                <a:rPr lang="fr-FR" sz="2400" i="1" dirty="0">
                  <a:solidFill>
                    <a:schemeClr val="bg1"/>
                  </a:solidFill>
                </a:rPr>
                <a:t> Bayes</a:t>
              </a:r>
            </a:p>
            <a:p>
              <a:pPr marL="800100" lvl="1" indent="-342900">
                <a:buFont typeface="Wingdings" panose="05000000000000000000" pitchFamily="2" charset="2"/>
                <a:buChar char="§"/>
              </a:pPr>
              <a:r>
                <a:rPr lang="fr-FR" sz="2400" i="1" dirty="0">
                  <a:solidFill>
                    <a:schemeClr val="bg1"/>
                  </a:solidFill>
                </a:rPr>
                <a:t>SVM</a:t>
              </a:r>
              <a:endParaRPr lang="en-GB" sz="2400" i="1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48" name="Connecteur droit avec flèche 47"/>
          <p:cNvCxnSpPr>
            <a:stCxn id="33" idx="3"/>
          </p:cNvCxnSpPr>
          <p:nvPr/>
        </p:nvCxnSpPr>
        <p:spPr>
          <a:xfrm>
            <a:off x="4329693" y="5496586"/>
            <a:ext cx="1607370" cy="0"/>
          </a:xfrm>
          <a:prstGeom prst="straightConnector1">
            <a:avLst/>
          </a:prstGeom>
          <a:ln w="571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eur droit avec flèche 50"/>
          <p:cNvCxnSpPr>
            <a:endCxn id="44" idx="1"/>
          </p:cNvCxnSpPr>
          <p:nvPr/>
        </p:nvCxnSpPr>
        <p:spPr>
          <a:xfrm>
            <a:off x="7146738" y="5496586"/>
            <a:ext cx="1607369" cy="1123"/>
          </a:xfrm>
          <a:prstGeom prst="straightConnector1">
            <a:avLst/>
          </a:prstGeom>
          <a:ln w="571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ZoneTexte 52"/>
          <p:cNvSpPr txBox="1"/>
          <p:nvPr/>
        </p:nvSpPr>
        <p:spPr>
          <a:xfrm>
            <a:off x="4393860" y="4421029"/>
            <a:ext cx="2103191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200" b="1" dirty="0">
                <a:solidFill>
                  <a:srgbClr val="1414FF"/>
                </a:solidFill>
              </a:rPr>
              <a:t>stress</a:t>
            </a:r>
          </a:p>
          <a:p>
            <a:r>
              <a:rPr lang="fr-FR" sz="2200" b="1" dirty="0" err="1">
                <a:solidFill>
                  <a:srgbClr val="1414FF"/>
                </a:solidFill>
              </a:rPr>
              <a:t>be</a:t>
            </a:r>
            <a:endParaRPr lang="fr-FR" sz="2200" b="1" dirty="0">
              <a:solidFill>
                <a:srgbClr val="1414FF"/>
              </a:solidFill>
            </a:endParaRPr>
          </a:p>
          <a:p>
            <a:r>
              <a:rPr lang="fr-FR" sz="2200" b="1" dirty="0">
                <a:solidFill>
                  <a:srgbClr val="FF0000"/>
                </a:solidFill>
              </a:rPr>
              <a:t>computer</a:t>
            </a:r>
          </a:p>
          <a:p>
            <a:endParaRPr lang="fr-FR" sz="300" b="1" dirty="0">
              <a:solidFill>
                <a:srgbClr val="FF0000"/>
              </a:solidFill>
            </a:endParaRPr>
          </a:p>
          <a:p>
            <a:r>
              <a:rPr lang="fr-FR" sz="2200" b="1" dirty="0">
                <a:solidFill>
                  <a:srgbClr val="FF0000"/>
                </a:solidFill>
              </a:rPr>
              <a:t>have</a:t>
            </a:r>
          </a:p>
          <a:p>
            <a:r>
              <a:rPr lang="fr-FR" sz="2200" b="1" dirty="0">
                <a:solidFill>
                  <a:srgbClr val="339933"/>
                </a:solidFill>
              </a:rPr>
              <a:t>volts</a:t>
            </a:r>
          </a:p>
          <a:p>
            <a:r>
              <a:rPr lang="fr-FR" sz="2200" b="1" dirty="0" err="1">
                <a:solidFill>
                  <a:srgbClr val="954ECA"/>
                </a:solidFill>
              </a:rPr>
              <a:t>failure</a:t>
            </a:r>
            <a:endParaRPr lang="en-GB" sz="2200" b="1" dirty="0">
              <a:solidFill>
                <a:srgbClr val="954ECA"/>
              </a:solidFill>
            </a:endParaRPr>
          </a:p>
        </p:txBody>
      </p:sp>
      <p:pic>
        <p:nvPicPr>
          <p:cNvPr id="56" name="Picture 2" descr="Afficher l'image d'origine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20" b="7053"/>
          <a:stretch/>
        </p:blipFill>
        <p:spPr bwMode="auto">
          <a:xfrm>
            <a:off x="9351166" y="2736379"/>
            <a:ext cx="2060898" cy="1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7" name="Connecteur droit avec flèche 56"/>
          <p:cNvCxnSpPr>
            <a:stCxn id="43" idx="0"/>
            <a:endCxn id="56" idx="2"/>
          </p:cNvCxnSpPr>
          <p:nvPr/>
        </p:nvCxnSpPr>
        <p:spPr>
          <a:xfrm flipV="1">
            <a:off x="10381615" y="4356379"/>
            <a:ext cx="0" cy="367806"/>
          </a:xfrm>
          <a:prstGeom prst="straightConnector1">
            <a:avLst/>
          </a:prstGeom>
          <a:ln w="571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Parchemin : vertical 60"/>
          <p:cNvSpPr/>
          <p:nvPr/>
        </p:nvSpPr>
        <p:spPr>
          <a:xfrm>
            <a:off x="7032435" y="563472"/>
            <a:ext cx="4977409" cy="1936803"/>
          </a:xfrm>
          <a:prstGeom prst="verticalScroll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§"/>
            </a:pPr>
            <a:endParaRPr lang="fr-FR" sz="24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sz="2400" dirty="0"/>
              <a:t>Algorithme : SVM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sz="2400" dirty="0"/>
              <a:t># caractéristiques : 2000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sz="2400" b="1" dirty="0"/>
              <a:t>Classifications correctes = 76 %</a:t>
            </a:r>
          </a:p>
          <a:p>
            <a:endParaRPr lang="en-GB" sz="2400" dirty="0"/>
          </a:p>
        </p:txBody>
      </p:sp>
      <p:graphicFrame>
        <p:nvGraphicFramePr>
          <p:cNvPr id="63" name="Diagramme 62"/>
          <p:cNvGraphicFramePr/>
          <p:nvPr>
            <p:extLst>
              <p:ext uri="{D42A27DB-BD31-4B8C-83A1-F6EECF244321}">
                <p14:modId xmlns:p14="http://schemas.microsoft.com/office/powerpoint/2010/main" val="1511897257"/>
              </p:ext>
            </p:extLst>
          </p:nvPr>
        </p:nvGraphicFramePr>
        <p:xfrm>
          <a:off x="5385418" y="3477985"/>
          <a:ext cx="2179153" cy="4012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1026" name="Picture 2" descr="Afficher l'image d'origine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6276" y="6061250"/>
            <a:ext cx="416946" cy="556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98194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  <p:bldP spid="2" grpId="0" animBg="1"/>
      <p:bldP spid="14" grpId="0" animBg="1"/>
      <p:bldP spid="15" grpId="0" animBg="1"/>
      <p:bldP spid="16" grpId="0" animBg="1"/>
      <p:bldP spid="3" grpId="0" animBg="1"/>
      <p:bldP spid="37" grpId="0"/>
      <p:bldP spid="53" grpId="0"/>
      <p:bldP spid="61" grpId="0" animBg="1"/>
      <p:bldGraphic spid="63" grpId="0">
        <p:bldAsOne/>
      </p:bldGraphic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 Placeholder 5"/>
          <p:cNvSpPr txBox="1">
            <a:spLocks/>
          </p:cNvSpPr>
          <p:nvPr/>
        </p:nvSpPr>
        <p:spPr>
          <a:xfrm>
            <a:off x="0" y="6612"/>
            <a:ext cx="12192000" cy="539750"/>
          </a:xfrm>
          <a:prstGeom prst="rect">
            <a:avLst/>
          </a:prstGeom>
          <a:solidFill>
            <a:srgbClr val="008080"/>
          </a:solidFill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000" b="1" kern="1200">
                <a:solidFill>
                  <a:srgbClr val="C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dirty="0">
                <a:solidFill>
                  <a:schemeClr val="bg1"/>
                </a:solidFill>
                <a:latin typeface="Rockwell" panose="02060603020205020403" pitchFamily="18" charset="0"/>
                <a:ea typeface="Batang" panose="02030600000101010101" pitchFamily="18" charset="-127"/>
              </a:rPr>
              <a:t>SEGMENTER : Détecter des communautés dans un graphe</a:t>
            </a:r>
          </a:p>
        </p:txBody>
      </p:sp>
      <p:graphicFrame>
        <p:nvGraphicFramePr>
          <p:cNvPr id="38" name="Tableau 37"/>
          <p:cNvGraphicFramePr>
            <a:graphicFrameLocks noGrp="1"/>
          </p:cNvGraphicFramePr>
          <p:nvPr>
            <p:extLst/>
          </p:nvPr>
        </p:nvGraphicFramePr>
        <p:xfrm>
          <a:off x="2" y="6546397"/>
          <a:ext cx="1219199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3999">
                  <a:extLst>
                    <a:ext uri="{9D8B030D-6E8A-4147-A177-3AD203B41FA5}">
                      <a16:colId xmlns:a16="http://schemas.microsoft.com/office/drawing/2014/main" val="1631672212"/>
                    </a:ext>
                  </a:extLst>
                </a:gridCol>
                <a:gridCol w="1469570">
                  <a:extLst>
                    <a:ext uri="{9D8B030D-6E8A-4147-A177-3AD203B41FA5}">
                      <a16:colId xmlns:a16="http://schemas.microsoft.com/office/drawing/2014/main" val="1523975517"/>
                    </a:ext>
                  </a:extLst>
                </a:gridCol>
                <a:gridCol w="1621972">
                  <a:extLst>
                    <a:ext uri="{9D8B030D-6E8A-4147-A177-3AD203B41FA5}">
                      <a16:colId xmlns:a16="http://schemas.microsoft.com/office/drawing/2014/main" val="4284732167"/>
                    </a:ext>
                  </a:extLst>
                </a:gridCol>
                <a:gridCol w="1480455">
                  <a:extLst>
                    <a:ext uri="{9D8B030D-6E8A-4147-A177-3AD203B41FA5}">
                      <a16:colId xmlns:a16="http://schemas.microsoft.com/office/drawing/2014/main" val="4101102102"/>
                    </a:ext>
                  </a:extLst>
                </a:gridCol>
                <a:gridCol w="1523999">
                  <a:extLst>
                    <a:ext uri="{9D8B030D-6E8A-4147-A177-3AD203B41FA5}">
                      <a16:colId xmlns:a16="http://schemas.microsoft.com/office/drawing/2014/main" val="2295709410"/>
                    </a:ext>
                  </a:extLst>
                </a:gridCol>
                <a:gridCol w="1523999">
                  <a:extLst>
                    <a:ext uri="{9D8B030D-6E8A-4147-A177-3AD203B41FA5}">
                      <a16:colId xmlns:a16="http://schemas.microsoft.com/office/drawing/2014/main" val="1293143689"/>
                    </a:ext>
                  </a:extLst>
                </a:gridCol>
                <a:gridCol w="1523999">
                  <a:extLst>
                    <a:ext uri="{9D8B030D-6E8A-4147-A177-3AD203B41FA5}">
                      <a16:colId xmlns:a16="http://schemas.microsoft.com/office/drawing/2014/main" val="3889465694"/>
                    </a:ext>
                  </a:extLst>
                </a:gridCol>
                <a:gridCol w="1523999">
                  <a:extLst>
                    <a:ext uri="{9D8B030D-6E8A-4147-A177-3AD203B41FA5}">
                      <a16:colId xmlns:a16="http://schemas.microsoft.com/office/drawing/2014/main" val="15865034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GB" u="none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0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u="none" dirty="0">
                          <a:solidFill>
                            <a:schemeClr val="bg1"/>
                          </a:solidFill>
                        </a:rPr>
                        <a:t>Contexte</a:t>
                      </a:r>
                      <a:endParaRPr lang="en-GB" u="none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0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Problématique</a:t>
                      </a:r>
                      <a:endParaRPr lang="en-GB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0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État de l’art</a:t>
                      </a:r>
                      <a:endParaRPr lang="en-GB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0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rgbClr val="008080"/>
                          </a:solidFill>
                        </a:rPr>
                        <a:t>Propositions</a:t>
                      </a:r>
                      <a:endParaRPr lang="en-GB" dirty="0">
                        <a:solidFill>
                          <a:srgbClr val="00808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Conclusion</a:t>
                      </a:r>
                      <a:endParaRPr lang="en-GB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0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Perspectives</a:t>
                      </a:r>
                      <a:endParaRPr lang="en-GB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08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3634867"/>
                  </a:ext>
                </a:extLst>
              </a:tr>
            </a:tbl>
          </a:graphicData>
        </a:graphic>
      </p:graphicFrame>
      <p:sp>
        <p:nvSpPr>
          <p:cNvPr id="40" name="Ellipse 39"/>
          <p:cNvSpPr/>
          <p:nvPr/>
        </p:nvSpPr>
        <p:spPr>
          <a:xfrm>
            <a:off x="11504141" y="6561636"/>
            <a:ext cx="620006" cy="288000"/>
          </a:xfrm>
          <a:prstGeom prst="ellipse">
            <a:avLst/>
          </a:prstGeom>
          <a:solidFill>
            <a:schemeClr val="bg1"/>
          </a:solidFill>
          <a:ln>
            <a:solidFill>
              <a:srgbClr val="0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5217DFA7-C24C-4BC7-90E8-E168825F2671}" type="slidenum">
              <a:rPr lang="fr-FR" sz="1400" b="1" smtClean="0">
                <a:solidFill>
                  <a:srgbClr val="008080"/>
                </a:solidFill>
              </a:rPr>
              <a:pPr algn="ctr"/>
              <a:t>38</a:t>
            </a:fld>
            <a:endParaRPr lang="fr-FR" sz="1400" b="1" dirty="0">
              <a:solidFill>
                <a:srgbClr val="008080"/>
              </a:solidFill>
            </a:endParaRPr>
          </a:p>
        </p:txBody>
      </p:sp>
      <p:pic>
        <p:nvPicPr>
          <p:cNvPr id="28" name="Picture 47"/>
          <p:cNvPicPr>
            <a:picLocks noChangeAspect="1"/>
          </p:cNvPicPr>
          <p:nvPr/>
        </p:nvPicPr>
        <p:blipFill rotWithShape="1">
          <a:blip r:embed="rId4"/>
          <a:srcRect t="4372" b="3157"/>
          <a:stretch/>
        </p:blipFill>
        <p:spPr>
          <a:xfrm>
            <a:off x="4538792" y="842507"/>
            <a:ext cx="3114412" cy="288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6" y="3740517"/>
                <a:ext cx="12191994" cy="280019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fr-FR" sz="2800" b="1" dirty="0">
                    <a:solidFill>
                      <a:srgbClr val="76639D"/>
                    </a:solidFill>
                    <a:latin typeface="NimbusRomNo9L-Regu"/>
                  </a:rPr>
                  <a:t>Algorithme spectral </a:t>
                </a:r>
                <a:r>
                  <a:rPr lang="fr-FR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NimbusRomNo9L-Regu"/>
                  </a:rPr>
                  <a:t>de</a:t>
                </a:r>
                <a:r>
                  <a:rPr lang="fr-FR" sz="28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NimbusRomNo9L-Regu"/>
                  </a:rPr>
                  <a:t> </a:t>
                </a:r>
                <a:r>
                  <a:rPr lang="fr-FR" sz="2400" b="1" dirty="0">
                    <a:solidFill>
                      <a:schemeClr val="accent4">
                        <a:lumMod val="50000"/>
                      </a:schemeClr>
                    </a:solidFill>
                    <a:latin typeface="NimbusRomNo9L-Regu"/>
                  </a:rPr>
                  <a:t>Newman [2006]</a:t>
                </a:r>
                <a:r>
                  <a:rPr lang="fr-FR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NimbusRomNo9L-Regu"/>
                  </a:rPr>
                  <a:t>, </a:t>
                </a:r>
                <a:r>
                  <a:rPr lang="fr-FR" sz="2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NimbusRomNo9L-Regu"/>
                  </a:rPr>
                  <a:t>o</a:t>
                </a:r>
                <a:r>
                  <a:rPr lang="fr-FR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NimbusRomNo9L-Regu"/>
                  </a:rPr>
                  <a:t>ptimisation de la </a:t>
                </a:r>
                <a:r>
                  <a:rPr lang="fr-FR" sz="3200" b="1" dirty="0">
                    <a:solidFill>
                      <a:srgbClr val="76639D"/>
                    </a:solidFill>
                    <a:latin typeface="NimbusRomNo9L-Regu"/>
                  </a:rPr>
                  <a:t>modularité</a:t>
                </a:r>
                <a:r>
                  <a:rPr lang="fr-FR" sz="2400" b="1" dirty="0">
                    <a:solidFill>
                      <a:srgbClr val="76639D"/>
                    </a:solidFill>
                    <a:latin typeface="NimbusRomNo9L-Regu"/>
                  </a:rPr>
                  <a:t> :</a:t>
                </a:r>
              </a:p>
              <a:p>
                <a:pPr marL="0" lvl="1" indent="457200">
                  <a:lnSpc>
                    <a:spcPct val="150000"/>
                  </a:lnSpc>
                  <a:buFont typeface="Symbol" panose="05050102010706020507" pitchFamily="18" charset="2"/>
                  <a:buChar char="Þ"/>
                </a:pPr>
                <a:r>
                  <a:rPr lang="fr-FR" sz="2400" i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NimbusRomNo9L-Regu"/>
                  </a:rPr>
                  <a:t>K * (nombre d’arêtes dans chaque communauté) – (nombre d’arêtes espérées dans un graphe équivalent dans lequel les arêtes sont placées aléatoirement</a:t>
                </a:r>
                <a:r>
                  <a:rPr lang="fr-FR" i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NimbusRomNo9L-Regu"/>
                  </a:rPr>
                  <a:t>).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200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fr-FR" sz="2200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220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200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fr-FR" sz="2200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fr-FR" sz="2200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fr-FR" sz="220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fr-FR" sz="2200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fr-FR" sz="2200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r>
                            <a:rPr lang="fr-FR" sz="2200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fr-FR" sz="220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200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fr-FR" sz="2200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fr-FR" sz="2200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e>
                      </m:nary>
                      <m:f>
                        <m:fPr>
                          <m:ctrlPr>
                            <a:rPr lang="fr-FR" sz="220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fr-FR" sz="2200" i="1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200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fr-FR" sz="2200" b="0" i="1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fr-FR" sz="220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200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fr-FR" sz="2200" b="0" i="1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r>
                            <a:rPr lang="fr-FR" sz="2200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fr-FR" sz="2200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r>
                        <a:rPr lang="fr-FR" sz="2200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)(</m:t>
                      </m:r>
                      <m:sSub>
                        <m:sSubPr>
                          <m:ctrlPr>
                            <a:rPr lang="fr-FR" sz="2200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200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fr-FR" sz="2200" b="0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fr-FR" sz="2200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200" b="0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fr-FR" sz="2200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fr-FR" sz="2200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+1)</m:t>
                      </m:r>
                    </m:oMath>
                  </m:oMathPara>
                </a14:m>
                <a:endParaRPr lang="en-GB" sz="22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" y="3740517"/>
                <a:ext cx="12191994" cy="2800190"/>
              </a:xfrm>
              <a:prstGeom prst="rect">
                <a:avLst/>
              </a:prstGeom>
              <a:blipFill>
                <a:blip r:embed="rId5"/>
                <a:stretch>
                  <a:fillRect l="-1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504626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 Placeholder 5"/>
          <p:cNvSpPr txBox="1">
            <a:spLocks/>
          </p:cNvSpPr>
          <p:nvPr/>
        </p:nvSpPr>
        <p:spPr>
          <a:xfrm>
            <a:off x="0" y="6612"/>
            <a:ext cx="12192000" cy="539750"/>
          </a:xfrm>
          <a:prstGeom prst="rect">
            <a:avLst/>
          </a:prstGeom>
          <a:solidFill>
            <a:srgbClr val="008080"/>
          </a:solidFill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000" b="1" kern="1200">
                <a:solidFill>
                  <a:srgbClr val="C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dirty="0">
                <a:solidFill>
                  <a:schemeClr val="bg1"/>
                </a:solidFill>
                <a:latin typeface="Rockwell" panose="02060603020205020403" pitchFamily="18" charset="0"/>
                <a:ea typeface="Batang" panose="02030600000101010101" pitchFamily="18" charset="-127"/>
              </a:rPr>
              <a:t>SEGMENTER :  Enrichir le graphe d’exigences</a:t>
            </a:r>
          </a:p>
        </p:txBody>
      </p:sp>
      <p:graphicFrame>
        <p:nvGraphicFramePr>
          <p:cNvPr id="38" name="Tableau 37"/>
          <p:cNvGraphicFramePr>
            <a:graphicFrameLocks noGrp="1"/>
          </p:cNvGraphicFramePr>
          <p:nvPr>
            <p:extLst/>
          </p:nvPr>
        </p:nvGraphicFramePr>
        <p:xfrm>
          <a:off x="2" y="6546397"/>
          <a:ext cx="1219199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3999">
                  <a:extLst>
                    <a:ext uri="{9D8B030D-6E8A-4147-A177-3AD203B41FA5}">
                      <a16:colId xmlns:a16="http://schemas.microsoft.com/office/drawing/2014/main" val="1631672212"/>
                    </a:ext>
                  </a:extLst>
                </a:gridCol>
                <a:gridCol w="1469570">
                  <a:extLst>
                    <a:ext uri="{9D8B030D-6E8A-4147-A177-3AD203B41FA5}">
                      <a16:colId xmlns:a16="http://schemas.microsoft.com/office/drawing/2014/main" val="1523975517"/>
                    </a:ext>
                  </a:extLst>
                </a:gridCol>
                <a:gridCol w="1621972">
                  <a:extLst>
                    <a:ext uri="{9D8B030D-6E8A-4147-A177-3AD203B41FA5}">
                      <a16:colId xmlns:a16="http://schemas.microsoft.com/office/drawing/2014/main" val="4284732167"/>
                    </a:ext>
                  </a:extLst>
                </a:gridCol>
                <a:gridCol w="1480455">
                  <a:extLst>
                    <a:ext uri="{9D8B030D-6E8A-4147-A177-3AD203B41FA5}">
                      <a16:colId xmlns:a16="http://schemas.microsoft.com/office/drawing/2014/main" val="4101102102"/>
                    </a:ext>
                  </a:extLst>
                </a:gridCol>
                <a:gridCol w="1523999">
                  <a:extLst>
                    <a:ext uri="{9D8B030D-6E8A-4147-A177-3AD203B41FA5}">
                      <a16:colId xmlns:a16="http://schemas.microsoft.com/office/drawing/2014/main" val="2295709410"/>
                    </a:ext>
                  </a:extLst>
                </a:gridCol>
                <a:gridCol w="1523999">
                  <a:extLst>
                    <a:ext uri="{9D8B030D-6E8A-4147-A177-3AD203B41FA5}">
                      <a16:colId xmlns:a16="http://schemas.microsoft.com/office/drawing/2014/main" val="1293143689"/>
                    </a:ext>
                  </a:extLst>
                </a:gridCol>
                <a:gridCol w="1523999">
                  <a:extLst>
                    <a:ext uri="{9D8B030D-6E8A-4147-A177-3AD203B41FA5}">
                      <a16:colId xmlns:a16="http://schemas.microsoft.com/office/drawing/2014/main" val="3889465694"/>
                    </a:ext>
                  </a:extLst>
                </a:gridCol>
                <a:gridCol w="1523999">
                  <a:extLst>
                    <a:ext uri="{9D8B030D-6E8A-4147-A177-3AD203B41FA5}">
                      <a16:colId xmlns:a16="http://schemas.microsoft.com/office/drawing/2014/main" val="15865034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GB" u="none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0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u="none" dirty="0">
                          <a:solidFill>
                            <a:schemeClr val="bg1"/>
                          </a:solidFill>
                        </a:rPr>
                        <a:t>Contexte</a:t>
                      </a:r>
                      <a:endParaRPr lang="en-GB" u="none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0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Problématique</a:t>
                      </a:r>
                      <a:endParaRPr lang="en-GB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0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État de l’art</a:t>
                      </a:r>
                      <a:endParaRPr lang="en-GB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0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rgbClr val="008080"/>
                          </a:solidFill>
                        </a:rPr>
                        <a:t>Propositions</a:t>
                      </a:r>
                      <a:endParaRPr lang="en-GB" dirty="0">
                        <a:solidFill>
                          <a:srgbClr val="00808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Conclusion</a:t>
                      </a:r>
                      <a:endParaRPr lang="en-GB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0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Perspectives</a:t>
                      </a:r>
                      <a:endParaRPr lang="en-GB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08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3634867"/>
                  </a:ext>
                </a:extLst>
              </a:tr>
            </a:tbl>
          </a:graphicData>
        </a:graphic>
      </p:graphicFrame>
      <p:sp>
        <p:nvSpPr>
          <p:cNvPr id="40" name="Ellipse 39"/>
          <p:cNvSpPr/>
          <p:nvPr/>
        </p:nvSpPr>
        <p:spPr>
          <a:xfrm>
            <a:off x="11504141" y="6561636"/>
            <a:ext cx="620006" cy="288000"/>
          </a:xfrm>
          <a:prstGeom prst="ellipse">
            <a:avLst/>
          </a:prstGeom>
          <a:solidFill>
            <a:schemeClr val="bg1"/>
          </a:solidFill>
          <a:ln>
            <a:solidFill>
              <a:srgbClr val="0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5217DFA7-C24C-4BC7-90E8-E168825F2671}" type="slidenum">
              <a:rPr lang="fr-FR" sz="1400" b="1" smtClean="0">
                <a:solidFill>
                  <a:srgbClr val="008080"/>
                </a:solidFill>
              </a:rPr>
              <a:pPr algn="ctr"/>
              <a:t>39</a:t>
            </a:fld>
            <a:endParaRPr lang="fr-FR" sz="1400" b="1" dirty="0">
              <a:solidFill>
                <a:srgbClr val="008080"/>
              </a:solidFill>
            </a:endParaRPr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 rotWithShape="1">
          <a:blip r:embed="rId4"/>
          <a:srcRect l="572" t="-491" r="70989" b="13652"/>
          <a:stretch/>
        </p:blipFill>
        <p:spPr>
          <a:xfrm>
            <a:off x="7553748" y="1253416"/>
            <a:ext cx="3659270" cy="5274394"/>
          </a:xfrm>
          <a:prstGeom prst="rect">
            <a:avLst/>
          </a:prstGeom>
        </p:spPr>
      </p:pic>
      <p:pic>
        <p:nvPicPr>
          <p:cNvPr id="15" name="Picture 38"/>
          <p:cNvPicPr>
            <a:picLocks noChangeAspect="1"/>
          </p:cNvPicPr>
          <p:nvPr/>
        </p:nvPicPr>
        <p:blipFill rotWithShape="1">
          <a:blip r:embed="rId5"/>
          <a:srcRect b="4646"/>
          <a:stretch/>
        </p:blipFill>
        <p:spPr>
          <a:xfrm>
            <a:off x="735565" y="3539499"/>
            <a:ext cx="6591992" cy="2988310"/>
          </a:xfrm>
          <a:prstGeom prst="rect">
            <a:avLst/>
          </a:prstGeom>
        </p:spPr>
      </p:pic>
      <p:pic>
        <p:nvPicPr>
          <p:cNvPr id="16" name="Picture 4" descr="Afficher l'image d'origin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4449" y="965580"/>
            <a:ext cx="2025814" cy="371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Nuage 16"/>
          <p:cNvSpPr/>
          <p:nvPr/>
        </p:nvSpPr>
        <p:spPr>
          <a:xfrm rot="20621378">
            <a:off x="67162" y="3246490"/>
            <a:ext cx="2758144" cy="873549"/>
          </a:xfrm>
          <a:prstGeom prst="cloud">
            <a:avLst/>
          </a:prstGeom>
          <a:solidFill>
            <a:srgbClr val="FF0000"/>
          </a:solidFill>
          <a:ln w="25400" cap="flat">
            <a:noFill/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6000" tIns="36000" rIns="36000" bIns="36000" numCol="1" spcCol="38100" rtlCol="0" anchor="ctr">
            <a:noAutofit/>
          </a:bodyPr>
          <a:lstStyle/>
          <a:p>
            <a:pPr algn="ctr" defTabSz="457200" latinLnBrk="1" hangingPunct="0"/>
            <a:r>
              <a:rPr lang="fr-FR" sz="2400" b="1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Relations</a:t>
            </a:r>
          </a:p>
          <a:p>
            <a:pPr algn="ctr" defTabSz="457200" latinLnBrk="1" hangingPunct="0"/>
            <a:r>
              <a:rPr lang="fr-FR" sz="2400" b="1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sémantiques</a:t>
            </a:r>
            <a:endParaRPr lang="en-GB" sz="2400" b="1" dirty="0">
              <a:solidFill>
                <a:schemeClr val="bg1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18" name="Nuage 17"/>
          <p:cNvSpPr/>
          <p:nvPr/>
        </p:nvSpPr>
        <p:spPr>
          <a:xfrm>
            <a:off x="7186449" y="607130"/>
            <a:ext cx="2808000" cy="740010"/>
          </a:xfrm>
          <a:prstGeom prst="cloud">
            <a:avLst/>
          </a:prstGeom>
          <a:solidFill>
            <a:srgbClr val="339933"/>
          </a:solidFill>
          <a:ln w="25400" cap="flat">
            <a:noFill/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6000" tIns="36000" rIns="36000" bIns="36000" numCol="1" spcCol="38100" rtlCol="0" anchor="ctr">
            <a:noAutofit/>
          </a:bodyPr>
          <a:lstStyle/>
          <a:p>
            <a:pPr algn="ctr" defTabSz="457200" latinLnBrk="1" hangingPunct="0"/>
            <a:r>
              <a:rPr lang="fr-FR" sz="2400" b="1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Relations</a:t>
            </a:r>
          </a:p>
          <a:p>
            <a:pPr algn="ctr" defTabSz="457200" latinLnBrk="1" hangingPunct="0"/>
            <a:r>
              <a:rPr lang="fr-FR" sz="2400" b="1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conceptuelles</a:t>
            </a:r>
            <a:endParaRPr lang="en-GB" sz="2400" b="1" dirty="0">
              <a:solidFill>
                <a:schemeClr val="bg1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19" name="Ellipse 18"/>
          <p:cNvSpPr/>
          <p:nvPr/>
        </p:nvSpPr>
        <p:spPr>
          <a:xfrm rot="18498527">
            <a:off x="2516065" y="5640222"/>
            <a:ext cx="1083302" cy="316449"/>
          </a:xfrm>
          <a:prstGeom prst="ellipse">
            <a:avLst/>
          </a:prstGeom>
          <a:noFill/>
          <a:ln w="25400" cap="flat">
            <a:solidFill>
              <a:srgbClr val="FF0000"/>
            </a:solidFill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6000" tIns="36000" rIns="36000" bIns="36000" numCol="1" spcCol="38100" rtlCol="0" anchor="ctr">
            <a:noAutofit/>
          </a:bodyPr>
          <a:lstStyle/>
          <a:p>
            <a: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16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Ellipse 19"/>
          <p:cNvSpPr/>
          <p:nvPr/>
        </p:nvSpPr>
        <p:spPr>
          <a:xfrm>
            <a:off x="7348631" y="5770331"/>
            <a:ext cx="4176584" cy="720000"/>
          </a:xfrm>
          <a:prstGeom prst="ellipse">
            <a:avLst/>
          </a:prstGeom>
          <a:noFill/>
          <a:ln w="25400" cap="flat">
            <a:solidFill>
              <a:srgbClr val="339933"/>
            </a:solidFill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6000" tIns="36000" rIns="36000" bIns="36000" numCol="1" spcCol="38100" rtlCol="0" anchor="ctr">
            <a:noAutofit/>
          </a:bodyPr>
          <a:lstStyle/>
          <a:p>
            <a: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16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" name="Picture 2" descr="Afficher l'image d'origine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2273" y="3052531"/>
            <a:ext cx="3166071" cy="491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Content Placeholder 6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25" t="45823" r="31727" b="6339"/>
          <a:stretch/>
        </p:blipFill>
        <p:spPr>
          <a:xfrm>
            <a:off x="3751923" y="594430"/>
            <a:ext cx="2920510" cy="2160000"/>
          </a:xfrm>
          <a:prstGeom prst="rect">
            <a:avLst/>
          </a:prstGeom>
        </p:spPr>
      </p:pic>
      <p:sp>
        <p:nvSpPr>
          <p:cNvPr id="29" name="TextBox 27"/>
          <p:cNvSpPr txBox="1"/>
          <p:nvPr/>
        </p:nvSpPr>
        <p:spPr>
          <a:xfrm>
            <a:off x="420660" y="756625"/>
            <a:ext cx="3598784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20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Keywords = {</a:t>
            </a:r>
            <a:r>
              <a:rPr lang="en-US" sz="2000" i="1" dirty="0"/>
              <a:t>take-off</a:t>
            </a:r>
            <a:r>
              <a:rPr lang="en-US" sz="20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en-US" sz="2000" b="1" i="1" dirty="0">
                <a:solidFill>
                  <a:srgbClr val="0070C0"/>
                </a:solidFill>
              </a:rPr>
              <a:t>airplane</a:t>
            </a:r>
            <a:r>
              <a:rPr lang="en-US" sz="20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}</a:t>
            </a:r>
          </a:p>
        </p:txBody>
      </p:sp>
      <p:sp>
        <p:nvSpPr>
          <p:cNvPr id="31" name="TextBox 28"/>
          <p:cNvSpPr txBox="1"/>
          <p:nvPr/>
        </p:nvSpPr>
        <p:spPr>
          <a:xfrm>
            <a:off x="520050" y="2322975"/>
            <a:ext cx="400758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20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Keywords = {</a:t>
            </a:r>
            <a:r>
              <a:rPr lang="en-US" sz="2000" b="1" i="1" dirty="0">
                <a:solidFill>
                  <a:srgbClr val="FF0000"/>
                </a:solidFill>
              </a:rPr>
              <a:t>fuselage</a:t>
            </a:r>
            <a:r>
              <a:rPr lang="en-US" sz="20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en-US" sz="2000" b="1" i="1" dirty="0">
                <a:solidFill>
                  <a:srgbClr val="339933"/>
                </a:solidFill>
              </a:rPr>
              <a:t>crash</a:t>
            </a:r>
            <a:r>
              <a:rPr lang="en-US" sz="20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}</a:t>
            </a:r>
          </a:p>
        </p:txBody>
      </p:sp>
      <p:cxnSp>
        <p:nvCxnSpPr>
          <p:cNvPr id="32" name="Straight Arrow Connector 35"/>
          <p:cNvCxnSpPr/>
          <p:nvPr/>
        </p:nvCxnSpPr>
        <p:spPr>
          <a:xfrm flipV="1">
            <a:off x="2371370" y="1085990"/>
            <a:ext cx="684000" cy="1404000"/>
          </a:xfrm>
          <a:prstGeom prst="straightConnector1">
            <a:avLst/>
          </a:prstGeom>
          <a:ln w="38100">
            <a:solidFill>
              <a:srgbClr val="FF33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6"/>
          <p:cNvCxnSpPr/>
          <p:nvPr/>
        </p:nvCxnSpPr>
        <p:spPr>
          <a:xfrm flipV="1">
            <a:off x="3202101" y="1087544"/>
            <a:ext cx="0" cy="1402446"/>
          </a:xfrm>
          <a:prstGeom prst="straightConnector1">
            <a:avLst/>
          </a:prstGeom>
          <a:ln w="38100">
            <a:solidFill>
              <a:srgbClr val="339933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eur droit avec flèche 34"/>
          <p:cNvCxnSpPr/>
          <p:nvPr/>
        </p:nvCxnSpPr>
        <p:spPr>
          <a:xfrm>
            <a:off x="3674515" y="956680"/>
            <a:ext cx="195956" cy="1366295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avec flèche 35"/>
          <p:cNvCxnSpPr/>
          <p:nvPr/>
        </p:nvCxnSpPr>
        <p:spPr>
          <a:xfrm>
            <a:off x="3583134" y="2523030"/>
            <a:ext cx="844898" cy="147045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V="1">
            <a:off x="3935186" y="1156736"/>
            <a:ext cx="280973" cy="1099485"/>
          </a:xfrm>
          <a:prstGeom prst="straightConnector1">
            <a:avLst/>
          </a:prstGeom>
          <a:ln w="38100">
            <a:solidFill>
              <a:srgbClr val="0070C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5"/>
          <p:cNvCxnSpPr/>
          <p:nvPr/>
        </p:nvCxnSpPr>
        <p:spPr>
          <a:xfrm>
            <a:off x="3898655" y="2375204"/>
            <a:ext cx="500650" cy="233638"/>
          </a:xfrm>
          <a:prstGeom prst="straightConnector1">
            <a:avLst/>
          </a:prstGeom>
          <a:ln w="38100">
            <a:solidFill>
              <a:srgbClr val="FF33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35"/>
          <p:cNvCxnSpPr/>
          <p:nvPr/>
        </p:nvCxnSpPr>
        <p:spPr>
          <a:xfrm flipV="1">
            <a:off x="3935186" y="2100622"/>
            <a:ext cx="784314" cy="196677"/>
          </a:xfrm>
          <a:prstGeom prst="straightConnector1">
            <a:avLst/>
          </a:prstGeom>
          <a:ln w="38100">
            <a:solidFill>
              <a:srgbClr val="339933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2243627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0" grpId="0" animBg="1"/>
      <p:bldP spid="29" grpId="0"/>
      <p:bldP spid="3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" name="Diagramme 40"/>
          <p:cNvGraphicFramePr/>
          <p:nvPr>
            <p:extLst>
              <p:ext uri="{D42A27DB-BD31-4B8C-83A1-F6EECF244321}">
                <p14:modId xmlns:p14="http://schemas.microsoft.com/office/powerpoint/2010/main" val="823319893"/>
              </p:ext>
            </p:extLst>
          </p:nvPr>
        </p:nvGraphicFramePr>
        <p:xfrm>
          <a:off x="65884" y="2238965"/>
          <a:ext cx="12034685" cy="97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30" name="Diagramme 29"/>
          <p:cNvGraphicFramePr/>
          <p:nvPr>
            <p:extLst>
              <p:ext uri="{D42A27DB-BD31-4B8C-83A1-F6EECF244321}">
                <p14:modId xmlns:p14="http://schemas.microsoft.com/office/powerpoint/2010/main" val="2879195845"/>
              </p:ext>
            </p:extLst>
          </p:nvPr>
        </p:nvGraphicFramePr>
        <p:xfrm>
          <a:off x="65884" y="2238965"/>
          <a:ext cx="12034685" cy="97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graphicFrame>
        <p:nvGraphicFramePr>
          <p:cNvPr id="13" name="Diagramme 12"/>
          <p:cNvGraphicFramePr/>
          <p:nvPr>
            <p:extLst>
              <p:ext uri="{D42A27DB-BD31-4B8C-83A1-F6EECF244321}">
                <p14:modId xmlns:p14="http://schemas.microsoft.com/office/powerpoint/2010/main" val="2396793137"/>
              </p:ext>
            </p:extLst>
          </p:nvPr>
        </p:nvGraphicFramePr>
        <p:xfrm>
          <a:off x="65884" y="2238965"/>
          <a:ext cx="12034685" cy="97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4" r:lo="rId15" r:qs="rId16" r:cs="rId17"/>
          </a:graphicData>
        </a:graphic>
      </p:graphicFrame>
      <p:sp>
        <p:nvSpPr>
          <p:cNvPr id="45" name="Text Placeholder 5"/>
          <p:cNvSpPr txBox="1">
            <a:spLocks/>
          </p:cNvSpPr>
          <p:nvPr/>
        </p:nvSpPr>
        <p:spPr>
          <a:xfrm>
            <a:off x="0" y="6612"/>
            <a:ext cx="12192000" cy="539750"/>
          </a:xfrm>
          <a:prstGeom prst="rect">
            <a:avLst/>
          </a:prstGeom>
          <a:solidFill>
            <a:srgbClr val="008080"/>
          </a:solidFill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000" b="1" kern="1200">
                <a:solidFill>
                  <a:srgbClr val="C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dirty="0">
                <a:solidFill>
                  <a:schemeClr val="bg1"/>
                </a:solidFill>
                <a:latin typeface="Rockwell" panose="02060603020205020403" pitchFamily="18" charset="0"/>
                <a:ea typeface="Batang" panose="02030600000101010101" pitchFamily="18" charset="-127"/>
              </a:rPr>
              <a:t>Une numérisation inégalitaire du cycle de vie d’un produit</a:t>
            </a:r>
          </a:p>
        </p:txBody>
      </p:sp>
      <p:pic>
        <p:nvPicPr>
          <p:cNvPr id="17" name="Picture 8" descr="Afficher l'image d'origine"/>
          <p:cNvPicPr>
            <a:picLocks noChangeAspect="1" noChangeArrowheads="1"/>
          </p:cNvPicPr>
          <p:nvPr/>
        </p:nvPicPr>
        <p:blipFill rotWithShape="1"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25" b="5119"/>
          <a:stretch/>
        </p:blipFill>
        <p:spPr bwMode="auto">
          <a:xfrm>
            <a:off x="123030" y="725062"/>
            <a:ext cx="2232000" cy="1414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6" descr="Afficher l'image d'origine"/>
          <p:cNvPicPr>
            <a:picLocks noChangeAspect="1" noChangeArrowheads="1"/>
          </p:cNvPicPr>
          <p:nvPr/>
        </p:nvPicPr>
        <p:blipFill rotWithShape="1"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01"/>
          <a:stretch/>
        </p:blipFill>
        <p:spPr bwMode="auto">
          <a:xfrm>
            <a:off x="6991658" y="754843"/>
            <a:ext cx="2232000" cy="1395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0" descr="Afficher l'image d'origine"/>
          <p:cNvPicPr>
            <a:picLocks noChangeAspect="1" noChangeArrowheads="1"/>
          </p:cNvPicPr>
          <p:nvPr/>
        </p:nvPicPr>
        <p:blipFill rotWithShape="1"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01" b="9634"/>
          <a:stretch/>
        </p:blipFill>
        <p:spPr bwMode="auto">
          <a:xfrm>
            <a:off x="4682211" y="754843"/>
            <a:ext cx="2232000" cy="1395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Afficher l'image d'origine"/>
          <p:cNvPicPr>
            <a:picLocks noChangeAspect="1" noChangeArrowheads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0" t="8250" b="16380"/>
          <a:stretch/>
        </p:blipFill>
        <p:spPr bwMode="auto">
          <a:xfrm>
            <a:off x="2415093" y="754843"/>
            <a:ext cx="2186702" cy="1395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0" descr="Afficher l'image d'origine"/>
          <p:cNvPicPr>
            <a:picLocks noChangeAspect="1" noChangeArrowheads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686"/>
          <a:stretch/>
        </p:blipFill>
        <p:spPr bwMode="auto">
          <a:xfrm>
            <a:off x="9316379" y="736597"/>
            <a:ext cx="2232000" cy="1413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1" name="Tableau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3345004"/>
              </p:ext>
            </p:extLst>
          </p:nvPr>
        </p:nvGraphicFramePr>
        <p:xfrm>
          <a:off x="2" y="6546397"/>
          <a:ext cx="1219199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3999">
                  <a:extLst>
                    <a:ext uri="{9D8B030D-6E8A-4147-A177-3AD203B41FA5}">
                      <a16:colId xmlns:a16="http://schemas.microsoft.com/office/drawing/2014/main" val="1631672212"/>
                    </a:ext>
                  </a:extLst>
                </a:gridCol>
                <a:gridCol w="1469570">
                  <a:extLst>
                    <a:ext uri="{9D8B030D-6E8A-4147-A177-3AD203B41FA5}">
                      <a16:colId xmlns:a16="http://schemas.microsoft.com/office/drawing/2014/main" val="1523975517"/>
                    </a:ext>
                  </a:extLst>
                </a:gridCol>
                <a:gridCol w="1621972">
                  <a:extLst>
                    <a:ext uri="{9D8B030D-6E8A-4147-A177-3AD203B41FA5}">
                      <a16:colId xmlns:a16="http://schemas.microsoft.com/office/drawing/2014/main" val="4284732167"/>
                    </a:ext>
                  </a:extLst>
                </a:gridCol>
                <a:gridCol w="1480455">
                  <a:extLst>
                    <a:ext uri="{9D8B030D-6E8A-4147-A177-3AD203B41FA5}">
                      <a16:colId xmlns:a16="http://schemas.microsoft.com/office/drawing/2014/main" val="4101102102"/>
                    </a:ext>
                  </a:extLst>
                </a:gridCol>
                <a:gridCol w="1523999">
                  <a:extLst>
                    <a:ext uri="{9D8B030D-6E8A-4147-A177-3AD203B41FA5}">
                      <a16:colId xmlns:a16="http://schemas.microsoft.com/office/drawing/2014/main" val="2295709410"/>
                    </a:ext>
                  </a:extLst>
                </a:gridCol>
                <a:gridCol w="1523999">
                  <a:extLst>
                    <a:ext uri="{9D8B030D-6E8A-4147-A177-3AD203B41FA5}">
                      <a16:colId xmlns:a16="http://schemas.microsoft.com/office/drawing/2014/main" val="1293143689"/>
                    </a:ext>
                  </a:extLst>
                </a:gridCol>
                <a:gridCol w="1523999">
                  <a:extLst>
                    <a:ext uri="{9D8B030D-6E8A-4147-A177-3AD203B41FA5}">
                      <a16:colId xmlns:a16="http://schemas.microsoft.com/office/drawing/2014/main" val="3889465694"/>
                    </a:ext>
                  </a:extLst>
                </a:gridCol>
                <a:gridCol w="1523999">
                  <a:extLst>
                    <a:ext uri="{9D8B030D-6E8A-4147-A177-3AD203B41FA5}">
                      <a16:colId xmlns:a16="http://schemas.microsoft.com/office/drawing/2014/main" val="15865034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GB" u="none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0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u="none" dirty="0">
                          <a:solidFill>
                            <a:srgbClr val="008080"/>
                          </a:solidFill>
                        </a:rPr>
                        <a:t>Contexte</a:t>
                      </a:r>
                      <a:endParaRPr lang="en-GB" u="none" dirty="0">
                        <a:solidFill>
                          <a:srgbClr val="00808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Problématique</a:t>
                      </a:r>
                      <a:endParaRPr lang="en-GB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0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État de l’art</a:t>
                      </a:r>
                      <a:endParaRPr lang="en-GB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0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Propositions</a:t>
                      </a:r>
                      <a:endParaRPr lang="en-GB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0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Conclusion</a:t>
                      </a:r>
                      <a:endParaRPr lang="en-GB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0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Perspectives</a:t>
                      </a:r>
                      <a:endParaRPr lang="en-GB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08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3634867"/>
                  </a:ext>
                </a:extLst>
              </a:tr>
            </a:tbl>
          </a:graphicData>
        </a:graphic>
      </p:graphicFrame>
      <p:sp>
        <p:nvSpPr>
          <p:cNvPr id="25" name="Ellipse 24"/>
          <p:cNvSpPr/>
          <p:nvPr/>
        </p:nvSpPr>
        <p:spPr>
          <a:xfrm>
            <a:off x="11504141" y="6561636"/>
            <a:ext cx="620006" cy="288000"/>
          </a:xfrm>
          <a:prstGeom prst="ellipse">
            <a:avLst/>
          </a:prstGeom>
          <a:solidFill>
            <a:schemeClr val="bg1"/>
          </a:solidFill>
          <a:ln>
            <a:solidFill>
              <a:srgbClr val="0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5217DFA7-C24C-4BC7-90E8-E168825F2671}" type="slidenum">
              <a:rPr lang="fr-FR" sz="1400" b="1" smtClean="0">
                <a:solidFill>
                  <a:srgbClr val="008080"/>
                </a:solidFill>
              </a:rPr>
              <a:pPr algn="ctr"/>
              <a:t>4</a:t>
            </a:fld>
            <a:endParaRPr lang="fr-FR" sz="1400" b="1" dirty="0">
              <a:solidFill>
                <a:srgbClr val="008080"/>
              </a:solidFill>
            </a:endParaRPr>
          </a:p>
        </p:txBody>
      </p:sp>
      <p:pic>
        <p:nvPicPr>
          <p:cNvPr id="31" name="Picture 16" descr="Afficher l'image d'origine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030" y="3666742"/>
            <a:ext cx="4158341" cy="27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Nuage 31"/>
          <p:cNvSpPr/>
          <p:nvPr/>
        </p:nvSpPr>
        <p:spPr>
          <a:xfrm>
            <a:off x="3193921" y="3456748"/>
            <a:ext cx="2062165" cy="1140201"/>
          </a:xfrm>
          <a:prstGeom prst="cloud">
            <a:avLst/>
          </a:prstGeom>
          <a:solidFill>
            <a:srgbClr val="666699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3" name="ZoneTexte 32"/>
          <p:cNvSpPr txBox="1"/>
          <p:nvPr/>
        </p:nvSpPr>
        <p:spPr>
          <a:xfrm>
            <a:off x="3224134" y="3590625"/>
            <a:ext cx="199292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>
                <a:solidFill>
                  <a:schemeClr val="bg1"/>
                </a:solidFill>
                <a:latin typeface="+mj-lt"/>
              </a:rPr>
              <a:t>70 % des coûts engagés dès la phase de concept</a:t>
            </a:r>
            <a:endParaRPr lang="en-GB" sz="1600" b="1" dirty="0">
              <a:solidFill>
                <a:schemeClr val="bg1"/>
              </a:solidFill>
              <a:latin typeface="+mj-lt"/>
            </a:endParaRPr>
          </a:p>
          <a:p>
            <a:pPr algn="ctr"/>
            <a:endParaRPr lang="en-GB" sz="16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257633" y="3673755"/>
            <a:ext cx="5072729" cy="2700000"/>
          </a:xfrm>
          <a:prstGeom prst="rect">
            <a:avLst/>
          </a:prstGeom>
        </p:spPr>
      </p:pic>
      <p:sp>
        <p:nvSpPr>
          <p:cNvPr id="37" name="ZoneTexte 23"/>
          <p:cNvSpPr txBox="1"/>
          <p:nvPr/>
        </p:nvSpPr>
        <p:spPr>
          <a:xfrm>
            <a:off x="9688729" y="6078627"/>
            <a:ext cx="15904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sz="1400" dirty="0">
                <a:solidFill>
                  <a:schemeClr val="accent4">
                    <a:lumMod val="50000"/>
                  </a:schemeClr>
                </a:solidFill>
              </a:rPr>
              <a:t>[SEI et NDIA, 2008]</a:t>
            </a:r>
          </a:p>
        </p:txBody>
      </p:sp>
      <p:sp>
        <p:nvSpPr>
          <p:cNvPr id="39" name="Nuage 38"/>
          <p:cNvSpPr/>
          <p:nvPr/>
        </p:nvSpPr>
        <p:spPr>
          <a:xfrm>
            <a:off x="10089698" y="3456748"/>
            <a:ext cx="2062165" cy="1140201"/>
          </a:xfrm>
          <a:prstGeom prst="cloud">
            <a:avLst/>
          </a:prstGeom>
          <a:solidFill>
            <a:srgbClr val="666699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0" name="ZoneTexte 39"/>
          <p:cNvSpPr txBox="1"/>
          <p:nvPr/>
        </p:nvSpPr>
        <p:spPr>
          <a:xfrm>
            <a:off x="10147652" y="3572773"/>
            <a:ext cx="19929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>
                <a:solidFill>
                  <a:schemeClr val="bg1"/>
                </a:solidFill>
                <a:latin typeface="+mj-lt"/>
              </a:rPr>
              <a:t>Forte corrélation</a:t>
            </a:r>
          </a:p>
          <a:p>
            <a:pPr algn="ctr"/>
            <a:r>
              <a:rPr lang="fr-FR" sz="1600" b="1" dirty="0">
                <a:solidFill>
                  <a:schemeClr val="bg1"/>
                </a:solidFill>
                <a:latin typeface="+mj-lt"/>
              </a:rPr>
              <a:t> I.E. et  </a:t>
            </a:r>
            <a:r>
              <a:rPr lang="en-GB" sz="1600" b="1" dirty="0">
                <a:solidFill>
                  <a:schemeClr val="bg1"/>
                </a:solidFill>
                <a:latin typeface="+mj-lt"/>
              </a:rPr>
              <a:t>performances d’un </a:t>
            </a:r>
            <a:r>
              <a:rPr lang="en-GB" sz="1600" b="1" dirty="0" err="1">
                <a:solidFill>
                  <a:schemeClr val="bg1"/>
                </a:solidFill>
                <a:latin typeface="+mj-lt"/>
              </a:rPr>
              <a:t>projet</a:t>
            </a:r>
            <a:endParaRPr lang="fr-FR" sz="16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8" name="ZoneTexte 23"/>
          <p:cNvSpPr txBox="1"/>
          <p:nvPr/>
        </p:nvSpPr>
        <p:spPr>
          <a:xfrm>
            <a:off x="4211240" y="6120192"/>
            <a:ext cx="13112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sz="1400" dirty="0">
                <a:solidFill>
                  <a:schemeClr val="accent4">
                    <a:lumMod val="50000"/>
                  </a:schemeClr>
                </a:solidFill>
              </a:rPr>
              <a:t>[INCOSE, 2015]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00943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1" grpId="0">
        <p:bldAsOne/>
      </p:bldGraphic>
      <p:bldGraphic spid="30" grpId="0">
        <p:bldAsOne/>
      </p:bldGraphic>
      <p:bldGraphic spid="13" grpId="0">
        <p:bldAsOne/>
      </p:bldGraphic>
      <p:bldP spid="32" grpId="0" animBg="1"/>
      <p:bldP spid="33" grpId="0"/>
      <p:bldP spid="37" grpId="0"/>
      <p:bldP spid="39" grpId="0" animBg="1"/>
      <p:bldP spid="40" grpId="0"/>
      <p:bldP spid="38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 Placeholder 5"/>
          <p:cNvSpPr txBox="1">
            <a:spLocks/>
          </p:cNvSpPr>
          <p:nvPr/>
        </p:nvSpPr>
        <p:spPr>
          <a:xfrm>
            <a:off x="0" y="6612"/>
            <a:ext cx="12192000" cy="539750"/>
          </a:xfrm>
          <a:prstGeom prst="rect">
            <a:avLst/>
          </a:prstGeom>
          <a:solidFill>
            <a:srgbClr val="008080"/>
          </a:solidFill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000" b="1" kern="1200">
                <a:solidFill>
                  <a:srgbClr val="C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dirty="0">
                <a:solidFill>
                  <a:schemeClr val="bg1"/>
                </a:solidFill>
                <a:latin typeface="Rockwell" panose="02060603020205020403" pitchFamily="18" charset="0"/>
                <a:ea typeface="Batang" panose="02030600000101010101" pitchFamily="18" charset="-127"/>
              </a:rPr>
              <a:t>Estimer les exigences</a:t>
            </a:r>
          </a:p>
        </p:txBody>
      </p:sp>
      <p:graphicFrame>
        <p:nvGraphicFramePr>
          <p:cNvPr id="38" name="Tableau 37"/>
          <p:cNvGraphicFramePr>
            <a:graphicFrameLocks noGrp="1"/>
          </p:cNvGraphicFramePr>
          <p:nvPr>
            <p:extLst/>
          </p:nvPr>
        </p:nvGraphicFramePr>
        <p:xfrm>
          <a:off x="2" y="6546397"/>
          <a:ext cx="1219199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3999">
                  <a:extLst>
                    <a:ext uri="{9D8B030D-6E8A-4147-A177-3AD203B41FA5}">
                      <a16:colId xmlns:a16="http://schemas.microsoft.com/office/drawing/2014/main" val="1631672212"/>
                    </a:ext>
                  </a:extLst>
                </a:gridCol>
                <a:gridCol w="1469570">
                  <a:extLst>
                    <a:ext uri="{9D8B030D-6E8A-4147-A177-3AD203B41FA5}">
                      <a16:colId xmlns:a16="http://schemas.microsoft.com/office/drawing/2014/main" val="1523975517"/>
                    </a:ext>
                  </a:extLst>
                </a:gridCol>
                <a:gridCol w="1621972">
                  <a:extLst>
                    <a:ext uri="{9D8B030D-6E8A-4147-A177-3AD203B41FA5}">
                      <a16:colId xmlns:a16="http://schemas.microsoft.com/office/drawing/2014/main" val="4284732167"/>
                    </a:ext>
                  </a:extLst>
                </a:gridCol>
                <a:gridCol w="1480455">
                  <a:extLst>
                    <a:ext uri="{9D8B030D-6E8A-4147-A177-3AD203B41FA5}">
                      <a16:colId xmlns:a16="http://schemas.microsoft.com/office/drawing/2014/main" val="4101102102"/>
                    </a:ext>
                  </a:extLst>
                </a:gridCol>
                <a:gridCol w="1523999">
                  <a:extLst>
                    <a:ext uri="{9D8B030D-6E8A-4147-A177-3AD203B41FA5}">
                      <a16:colId xmlns:a16="http://schemas.microsoft.com/office/drawing/2014/main" val="2295709410"/>
                    </a:ext>
                  </a:extLst>
                </a:gridCol>
                <a:gridCol w="1523999">
                  <a:extLst>
                    <a:ext uri="{9D8B030D-6E8A-4147-A177-3AD203B41FA5}">
                      <a16:colId xmlns:a16="http://schemas.microsoft.com/office/drawing/2014/main" val="1293143689"/>
                    </a:ext>
                  </a:extLst>
                </a:gridCol>
                <a:gridCol w="1523999">
                  <a:extLst>
                    <a:ext uri="{9D8B030D-6E8A-4147-A177-3AD203B41FA5}">
                      <a16:colId xmlns:a16="http://schemas.microsoft.com/office/drawing/2014/main" val="3889465694"/>
                    </a:ext>
                  </a:extLst>
                </a:gridCol>
                <a:gridCol w="1523999">
                  <a:extLst>
                    <a:ext uri="{9D8B030D-6E8A-4147-A177-3AD203B41FA5}">
                      <a16:colId xmlns:a16="http://schemas.microsoft.com/office/drawing/2014/main" val="15865034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GB" u="none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0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u="none" dirty="0">
                          <a:solidFill>
                            <a:schemeClr val="bg1"/>
                          </a:solidFill>
                        </a:rPr>
                        <a:t>Contexte</a:t>
                      </a:r>
                      <a:endParaRPr lang="en-GB" u="none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0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Problématique</a:t>
                      </a:r>
                      <a:endParaRPr lang="en-GB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0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État de l’art</a:t>
                      </a:r>
                      <a:endParaRPr lang="en-GB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0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rgbClr val="008080"/>
                          </a:solidFill>
                        </a:rPr>
                        <a:t>Propositions</a:t>
                      </a:r>
                      <a:endParaRPr lang="en-GB" dirty="0">
                        <a:solidFill>
                          <a:srgbClr val="00808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Conclusion</a:t>
                      </a:r>
                      <a:endParaRPr lang="en-GB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0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Perspectives</a:t>
                      </a:r>
                      <a:endParaRPr lang="en-GB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08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3634867"/>
                  </a:ext>
                </a:extLst>
              </a:tr>
            </a:tbl>
          </a:graphicData>
        </a:graphic>
      </p:graphicFrame>
      <p:sp>
        <p:nvSpPr>
          <p:cNvPr id="40" name="Ellipse 39"/>
          <p:cNvSpPr/>
          <p:nvPr/>
        </p:nvSpPr>
        <p:spPr>
          <a:xfrm>
            <a:off x="11504141" y="6561636"/>
            <a:ext cx="620006" cy="288000"/>
          </a:xfrm>
          <a:prstGeom prst="ellipse">
            <a:avLst/>
          </a:prstGeom>
          <a:solidFill>
            <a:schemeClr val="bg1"/>
          </a:solidFill>
          <a:ln>
            <a:solidFill>
              <a:srgbClr val="0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5217DFA7-C24C-4BC7-90E8-E168825F2671}" type="slidenum">
              <a:rPr lang="fr-FR" sz="1400" b="1" smtClean="0">
                <a:solidFill>
                  <a:srgbClr val="008080"/>
                </a:solidFill>
              </a:rPr>
              <a:pPr algn="ctr"/>
              <a:t>40</a:t>
            </a:fld>
            <a:endParaRPr lang="fr-FR" sz="1400" b="1" dirty="0">
              <a:solidFill>
                <a:srgbClr val="008080"/>
              </a:solidFill>
            </a:endParaRPr>
          </a:p>
        </p:txBody>
      </p:sp>
      <p:sp>
        <p:nvSpPr>
          <p:cNvPr id="46" name="Can 20"/>
          <p:cNvSpPr/>
          <p:nvPr/>
        </p:nvSpPr>
        <p:spPr>
          <a:xfrm>
            <a:off x="5149045" y="599835"/>
            <a:ext cx="2895320" cy="5893088"/>
          </a:xfrm>
          <a:prstGeom prst="can">
            <a:avLst/>
          </a:prstGeom>
          <a:solidFill>
            <a:schemeClr val="bg1">
              <a:lumMod val="50000"/>
            </a:schemeClr>
          </a:solidFill>
          <a:ln w="25400" cap="flat">
            <a:solidFill>
              <a:schemeClr val="bg1"/>
            </a:solidFill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6000" tIns="36000" rIns="36000" bIns="36000" numCol="1" spcCol="38100" rtlCol="0" anchor="t">
            <a:noAutofit/>
          </a:bodyPr>
          <a:lstStyle/>
          <a:p>
            <a:pPr marL="0" marR="0" indent="0" algn="ctr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24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Mod</a:t>
            </a:r>
            <a:r>
              <a:rPr lang="fr-FR" sz="24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èle orienté</a:t>
            </a:r>
          </a:p>
          <a:p>
            <a:pPr marL="0" marR="0" indent="0" algn="ctr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24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graphe</a:t>
            </a:r>
            <a:endParaRPr kumimoji="0" lang="fr-FR" sz="24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8" name="Picture 2" descr="Afficher l'image d'origine"/>
          <p:cNvPicPr>
            <a:picLocks noChangeAspect="1" noChangeArrowheads="1"/>
          </p:cNvPicPr>
          <p:nvPr/>
        </p:nvPicPr>
        <p:blipFill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4705" y="611198"/>
            <a:ext cx="1584000" cy="70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3" name="Can 130"/>
          <p:cNvSpPr/>
          <p:nvPr/>
        </p:nvSpPr>
        <p:spPr>
          <a:xfrm>
            <a:off x="200539" y="577801"/>
            <a:ext cx="3502025" cy="1979612"/>
          </a:xfrm>
          <a:prstGeom prst="can">
            <a:avLst>
              <a:gd name="adj" fmla="val 25580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sp>
        <p:nvSpPr>
          <p:cNvPr id="85" name="Flowchart: Multidocument 84"/>
          <p:cNvSpPr/>
          <p:nvPr/>
        </p:nvSpPr>
        <p:spPr>
          <a:xfrm>
            <a:off x="303849" y="1123901"/>
            <a:ext cx="1656000" cy="1260475"/>
          </a:xfrm>
          <a:prstGeom prst="flowChartMultidocumen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500" b="1" dirty="0">
                <a:solidFill>
                  <a:schemeClr val="tx1">
                    <a:lumMod val="75000"/>
                    <a:lumOff val="25000"/>
                  </a:schemeClr>
                </a:solidFill>
                <a:cs typeface="Times" panose="02020603050405020304" pitchFamily="18" charset="0"/>
              </a:rPr>
              <a:t>Documents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500" b="1" dirty="0">
                <a:solidFill>
                  <a:schemeClr val="tx1">
                    <a:lumMod val="75000"/>
                    <a:lumOff val="25000"/>
                  </a:schemeClr>
                </a:solidFill>
                <a:cs typeface="Times" panose="02020603050405020304" pitchFamily="18" charset="0"/>
              </a:rPr>
              <a:t>non structurés</a:t>
            </a:r>
          </a:p>
        </p:txBody>
      </p:sp>
      <p:sp>
        <p:nvSpPr>
          <p:cNvPr id="86" name="Flowchart: Multidocument 85"/>
          <p:cNvSpPr/>
          <p:nvPr/>
        </p:nvSpPr>
        <p:spPr>
          <a:xfrm>
            <a:off x="1988890" y="1123901"/>
            <a:ext cx="1656000" cy="1260475"/>
          </a:xfrm>
          <a:prstGeom prst="flowChartMultidocumen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500" b="1" dirty="0">
                <a:solidFill>
                  <a:schemeClr val="tx1">
                    <a:lumMod val="75000"/>
                    <a:lumOff val="25000"/>
                  </a:schemeClr>
                </a:solidFill>
                <a:cs typeface="Times" panose="02020603050405020304" pitchFamily="18" charset="0"/>
              </a:rPr>
              <a:t>Documents semi-structurés</a:t>
            </a:r>
          </a:p>
        </p:txBody>
      </p:sp>
      <p:pic>
        <p:nvPicPr>
          <p:cNvPr id="87" name="Picture 142"/>
          <p:cNvPicPr>
            <a:picLocks noChangeAspect="1"/>
          </p:cNvPicPr>
          <p:nvPr/>
        </p:nvPicPr>
        <p:blipFill rotWithShape="1">
          <a:blip r:embed="rId5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88" t="1632" b="-1"/>
          <a:stretch/>
        </p:blipFill>
        <p:spPr bwMode="auto">
          <a:xfrm>
            <a:off x="2033851" y="1874296"/>
            <a:ext cx="327749" cy="28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9" name="Picture 143"/>
          <p:cNvPicPr>
            <a:picLocks noChangeAspect="1"/>
          </p:cNvPicPr>
          <p:nvPr/>
        </p:nvPicPr>
        <p:blipFill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174" y="1881290"/>
            <a:ext cx="341523" cy="28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0" name="Picture 2" descr="http://www.promotionlepine.com/img/interface/gui/file_types/pdf.png"/>
          <p:cNvPicPr>
            <a:picLocks noChangeAspect="1" noChangeArrowheads="1"/>
          </p:cNvPicPr>
          <p:nvPr/>
        </p:nvPicPr>
        <p:blipFill>
          <a:blip r:embed="rId7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3781" y="1876268"/>
            <a:ext cx="341523" cy="28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1" name="Picture 2" descr="http://www.google.fr/url?source=imglanding&amp;ct=img&amp;q=https://d1uvkq6h1vbgdk.cloudfront.net/commercial_1/images/logos/logo_excel.png&amp;sa=X&amp;ei=D2FaVfnFE4PcUaSMgKgK&amp;ved=0CAkQ8wc&amp;usg=AFQjCNHL8NsjH361VICj7gFdZc5vijgwTw"/>
          <p:cNvPicPr>
            <a:picLocks noChangeAspect="1" noChangeArrowheads="1"/>
          </p:cNvPicPr>
          <p:nvPr/>
        </p:nvPicPr>
        <p:blipFill>
          <a:blip r:embed="rId8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929" y="1881290"/>
            <a:ext cx="288000" cy="28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4" name="Image 93"/>
          <p:cNvPicPr>
            <a:picLocks noChangeAspect="1"/>
          </p:cNvPicPr>
          <p:nvPr/>
        </p:nvPicPr>
        <p:blipFill>
          <a:blip r:embed="rId9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551" y="4784288"/>
            <a:ext cx="3240000" cy="1720763"/>
          </a:xfrm>
          <a:prstGeom prst="rect">
            <a:avLst/>
          </a:prstGeom>
        </p:spPr>
      </p:pic>
      <p:pic>
        <p:nvPicPr>
          <p:cNvPr id="96" name="Picture 24"/>
          <p:cNvPicPr>
            <a:picLocks noChangeAspect="1"/>
          </p:cNvPicPr>
          <p:nvPr/>
        </p:nvPicPr>
        <p:blipFill rotWithShape="1">
          <a:blip r:embed="rId10">
            <a:grayscl/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26257" b="47579" l="1379" r="14224"/>
                    </a14:imgEffect>
                  </a14:imgLayer>
                </a14:imgProps>
              </a:ext>
            </a:extLst>
          </a:blip>
          <a:srcRect l="1491" t="25543" r="85343" b="52069"/>
          <a:stretch/>
        </p:blipFill>
        <p:spPr>
          <a:xfrm flipH="1">
            <a:off x="4166483" y="4701454"/>
            <a:ext cx="543273" cy="720000"/>
          </a:xfrm>
          <a:prstGeom prst="rect">
            <a:avLst/>
          </a:prstGeom>
        </p:spPr>
      </p:pic>
      <p:pic>
        <p:nvPicPr>
          <p:cNvPr id="98" name="Picture 24"/>
          <p:cNvPicPr>
            <a:picLocks noChangeAspect="1"/>
          </p:cNvPicPr>
          <p:nvPr/>
        </p:nvPicPr>
        <p:blipFill rotWithShape="1">
          <a:blip r:embed="rId12"/>
          <a:srcRect t="76878" r="85278"/>
          <a:stretch/>
        </p:blipFill>
        <p:spPr>
          <a:xfrm>
            <a:off x="8433315" y="3681162"/>
            <a:ext cx="588183" cy="720000"/>
          </a:xfrm>
          <a:prstGeom prst="rect">
            <a:avLst/>
          </a:prstGeom>
        </p:spPr>
      </p:pic>
      <p:sp>
        <p:nvSpPr>
          <p:cNvPr id="4" name="Flèche : droite 3"/>
          <p:cNvSpPr/>
          <p:nvPr/>
        </p:nvSpPr>
        <p:spPr>
          <a:xfrm>
            <a:off x="3720147" y="1317526"/>
            <a:ext cx="1440000" cy="720000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Extraire</a:t>
            </a:r>
            <a:endParaRPr lang="en-GB" b="1" dirty="0"/>
          </a:p>
        </p:txBody>
      </p:sp>
      <p:pic>
        <p:nvPicPr>
          <p:cNvPr id="97" name="Picture 24"/>
          <p:cNvPicPr>
            <a:picLocks noChangeAspect="1"/>
          </p:cNvPicPr>
          <p:nvPr/>
        </p:nvPicPr>
        <p:blipFill rotWithShape="1">
          <a:blip r:embed="rId12">
            <a:grayscl/>
          </a:blip>
          <a:srcRect l="-394" t="50697" r="84531" b="23862"/>
          <a:stretch/>
        </p:blipFill>
        <p:spPr>
          <a:xfrm flipH="1">
            <a:off x="8437604" y="1643277"/>
            <a:ext cx="662400" cy="828000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13">
            <a:grayscl/>
          </a:blip>
          <a:stretch>
            <a:fillRect/>
          </a:stretch>
        </p:blipFill>
        <p:spPr>
          <a:xfrm>
            <a:off x="5205431" y="2449205"/>
            <a:ext cx="2782548" cy="3316249"/>
          </a:xfrm>
          <a:prstGeom prst="rect">
            <a:avLst/>
          </a:prstGeom>
        </p:spPr>
      </p:pic>
      <p:grpSp>
        <p:nvGrpSpPr>
          <p:cNvPr id="6" name="Groupe 5"/>
          <p:cNvGrpSpPr/>
          <p:nvPr/>
        </p:nvGrpSpPr>
        <p:grpSpPr>
          <a:xfrm>
            <a:off x="8044363" y="2212734"/>
            <a:ext cx="1440000" cy="720000"/>
            <a:chOff x="7541235" y="1857106"/>
            <a:chExt cx="2364143" cy="720000"/>
          </a:xfrm>
          <a:solidFill>
            <a:schemeClr val="bg1">
              <a:lumMod val="50000"/>
            </a:schemeClr>
          </a:solidFill>
        </p:grpSpPr>
        <p:sp>
          <p:nvSpPr>
            <p:cNvPr id="30" name="Flèche : droite 29"/>
            <p:cNvSpPr/>
            <p:nvPr/>
          </p:nvSpPr>
          <p:spPr>
            <a:xfrm>
              <a:off x="7974890" y="1857106"/>
              <a:ext cx="1930488" cy="720000"/>
            </a:xfrm>
            <a:prstGeom prst="rightArrow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="1" dirty="0"/>
            </a:p>
          </p:txBody>
        </p:sp>
        <p:sp>
          <p:nvSpPr>
            <p:cNvPr id="32" name="Flèche : droite 31"/>
            <p:cNvSpPr/>
            <p:nvPr/>
          </p:nvSpPr>
          <p:spPr>
            <a:xfrm rot="10800000" flipV="1">
              <a:off x="7541235" y="1857106"/>
              <a:ext cx="2064693" cy="720000"/>
            </a:xfrm>
            <a:prstGeom prst="rightArrow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b="1" dirty="0"/>
                <a:t>Fiabiliser</a:t>
              </a:r>
              <a:endParaRPr lang="en-GB" b="1" dirty="0"/>
            </a:p>
          </p:txBody>
        </p:sp>
      </p:grpSp>
      <p:pic>
        <p:nvPicPr>
          <p:cNvPr id="31" name="Picture 250"/>
          <p:cNvPicPr>
            <a:picLocks noChangeAspect="1"/>
          </p:cNvPicPr>
          <p:nvPr/>
        </p:nvPicPr>
        <p:blipFill>
          <a:blip r:embed="rId14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6039" y="1853445"/>
            <a:ext cx="974637" cy="28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" name="Picture 24"/>
          <p:cNvPicPr>
            <a:picLocks noChangeAspect="1"/>
          </p:cNvPicPr>
          <p:nvPr/>
        </p:nvPicPr>
        <p:blipFill rotWithShape="1">
          <a:blip r:embed="rId12">
            <a:grayscl/>
          </a:blip>
          <a:srcRect l="-394" t="50697" r="84531" b="23862"/>
          <a:stretch/>
        </p:blipFill>
        <p:spPr>
          <a:xfrm flipH="1">
            <a:off x="4106919" y="747879"/>
            <a:ext cx="662400" cy="828000"/>
          </a:xfrm>
          <a:prstGeom prst="rect">
            <a:avLst/>
          </a:prstGeom>
        </p:spPr>
      </p:pic>
      <p:sp>
        <p:nvSpPr>
          <p:cNvPr id="36" name="Flèche : droite 35"/>
          <p:cNvSpPr/>
          <p:nvPr/>
        </p:nvSpPr>
        <p:spPr>
          <a:xfrm rot="10800000" flipV="1">
            <a:off x="3707213" y="3190002"/>
            <a:ext cx="1440000" cy="809696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Segmenter</a:t>
            </a:r>
            <a:endParaRPr lang="en-GB" b="1" dirty="0"/>
          </a:p>
        </p:txBody>
      </p:sp>
      <p:pic>
        <p:nvPicPr>
          <p:cNvPr id="41" name="Picture 24"/>
          <p:cNvPicPr>
            <a:picLocks noChangeAspect="1"/>
          </p:cNvPicPr>
          <p:nvPr/>
        </p:nvPicPr>
        <p:blipFill rotWithShape="1">
          <a:blip r:embed="rId10">
            <a:grayscl/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26257" b="47579" l="1379" r="14224"/>
                    </a14:imgEffect>
                  </a14:imgLayer>
                </a14:imgProps>
              </a:ext>
            </a:extLst>
          </a:blip>
          <a:srcRect l="1491" t="25543" r="85343" b="52069"/>
          <a:stretch/>
        </p:blipFill>
        <p:spPr>
          <a:xfrm flipH="1">
            <a:off x="4166483" y="2657570"/>
            <a:ext cx="543273" cy="720000"/>
          </a:xfrm>
          <a:prstGeom prst="rect">
            <a:avLst/>
          </a:prstGeom>
        </p:spPr>
      </p:pic>
      <p:sp>
        <p:nvSpPr>
          <p:cNvPr id="49" name="Flèche : droite 48"/>
          <p:cNvSpPr/>
          <p:nvPr/>
        </p:nvSpPr>
        <p:spPr>
          <a:xfrm rot="10800000" flipV="1">
            <a:off x="3671211" y="5228389"/>
            <a:ext cx="1476000" cy="809696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Synthétiser</a:t>
            </a:r>
            <a:endParaRPr lang="en-GB" b="1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 b="5478"/>
          <a:stretch/>
        </p:blipFill>
        <p:spPr>
          <a:xfrm>
            <a:off x="9469798" y="3758997"/>
            <a:ext cx="2664000" cy="1650734"/>
          </a:xfrm>
          <a:prstGeom prst="rect">
            <a:avLst/>
          </a:prstGeom>
        </p:spPr>
      </p:pic>
      <p:pic>
        <p:nvPicPr>
          <p:cNvPr id="50" name="Picture 2"/>
          <p:cNvPicPr>
            <a:picLocks noChangeAspect="1"/>
          </p:cNvPicPr>
          <p:nvPr/>
        </p:nvPicPr>
        <p:blipFill rotWithShape="1">
          <a:blip r:embed="rId17">
            <a:grayscl/>
          </a:blip>
          <a:srcRect l="33949" t="13574" r="15842" b="5452"/>
          <a:stretch/>
        </p:blipFill>
        <p:spPr>
          <a:xfrm>
            <a:off x="9498640" y="1178541"/>
            <a:ext cx="2520000" cy="2520756"/>
          </a:xfrm>
          <a:prstGeom prst="rect">
            <a:avLst/>
          </a:prstGeom>
        </p:spPr>
      </p:pic>
      <p:grpSp>
        <p:nvGrpSpPr>
          <p:cNvPr id="51" name="Groupe 50"/>
          <p:cNvGrpSpPr/>
          <p:nvPr/>
        </p:nvGrpSpPr>
        <p:grpSpPr>
          <a:xfrm>
            <a:off x="8044366" y="4225967"/>
            <a:ext cx="1440000" cy="720000"/>
            <a:chOff x="7541236" y="1857106"/>
            <a:chExt cx="2364142" cy="720000"/>
          </a:xfrm>
          <a:solidFill>
            <a:srgbClr val="FF5050"/>
          </a:solidFill>
        </p:grpSpPr>
        <p:sp>
          <p:nvSpPr>
            <p:cNvPr id="52" name="Flèche : droite 51"/>
            <p:cNvSpPr/>
            <p:nvPr/>
          </p:nvSpPr>
          <p:spPr>
            <a:xfrm rot="10800000">
              <a:off x="7541236" y="1857106"/>
              <a:ext cx="1651317" cy="720000"/>
            </a:xfrm>
            <a:prstGeom prst="rightArrow">
              <a:avLst/>
            </a:prstGeom>
            <a:grpFill/>
            <a:ln>
              <a:solidFill>
                <a:srgbClr val="FF5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="1" dirty="0"/>
            </a:p>
          </p:txBody>
        </p:sp>
        <p:sp>
          <p:nvSpPr>
            <p:cNvPr id="53" name="Flèche : droite 52"/>
            <p:cNvSpPr/>
            <p:nvPr/>
          </p:nvSpPr>
          <p:spPr>
            <a:xfrm>
              <a:off x="7820927" y="1857106"/>
              <a:ext cx="2084451" cy="720000"/>
            </a:xfrm>
            <a:prstGeom prst="rightArrow">
              <a:avLst/>
            </a:prstGeom>
            <a:grpFill/>
            <a:ln>
              <a:solidFill>
                <a:srgbClr val="FF5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b="1" dirty="0"/>
                <a:t>Estimer</a:t>
              </a:r>
              <a:endParaRPr lang="en-GB" b="1" dirty="0"/>
            </a:p>
          </p:txBody>
        </p:sp>
      </p:grpSp>
      <p:pic>
        <p:nvPicPr>
          <p:cNvPr id="54" name="Image 53"/>
          <p:cNvPicPr>
            <a:picLocks noChangeAspect="1"/>
          </p:cNvPicPr>
          <p:nvPr/>
        </p:nvPicPr>
        <p:blipFill rotWithShape="1">
          <a:blip r:embed="rId18">
            <a:grayscl/>
          </a:blip>
          <a:srcRect b="6867"/>
          <a:stretch/>
        </p:blipFill>
        <p:spPr>
          <a:xfrm>
            <a:off x="331551" y="2617092"/>
            <a:ext cx="3240000" cy="197860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3605520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au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9071034"/>
              </p:ext>
            </p:extLst>
          </p:nvPr>
        </p:nvGraphicFramePr>
        <p:xfrm>
          <a:off x="2" y="6546397"/>
          <a:ext cx="1219199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3999">
                  <a:extLst>
                    <a:ext uri="{9D8B030D-6E8A-4147-A177-3AD203B41FA5}">
                      <a16:colId xmlns:a16="http://schemas.microsoft.com/office/drawing/2014/main" val="1631672212"/>
                    </a:ext>
                  </a:extLst>
                </a:gridCol>
                <a:gridCol w="1469570">
                  <a:extLst>
                    <a:ext uri="{9D8B030D-6E8A-4147-A177-3AD203B41FA5}">
                      <a16:colId xmlns:a16="http://schemas.microsoft.com/office/drawing/2014/main" val="1523975517"/>
                    </a:ext>
                  </a:extLst>
                </a:gridCol>
                <a:gridCol w="1621972">
                  <a:extLst>
                    <a:ext uri="{9D8B030D-6E8A-4147-A177-3AD203B41FA5}">
                      <a16:colId xmlns:a16="http://schemas.microsoft.com/office/drawing/2014/main" val="4284732167"/>
                    </a:ext>
                  </a:extLst>
                </a:gridCol>
                <a:gridCol w="1480455">
                  <a:extLst>
                    <a:ext uri="{9D8B030D-6E8A-4147-A177-3AD203B41FA5}">
                      <a16:colId xmlns:a16="http://schemas.microsoft.com/office/drawing/2014/main" val="4101102102"/>
                    </a:ext>
                  </a:extLst>
                </a:gridCol>
                <a:gridCol w="1523999">
                  <a:extLst>
                    <a:ext uri="{9D8B030D-6E8A-4147-A177-3AD203B41FA5}">
                      <a16:colId xmlns:a16="http://schemas.microsoft.com/office/drawing/2014/main" val="2295709410"/>
                    </a:ext>
                  </a:extLst>
                </a:gridCol>
                <a:gridCol w="1523999">
                  <a:extLst>
                    <a:ext uri="{9D8B030D-6E8A-4147-A177-3AD203B41FA5}">
                      <a16:colId xmlns:a16="http://schemas.microsoft.com/office/drawing/2014/main" val="1293143689"/>
                    </a:ext>
                  </a:extLst>
                </a:gridCol>
                <a:gridCol w="1523999">
                  <a:extLst>
                    <a:ext uri="{9D8B030D-6E8A-4147-A177-3AD203B41FA5}">
                      <a16:colId xmlns:a16="http://schemas.microsoft.com/office/drawing/2014/main" val="3889465694"/>
                    </a:ext>
                  </a:extLst>
                </a:gridCol>
                <a:gridCol w="1523999">
                  <a:extLst>
                    <a:ext uri="{9D8B030D-6E8A-4147-A177-3AD203B41FA5}">
                      <a16:colId xmlns:a16="http://schemas.microsoft.com/office/drawing/2014/main" val="15865034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GB" u="none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0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u="none" dirty="0">
                          <a:solidFill>
                            <a:schemeClr val="bg1"/>
                          </a:solidFill>
                        </a:rPr>
                        <a:t>Contexte</a:t>
                      </a:r>
                      <a:endParaRPr lang="en-GB" u="none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0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Problématique</a:t>
                      </a:r>
                      <a:endParaRPr lang="en-GB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0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État de l’art</a:t>
                      </a:r>
                      <a:endParaRPr lang="en-GB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0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rgbClr val="008080"/>
                          </a:solidFill>
                        </a:rPr>
                        <a:t>Propositions</a:t>
                      </a:r>
                      <a:endParaRPr lang="en-GB" dirty="0">
                        <a:solidFill>
                          <a:srgbClr val="00808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Conclusion</a:t>
                      </a:r>
                      <a:endParaRPr lang="en-GB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0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Perspectives</a:t>
                      </a:r>
                      <a:endParaRPr lang="en-GB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08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3634867"/>
                  </a:ext>
                </a:extLst>
              </a:tr>
            </a:tbl>
          </a:graphicData>
        </a:graphic>
      </p:graphicFrame>
      <p:sp>
        <p:nvSpPr>
          <p:cNvPr id="45" name="Text Placeholder 5"/>
          <p:cNvSpPr txBox="1">
            <a:spLocks/>
          </p:cNvSpPr>
          <p:nvPr/>
        </p:nvSpPr>
        <p:spPr>
          <a:xfrm>
            <a:off x="0" y="6612"/>
            <a:ext cx="12192000" cy="539750"/>
          </a:xfrm>
          <a:prstGeom prst="rect">
            <a:avLst/>
          </a:prstGeom>
          <a:solidFill>
            <a:srgbClr val="008080"/>
          </a:solidFill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000" b="1" kern="1200">
                <a:solidFill>
                  <a:srgbClr val="C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dirty="0">
                <a:solidFill>
                  <a:schemeClr val="bg1"/>
                </a:solidFill>
                <a:latin typeface="Rockwell" panose="02060603020205020403" pitchFamily="18" charset="0"/>
                <a:ea typeface="Batang" panose="02030600000101010101" pitchFamily="18" charset="-127"/>
              </a:rPr>
              <a:t>ESTIMER : Objectifs &amp; Limites</a:t>
            </a:r>
          </a:p>
        </p:txBody>
      </p:sp>
      <p:sp>
        <p:nvSpPr>
          <p:cNvPr id="40" name="Ellipse 39"/>
          <p:cNvSpPr/>
          <p:nvPr/>
        </p:nvSpPr>
        <p:spPr>
          <a:xfrm>
            <a:off x="11504141" y="6561636"/>
            <a:ext cx="620006" cy="288000"/>
          </a:xfrm>
          <a:prstGeom prst="ellipse">
            <a:avLst/>
          </a:prstGeom>
          <a:solidFill>
            <a:schemeClr val="bg1"/>
          </a:solidFill>
          <a:ln>
            <a:solidFill>
              <a:srgbClr val="0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5217DFA7-C24C-4BC7-90E8-E168825F2671}" type="slidenum">
              <a:rPr lang="fr-FR" sz="1400" b="1" smtClean="0">
                <a:solidFill>
                  <a:srgbClr val="008080"/>
                </a:solidFill>
              </a:rPr>
              <a:pPr algn="ctr"/>
              <a:t>41</a:t>
            </a:fld>
            <a:endParaRPr lang="fr-FR" sz="1400" b="1" dirty="0">
              <a:solidFill>
                <a:srgbClr val="008080"/>
              </a:solidFill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2" y="596900"/>
            <a:ext cx="12191998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fr-FR" sz="2400" b="1" dirty="0">
                <a:solidFill>
                  <a:srgbClr val="76639D"/>
                </a:solidFill>
                <a:latin typeface="Arial Black" panose="020B0A04020102020204" pitchFamily="34" charset="0"/>
              </a:rPr>
              <a:t>Objectifs :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fr-FR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Collecter l’avis expérimenté des fonctions de l’entreprise</a:t>
            </a:r>
          </a:p>
          <a:p>
            <a:pPr lvl="1">
              <a:lnSpc>
                <a:spcPct val="150000"/>
              </a:lnSpc>
            </a:pPr>
            <a:endParaRPr lang="fr-FR" sz="2400" b="1" dirty="0"/>
          </a:p>
          <a:p>
            <a:pPr lvl="1">
              <a:lnSpc>
                <a:spcPct val="150000"/>
              </a:lnSpc>
            </a:pPr>
            <a:endParaRPr lang="fr-FR" sz="1600" b="1" dirty="0"/>
          </a:p>
          <a:p>
            <a:pPr lvl="1">
              <a:lnSpc>
                <a:spcPct val="150000"/>
              </a:lnSpc>
            </a:pPr>
            <a:endParaRPr lang="fr-FR" sz="2000" b="1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fr-FR" sz="2400" b="1" dirty="0">
                <a:solidFill>
                  <a:srgbClr val="76639D"/>
                </a:solidFill>
                <a:latin typeface="Arial Black" panose="020B0A04020102020204" pitchFamily="34" charset="0"/>
              </a:rPr>
              <a:t>Limites :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fr-FR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Techniques d’aide à la décision </a:t>
            </a:r>
            <a:r>
              <a:rPr lang="fr-FR" sz="2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multi-critères</a:t>
            </a:r>
            <a:r>
              <a:rPr lang="fr-FR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pour prioriser :</a:t>
            </a: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fr-FR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Pas de critères universels : 280 critères </a:t>
            </a:r>
            <a:r>
              <a:rPr lang="fr-FR" sz="2400" dirty="0">
                <a:solidFill>
                  <a:schemeClr val="accent4">
                    <a:lumMod val="50000"/>
                  </a:schemeClr>
                </a:solidFill>
              </a:rPr>
              <a:t>[</a:t>
            </a:r>
            <a:r>
              <a:rPr lang="fr-FR" sz="2400" dirty="0" err="1">
                <a:solidFill>
                  <a:schemeClr val="accent4">
                    <a:lumMod val="50000"/>
                  </a:schemeClr>
                </a:solidFill>
              </a:rPr>
              <a:t>Riegel</a:t>
            </a:r>
            <a:r>
              <a:rPr lang="fr-FR" sz="2400" dirty="0">
                <a:solidFill>
                  <a:schemeClr val="accent4">
                    <a:lumMod val="50000"/>
                  </a:schemeClr>
                </a:solidFill>
              </a:rPr>
              <a:t> et </a:t>
            </a:r>
            <a:r>
              <a:rPr lang="fr-FR" sz="2400" dirty="0" err="1">
                <a:solidFill>
                  <a:schemeClr val="accent4">
                    <a:lumMod val="50000"/>
                  </a:schemeClr>
                </a:solidFill>
              </a:rPr>
              <a:t>Doerr</a:t>
            </a:r>
            <a:r>
              <a:rPr lang="fr-FR" sz="2400" dirty="0">
                <a:solidFill>
                  <a:schemeClr val="accent4">
                    <a:lumMod val="50000"/>
                  </a:schemeClr>
                </a:solidFill>
              </a:rPr>
              <a:t>, 2015]</a:t>
            </a:r>
            <a:endParaRPr lang="fr-FR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fr-FR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Extensibilité : # exigences &gt;100 </a:t>
            </a:r>
            <a:r>
              <a:rPr lang="fr-FR" sz="2400" dirty="0">
                <a:solidFill>
                  <a:schemeClr val="accent4">
                    <a:lumMod val="50000"/>
                  </a:schemeClr>
                </a:solidFill>
              </a:rPr>
              <a:t>[</a:t>
            </a:r>
            <a:r>
              <a:rPr lang="fr-FR" sz="2400" dirty="0" err="1">
                <a:solidFill>
                  <a:schemeClr val="accent4">
                    <a:lumMod val="50000"/>
                  </a:schemeClr>
                </a:solidFill>
              </a:rPr>
              <a:t>McZara</a:t>
            </a:r>
            <a:r>
              <a:rPr lang="fr-FR" sz="2400" dirty="0">
                <a:solidFill>
                  <a:schemeClr val="accent4">
                    <a:lumMod val="50000"/>
                  </a:schemeClr>
                </a:solidFill>
              </a:rPr>
              <a:t> et </a:t>
            </a:r>
            <a:r>
              <a:rPr lang="fr-FR" sz="2400" i="1" dirty="0">
                <a:solidFill>
                  <a:schemeClr val="accent4">
                    <a:lumMod val="50000"/>
                  </a:schemeClr>
                </a:solidFill>
              </a:rPr>
              <a:t>al.</a:t>
            </a:r>
            <a:r>
              <a:rPr lang="fr-FR" sz="2400" dirty="0">
                <a:solidFill>
                  <a:schemeClr val="accent4">
                    <a:lumMod val="50000"/>
                  </a:schemeClr>
                </a:solidFill>
              </a:rPr>
              <a:t>, 2014]</a:t>
            </a: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fr-FR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Confiance : « bricolage » des résultats </a:t>
            </a:r>
            <a:r>
              <a:rPr lang="fr-FR" sz="2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a-posteriori</a:t>
            </a:r>
            <a:r>
              <a:rPr lang="fr-FR" sz="2400" dirty="0">
                <a:solidFill>
                  <a:schemeClr val="accent4">
                    <a:lumMod val="50000"/>
                  </a:schemeClr>
                </a:solidFill>
              </a:rPr>
              <a:t> [</a:t>
            </a:r>
            <a:r>
              <a:rPr lang="fr-FR" sz="2400" dirty="0" err="1">
                <a:solidFill>
                  <a:schemeClr val="accent4">
                    <a:lumMod val="50000"/>
                  </a:schemeClr>
                </a:solidFill>
              </a:rPr>
              <a:t>Lehtola</a:t>
            </a:r>
            <a:r>
              <a:rPr lang="fr-FR" sz="2400" dirty="0">
                <a:solidFill>
                  <a:schemeClr val="accent4">
                    <a:lumMod val="50000"/>
                  </a:schemeClr>
                </a:solidFill>
              </a:rPr>
              <a:t> et </a:t>
            </a:r>
            <a:r>
              <a:rPr lang="fr-FR" sz="2400" dirty="0" err="1">
                <a:solidFill>
                  <a:schemeClr val="accent4">
                    <a:lumMod val="50000"/>
                  </a:schemeClr>
                </a:solidFill>
              </a:rPr>
              <a:t>Kauppinen</a:t>
            </a:r>
            <a:r>
              <a:rPr lang="fr-FR" sz="2400" dirty="0">
                <a:solidFill>
                  <a:schemeClr val="accent4">
                    <a:lumMod val="50000"/>
                  </a:schemeClr>
                </a:solidFill>
              </a:rPr>
              <a:t>, 2004]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fr-FR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Vue contextuelle pour fiabiliser l’interprétation</a:t>
            </a:r>
            <a:endParaRPr lang="en-GB" sz="2400" b="1" dirty="0"/>
          </a:p>
        </p:txBody>
      </p:sp>
      <p:pic>
        <p:nvPicPr>
          <p:cNvPr id="7" name="Picture 2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3820" y="961269"/>
            <a:ext cx="2440321" cy="22941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37895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94760" y="652211"/>
            <a:ext cx="9629775" cy="5810250"/>
          </a:xfrm>
          <a:prstGeom prst="rect">
            <a:avLst/>
          </a:prstGeom>
        </p:spPr>
      </p:pic>
      <p:pic>
        <p:nvPicPr>
          <p:cNvPr id="48" name="Image 47"/>
          <p:cNvPicPr>
            <a:picLocks noChangeAspect="1"/>
          </p:cNvPicPr>
          <p:nvPr/>
        </p:nvPicPr>
        <p:blipFill rotWithShape="1">
          <a:blip r:embed="rId5"/>
          <a:srcRect b="6002"/>
          <a:stretch/>
        </p:blipFill>
        <p:spPr>
          <a:xfrm>
            <a:off x="-158958" y="659392"/>
            <a:ext cx="9596832" cy="5940000"/>
          </a:xfrm>
          <a:prstGeom prst="rect">
            <a:avLst/>
          </a:prstGeom>
        </p:spPr>
      </p:pic>
      <p:sp>
        <p:nvSpPr>
          <p:cNvPr id="45" name="Text Placeholder 5"/>
          <p:cNvSpPr txBox="1">
            <a:spLocks/>
          </p:cNvSpPr>
          <p:nvPr/>
        </p:nvSpPr>
        <p:spPr>
          <a:xfrm>
            <a:off x="0" y="6612"/>
            <a:ext cx="12192000" cy="539750"/>
          </a:xfrm>
          <a:prstGeom prst="rect">
            <a:avLst/>
          </a:prstGeom>
          <a:solidFill>
            <a:srgbClr val="008080"/>
          </a:solidFill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000" b="1" kern="1200">
                <a:solidFill>
                  <a:srgbClr val="C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dirty="0">
                <a:solidFill>
                  <a:schemeClr val="bg1"/>
                </a:solidFill>
                <a:latin typeface="Rockwell" panose="02060603020205020403" pitchFamily="18" charset="0"/>
                <a:ea typeface="Batang" panose="02030600000101010101" pitchFamily="18" charset="-127"/>
              </a:rPr>
              <a:t>ESTIMER : critères d’aide à la décision</a:t>
            </a:r>
          </a:p>
        </p:txBody>
      </p:sp>
      <p:graphicFrame>
        <p:nvGraphicFramePr>
          <p:cNvPr id="38" name="Tableau 37"/>
          <p:cNvGraphicFramePr>
            <a:graphicFrameLocks noGrp="1"/>
          </p:cNvGraphicFramePr>
          <p:nvPr>
            <p:extLst/>
          </p:nvPr>
        </p:nvGraphicFramePr>
        <p:xfrm>
          <a:off x="2" y="6546397"/>
          <a:ext cx="1219199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3999">
                  <a:extLst>
                    <a:ext uri="{9D8B030D-6E8A-4147-A177-3AD203B41FA5}">
                      <a16:colId xmlns:a16="http://schemas.microsoft.com/office/drawing/2014/main" val="1631672212"/>
                    </a:ext>
                  </a:extLst>
                </a:gridCol>
                <a:gridCol w="1469570">
                  <a:extLst>
                    <a:ext uri="{9D8B030D-6E8A-4147-A177-3AD203B41FA5}">
                      <a16:colId xmlns:a16="http://schemas.microsoft.com/office/drawing/2014/main" val="1523975517"/>
                    </a:ext>
                  </a:extLst>
                </a:gridCol>
                <a:gridCol w="1621972">
                  <a:extLst>
                    <a:ext uri="{9D8B030D-6E8A-4147-A177-3AD203B41FA5}">
                      <a16:colId xmlns:a16="http://schemas.microsoft.com/office/drawing/2014/main" val="4284732167"/>
                    </a:ext>
                  </a:extLst>
                </a:gridCol>
                <a:gridCol w="1480455">
                  <a:extLst>
                    <a:ext uri="{9D8B030D-6E8A-4147-A177-3AD203B41FA5}">
                      <a16:colId xmlns:a16="http://schemas.microsoft.com/office/drawing/2014/main" val="4101102102"/>
                    </a:ext>
                  </a:extLst>
                </a:gridCol>
                <a:gridCol w="1523999">
                  <a:extLst>
                    <a:ext uri="{9D8B030D-6E8A-4147-A177-3AD203B41FA5}">
                      <a16:colId xmlns:a16="http://schemas.microsoft.com/office/drawing/2014/main" val="2295709410"/>
                    </a:ext>
                  </a:extLst>
                </a:gridCol>
                <a:gridCol w="1523999">
                  <a:extLst>
                    <a:ext uri="{9D8B030D-6E8A-4147-A177-3AD203B41FA5}">
                      <a16:colId xmlns:a16="http://schemas.microsoft.com/office/drawing/2014/main" val="1293143689"/>
                    </a:ext>
                  </a:extLst>
                </a:gridCol>
                <a:gridCol w="1523999">
                  <a:extLst>
                    <a:ext uri="{9D8B030D-6E8A-4147-A177-3AD203B41FA5}">
                      <a16:colId xmlns:a16="http://schemas.microsoft.com/office/drawing/2014/main" val="3889465694"/>
                    </a:ext>
                  </a:extLst>
                </a:gridCol>
                <a:gridCol w="1523999">
                  <a:extLst>
                    <a:ext uri="{9D8B030D-6E8A-4147-A177-3AD203B41FA5}">
                      <a16:colId xmlns:a16="http://schemas.microsoft.com/office/drawing/2014/main" val="15865034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GB" u="none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0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u="none" dirty="0">
                          <a:solidFill>
                            <a:schemeClr val="bg1"/>
                          </a:solidFill>
                        </a:rPr>
                        <a:t>Contexte</a:t>
                      </a:r>
                      <a:endParaRPr lang="en-GB" u="none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0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Problématique</a:t>
                      </a:r>
                      <a:endParaRPr lang="en-GB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0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État de l’art</a:t>
                      </a:r>
                      <a:endParaRPr lang="en-GB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0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rgbClr val="008080"/>
                          </a:solidFill>
                        </a:rPr>
                        <a:t>Propositions</a:t>
                      </a:r>
                      <a:endParaRPr lang="en-GB" dirty="0">
                        <a:solidFill>
                          <a:srgbClr val="00808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Conclusion</a:t>
                      </a:r>
                      <a:endParaRPr lang="en-GB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0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Perspectives</a:t>
                      </a:r>
                      <a:endParaRPr lang="en-GB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08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3634867"/>
                  </a:ext>
                </a:extLst>
              </a:tr>
            </a:tbl>
          </a:graphicData>
        </a:graphic>
      </p:graphicFrame>
      <p:sp>
        <p:nvSpPr>
          <p:cNvPr id="40" name="Ellipse 39"/>
          <p:cNvSpPr/>
          <p:nvPr/>
        </p:nvSpPr>
        <p:spPr>
          <a:xfrm>
            <a:off x="11504141" y="6561636"/>
            <a:ext cx="620006" cy="288000"/>
          </a:xfrm>
          <a:prstGeom prst="ellipse">
            <a:avLst/>
          </a:prstGeom>
          <a:solidFill>
            <a:schemeClr val="bg1"/>
          </a:solidFill>
          <a:ln>
            <a:solidFill>
              <a:srgbClr val="0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5217DFA7-C24C-4BC7-90E8-E168825F2671}" type="slidenum">
              <a:rPr lang="fr-FR" sz="1400" b="1" smtClean="0">
                <a:solidFill>
                  <a:srgbClr val="008080"/>
                </a:solidFill>
              </a:rPr>
              <a:pPr algn="ctr"/>
              <a:t>42</a:t>
            </a:fld>
            <a:endParaRPr lang="fr-FR" sz="1400" b="1" dirty="0">
              <a:solidFill>
                <a:srgbClr val="008080"/>
              </a:solidFill>
            </a:endParaRPr>
          </a:p>
        </p:txBody>
      </p:sp>
      <p:sp>
        <p:nvSpPr>
          <p:cNvPr id="28" name="Ellipse 27"/>
          <p:cNvSpPr/>
          <p:nvPr/>
        </p:nvSpPr>
        <p:spPr>
          <a:xfrm>
            <a:off x="6948478" y="3314706"/>
            <a:ext cx="540000" cy="252000"/>
          </a:xfrm>
          <a:prstGeom prst="ellipse">
            <a:avLst/>
          </a:prstGeom>
          <a:noFill/>
          <a:ln w="28575" cap="flat">
            <a:solidFill>
              <a:srgbClr val="7030A0"/>
            </a:solidFill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6000" tIns="36000" rIns="36000" bIns="36000" numCol="1" spcCol="38100" rtlCol="0" anchor="ctr">
            <a:noAutofit/>
          </a:bodyPr>
          <a:lstStyle/>
          <a:p>
            <a: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16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9" name="Connecteur droit avec flèche 28"/>
          <p:cNvCxnSpPr/>
          <p:nvPr/>
        </p:nvCxnSpPr>
        <p:spPr>
          <a:xfrm flipH="1">
            <a:off x="7518193" y="2428234"/>
            <a:ext cx="3492000" cy="0"/>
          </a:xfrm>
          <a:prstGeom prst="straightConnector1">
            <a:avLst/>
          </a:prstGeom>
          <a:noFill/>
          <a:ln w="28575" cap="flat">
            <a:solidFill>
              <a:schemeClr val="accent3">
                <a:lumMod val="50000"/>
              </a:schemeClr>
            </a:solidFill>
            <a:prstDash val="sysDot"/>
            <a:bevel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1" name="Rectangle 30"/>
          <p:cNvSpPr/>
          <p:nvPr/>
        </p:nvSpPr>
        <p:spPr>
          <a:xfrm>
            <a:off x="9785686" y="5279250"/>
            <a:ext cx="260998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57200" latinLnBrk="1" hangingPunct="0"/>
            <a:r>
              <a:rPr lang="fr-FR" sz="2400" b="1" dirty="0">
                <a:solidFill>
                  <a:srgbClr val="008A3E"/>
                </a:solidFill>
                <a:ea typeface="Calibri"/>
                <a:cs typeface="Calibri"/>
                <a:sym typeface="Calibri"/>
              </a:rPr>
              <a:t>Expert</a:t>
            </a:r>
          </a:p>
          <a:p>
            <a:pPr marL="342900" indent="-342900" defTabSz="457200" latinLnBrk="1" hangingPunct="0">
              <a:buFont typeface="Wingdings" panose="05000000000000000000" pitchFamily="2" charset="2"/>
              <a:buChar char="§"/>
            </a:pPr>
            <a:r>
              <a:rPr lang="fr-FR" sz="2400" i="1" dirty="0" err="1">
                <a:solidFill>
                  <a:srgbClr val="008A3E"/>
                </a:solidFill>
                <a:ea typeface="Calibri"/>
                <a:cs typeface="Calibri"/>
                <a:sym typeface="Calibri"/>
              </a:rPr>
              <a:t>Fct</a:t>
            </a:r>
            <a:r>
              <a:rPr lang="fr-FR" sz="2400" i="1" dirty="0">
                <a:solidFill>
                  <a:srgbClr val="008A3E"/>
                </a:solidFill>
                <a:ea typeface="Calibri"/>
                <a:cs typeface="Calibri"/>
                <a:sym typeface="Calibri"/>
              </a:rPr>
              <a:t> d’expertise</a:t>
            </a:r>
          </a:p>
          <a:p>
            <a:pPr marL="342900" indent="-342900" defTabSz="457200" latinLnBrk="1" hangingPunct="0">
              <a:buFont typeface="Wingdings" panose="05000000000000000000" pitchFamily="2" charset="2"/>
              <a:buChar char="§"/>
            </a:pPr>
            <a:r>
              <a:rPr lang="fr-FR" sz="2400" i="1" dirty="0" err="1">
                <a:solidFill>
                  <a:srgbClr val="008A3E"/>
                </a:solidFill>
                <a:ea typeface="Calibri"/>
                <a:cs typeface="Calibri"/>
                <a:sym typeface="Calibri"/>
              </a:rPr>
              <a:t>Fct</a:t>
            </a:r>
            <a:r>
              <a:rPr lang="fr-FR" sz="2400" i="1" dirty="0">
                <a:solidFill>
                  <a:srgbClr val="008A3E"/>
                </a:solidFill>
                <a:ea typeface="Calibri"/>
                <a:cs typeface="Calibri"/>
                <a:sym typeface="Calibri"/>
              </a:rPr>
              <a:t> transversale</a:t>
            </a:r>
          </a:p>
          <a:p>
            <a:pPr defTabSz="457200" latinLnBrk="1" hangingPunct="0"/>
            <a:endParaRPr lang="fr-FR" sz="2400" b="1" dirty="0">
              <a:solidFill>
                <a:srgbClr val="008A3E"/>
              </a:solidFill>
              <a:ea typeface="Calibri"/>
              <a:cs typeface="Calibri"/>
              <a:sym typeface="Calibri"/>
            </a:endParaRPr>
          </a:p>
        </p:txBody>
      </p:sp>
      <p:pic>
        <p:nvPicPr>
          <p:cNvPr id="32" name="Picture 24"/>
          <p:cNvPicPr>
            <a:picLocks noChangeAspect="1"/>
          </p:cNvPicPr>
          <p:nvPr/>
        </p:nvPicPr>
        <p:blipFill rotWithShape="1">
          <a:blip r:embed="rId6"/>
          <a:srcRect t="76878" r="85278"/>
          <a:stretch/>
        </p:blipFill>
        <p:spPr>
          <a:xfrm>
            <a:off x="10872975" y="4653541"/>
            <a:ext cx="588183" cy="720000"/>
          </a:xfrm>
          <a:prstGeom prst="rect">
            <a:avLst/>
          </a:prstGeom>
        </p:spPr>
      </p:pic>
      <p:pic>
        <p:nvPicPr>
          <p:cNvPr id="33" name="Picture 24"/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26257" b="47579" l="1379" r="14224"/>
                    </a14:imgEffect>
                  </a14:imgLayer>
                </a14:imgProps>
              </a:ext>
            </a:extLst>
          </a:blip>
          <a:srcRect l="1491" t="25543" r="85343" b="52069"/>
          <a:stretch/>
        </p:blipFill>
        <p:spPr>
          <a:xfrm>
            <a:off x="10936173" y="2122234"/>
            <a:ext cx="461786" cy="612000"/>
          </a:xfrm>
          <a:prstGeom prst="rect">
            <a:avLst/>
          </a:prstGeom>
        </p:spPr>
      </p:pic>
      <p:sp>
        <p:nvSpPr>
          <p:cNvPr id="34" name="Rectangle 33"/>
          <p:cNvSpPr/>
          <p:nvPr/>
        </p:nvSpPr>
        <p:spPr>
          <a:xfrm>
            <a:off x="10549850" y="2616998"/>
            <a:ext cx="1330685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457200" latinLnBrk="1" hangingPunct="0"/>
            <a:r>
              <a:rPr lang="fr-FR" sz="2400" b="1" dirty="0">
                <a:solidFill>
                  <a:srgbClr val="7030A0"/>
                </a:solidFill>
                <a:ea typeface="Calibri"/>
                <a:cs typeface="Calibri"/>
                <a:sym typeface="Calibri"/>
              </a:rPr>
              <a:t>Manager</a:t>
            </a:r>
          </a:p>
        </p:txBody>
      </p:sp>
      <p:sp>
        <p:nvSpPr>
          <p:cNvPr id="35" name="Ellipse 34"/>
          <p:cNvSpPr/>
          <p:nvPr/>
        </p:nvSpPr>
        <p:spPr>
          <a:xfrm>
            <a:off x="6948478" y="2299865"/>
            <a:ext cx="540000" cy="252000"/>
          </a:xfrm>
          <a:prstGeom prst="ellipse">
            <a:avLst/>
          </a:prstGeom>
          <a:noFill/>
          <a:ln w="28575" cap="flat">
            <a:solidFill>
              <a:srgbClr val="7030A0"/>
            </a:solidFill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6000" tIns="36000" rIns="36000" bIns="36000" numCol="1" spcCol="38100" rtlCol="0" anchor="ctr">
            <a:noAutofit/>
          </a:bodyPr>
          <a:lstStyle/>
          <a:p>
            <a: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16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" name="Ellipse 35"/>
          <p:cNvSpPr/>
          <p:nvPr/>
        </p:nvSpPr>
        <p:spPr>
          <a:xfrm>
            <a:off x="6928283" y="4329547"/>
            <a:ext cx="540000" cy="252000"/>
          </a:xfrm>
          <a:prstGeom prst="ellipse">
            <a:avLst/>
          </a:prstGeom>
          <a:noFill/>
          <a:ln w="28575" cap="flat">
            <a:solidFill>
              <a:srgbClr val="7030A0"/>
            </a:solidFill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6000" tIns="36000" rIns="36000" bIns="36000" numCol="1" spcCol="38100" rtlCol="0" anchor="ctr">
            <a:noAutofit/>
          </a:bodyPr>
          <a:lstStyle/>
          <a:p>
            <a: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16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" name="ZoneTexte 36"/>
          <p:cNvSpPr txBox="1"/>
          <p:nvPr/>
        </p:nvSpPr>
        <p:spPr>
          <a:xfrm>
            <a:off x="7518192" y="2066479"/>
            <a:ext cx="3107214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6000" tIns="0" rIns="36000" bIns="0" numCol="1" spcCol="38100" rtlCol="0" anchor="t">
            <a:spAutoFit/>
          </a:bodyPr>
          <a:lstStyle/>
          <a:p>
            <a:pPr marL="0" marR="0" indent="0" algn="ctr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2400" i="1" u="none" strike="noStrike" cap="none" spc="0" normalizeH="0" baseline="0" dirty="0">
                <a:ln>
                  <a:noFill/>
                </a:ln>
                <a:solidFill>
                  <a:srgbClr val="7030A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Critères définis par</a:t>
            </a:r>
            <a:endParaRPr kumimoji="0" lang="en-GB" sz="2400" i="1" u="none" strike="noStrike" cap="none" spc="0" normalizeH="0" baseline="0" dirty="0" err="1">
              <a:ln>
                <a:noFill/>
              </a:ln>
              <a:solidFill>
                <a:srgbClr val="7030A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9" name="Connecteur droit avec flèche 38"/>
          <p:cNvCxnSpPr>
            <a:stCxn id="32" idx="1"/>
            <a:endCxn id="44" idx="1"/>
          </p:cNvCxnSpPr>
          <p:nvPr/>
        </p:nvCxnSpPr>
        <p:spPr>
          <a:xfrm flipH="1">
            <a:off x="9265653" y="5013541"/>
            <a:ext cx="1607322" cy="3525"/>
          </a:xfrm>
          <a:prstGeom prst="straightConnector1">
            <a:avLst/>
          </a:prstGeom>
          <a:noFill/>
          <a:ln w="28575" cap="flat">
            <a:solidFill>
              <a:srgbClr val="388445"/>
            </a:solidFill>
            <a:prstDash val="sysDot"/>
            <a:bevel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1" name="ZoneTexte 40"/>
          <p:cNvSpPr txBox="1"/>
          <p:nvPr/>
        </p:nvSpPr>
        <p:spPr>
          <a:xfrm>
            <a:off x="9309421" y="4696555"/>
            <a:ext cx="1613834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6000" tIns="0" rIns="36000" bIns="0" numCol="1" spcCol="38100" rtlCol="0" anchor="t">
            <a:spAutoFit/>
          </a:bodyPr>
          <a:lstStyle/>
          <a:p>
            <a:pPr marL="0" marR="0" indent="0" algn="ctr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2400" i="1" dirty="0">
                <a:solidFill>
                  <a:srgbClr val="388445"/>
                </a:solidFill>
                <a:latin typeface="Calibri"/>
                <a:ea typeface="Calibri"/>
                <a:cs typeface="Calibri"/>
                <a:sym typeface="Calibri"/>
              </a:rPr>
              <a:t>Estimés par</a:t>
            </a:r>
            <a:endParaRPr kumimoji="0" lang="en-GB" sz="2400" i="1" u="none" strike="noStrike" cap="none" spc="0" normalizeH="0" baseline="0" dirty="0" err="1">
              <a:ln>
                <a:noFill/>
              </a:ln>
              <a:solidFill>
                <a:srgbClr val="388445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Accolade fermante 15"/>
          <p:cNvSpPr/>
          <p:nvPr/>
        </p:nvSpPr>
        <p:spPr>
          <a:xfrm>
            <a:off x="8985255" y="3668860"/>
            <a:ext cx="280398" cy="565838"/>
          </a:xfrm>
          <a:prstGeom prst="rightBrace">
            <a:avLst/>
          </a:prstGeom>
          <a:noFill/>
          <a:ln w="38100" cap="flat">
            <a:solidFill>
              <a:srgbClr val="339933"/>
            </a:solidFill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tlCol="0" anchor="ctr"/>
          <a:lstStyle/>
          <a:p>
            <a:pPr algn="ctr"/>
            <a:endParaRPr lang="en-GB">
              <a:solidFill>
                <a:srgbClr val="0070C0"/>
              </a:solidFill>
            </a:endParaRPr>
          </a:p>
        </p:txBody>
      </p:sp>
      <p:sp>
        <p:nvSpPr>
          <p:cNvPr id="44" name="Accolade fermante 15"/>
          <p:cNvSpPr/>
          <p:nvPr/>
        </p:nvSpPr>
        <p:spPr>
          <a:xfrm>
            <a:off x="8985255" y="4734147"/>
            <a:ext cx="280398" cy="565838"/>
          </a:xfrm>
          <a:prstGeom prst="rightBrace">
            <a:avLst/>
          </a:prstGeom>
          <a:noFill/>
          <a:ln w="38100" cap="flat">
            <a:solidFill>
              <a:srgbClr val="339933"/>
            </a:solidFill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tlCol="0" anchor="ctr"/>
          <a:lstStyle/>
          <a:p>
            <a:pPr algn="ctr"/>
            <a:endParaRPr lang="en-GB">
              <a:solidFill>
                <a:srgbClr val="0070C0"/>
              </a:solidFill>
            </a:endParaRPr>
          </a:p>
        </p:txBody>
      </p:sp>
      <p:sp>
        <p:nvSpPr>
          <p:cNvPr id="46" name="Accolade fermante 15"/>
          <p:cNvSpPr/>
          <p:nvPr/>
        </p:nvSpPr>
        <p:spPr>
          <a:xfrm>
            <a:off x="8985255" y="2623087"/>
            <a:ext cx="280398" cy="565838"/>
          </a:xfrm>
          <a:prstGeom prst="rightBrace">
            <a:avLst/>
          </a:prstGeom>
          <a:noFill/>
          <a:ln w="38100" cap="flat">
            <a:solidFill>
              <a:srgbClr val="339933"/>
            </a:solidFill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tlCol="0" anchor="ctr"/>
          <a:lstStyle/>
          <a:p>
            <a:pPr algn="ctr"/>
            <a:endParaRPr lang="en-GB">
              <a:solidFill>
                <a:srgbClr val="0070C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49321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31" grpId="0"/>
      <p:bldP spid="34" grpId="0"/>
      <p:bldP spid="35" grpId="0" animBg="1"/>
      <p:bldP spid="36" grpId="0" animBg="1"/>
      <p:bldP spid="37" grpId="0"/>
      <p:bldP spid="41" grpId="0"/>
      <p:bldP spid="43" grpId="0" animBg="1"/>
      <p:bldP spid="44" grpId="0" animBg="1"/>
      <p:bldP spid="46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 Placeholder 5"/>
          <p:cNvSpPr txBox="1">
            <a:spLocks/>
          </p:cNvSpPr>
          <p:nvPr/>
        </p:nvSpPr>
        <p:spPr>
          <a:xfrm>
            <a:off x="0" y="6612"/>
            <a:ext cx="12192000" cy="539750"/>
          </a:xfrm>
          <a:prstGeom prst="rect">
            <a:avLst/>
          </a:prstGeom>
          <a:solidFill>
            <a:srgbClr val="008080"/>
          </a:solidFill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000" b="1" kern="1200">
                <a:solidFill>
                  <a:srgbClr val="C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dirty="0">
                <a:solidFill>
                  <a:schemeClr val="bg1"/>
                </a:solidFill>
                <a:latin typeface="Rockwell" panose="02060603020205020403" pitchFamily="18" charset="0"/>
                <a:ea typeface="Batang" panose="02030600000101010101" pitchFamily="18" charset="-127"/>
              </a:rPr>
              <a:t>Synthétiser les estimations</a:t>
            </a:r>
          </a:p>
        </p:txBody>
      </p:sp>
      <p:graphicFrame>
        <p:nvGraphicFramePr>
          <p:cNvPr id="38" name="Tableau 37"/>
          <p:cNvGraphicFramePr>
            <a:graphicFrameLocks noGrp="1"/>
          </p:cNvGraphicFramePr>
          <p:nvPr>
            <p:extLst/>
          </p:nvPr>
        </p:nvGraphicFramePr>
        <p:xfrm>
          <a:off x="2" y="6546397"/>
          <a:ext cx="1219199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3999">
                  <a:extLst>
                    <a:ext uri="{9D8B030D-6E8A-4147-A177-3AD203B41FA5}">
                      <a16:colId xmlns:a16="http://schemas.microsoft.com/office/drawing/2014/main" val="1631672212"/>
                    </a:ext>
                  </a:extLst>
                </a:gridCol>
                <a:gridCol w="1469570">
                  <a:extLst>
                    <a:ext uri="{9D8B030D-6E8A-4147-A177-3AD203B41FA5}">
                      <a16:colId xmlns:a16="http://schemas.microsoft.com/office/drawing/2014/main" val="1523975517"/>
                    </a:ext>
                  </a:extLst>
                </a:gridCol>
                <a:gridCol w="1621972">
                  <a:extLst>
                    <a:ext uri="{9D8B030D-6E8A-4147-A177-3AD203B41FA5}">
                      <a16:colId xmlns:a16="http://schemas.microsoft.com/office/drawing/2014/main" val="4284732167"/>
                    </a:ext>
                  </a:extLst>
                </a:gridCol>
                <a:gridCol w="1480455">
                  <a:extLst>
                    <a:ext uri="{9D8B030D-6E8A-4147-A177-3AD203B41FA5}">
                      <a16:colId xmlns:a16="http://schemas.microsoft.com/office/drawing/2014/main" val="4101102102"/>
                    </a:ext>
                  </a:extLst>
                </a:gridCol>
                <a:gridCol w="1523999">
                  <a:extLst>
                    <a:ext uri="{9D8B030D-6E8A-4147-A177-3AD203B41FA5}">
                      <a16:colId xmlns:a16="http://schemas.microsoft.com/office/drawing/2014/main" val="2295709410"/>
                    </a:ext>
                  </a:extLst>
                </a:gridCol>
                <a:gridCol w="1523999">
                  <a:extLst>
                    <a:ext uri="{9D8B030D-6E8A-4147-A177-3AD203B41FA5}">
                      <a16:colId xmlns:a16="http://schemas.microsoft.com/office/drawing/2014/main" val="1293143689"/>
                    </a:ext>
                  </a:extLst>
                </a:gridCol>
                <a:gridCol w="1523999">
                  <a:extLst>
                    <a:ext uri="{9D8B030D-6E8A-4147-A177-3AD203B41FA5}">
                      <a16:colId xmlns:a16="http://schemas.microsoft.com/office/drawing/2014/main" val="3889465694"/>
                    </a:ext>
                  </a:extLst>
                </a:gridCol>
                <a:gridCol w="1523999">
                  <a:extLst>
                    <a:ext uri="{9D8B030D-6E8A-4147-A177-3AD203B41FA5}">
                      <a16:colId xmlns:a16="http://schemas.microsoft.com/office/drawing/2014/main" val="15865034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GB" u="none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0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u="none" dirty="0">
                          <a:solidFill>
                            <a:schemeClr val="bg1"/>
                          </a:solidFill>
                        </a:rPr>
                        <a:t>Contexte</a:t>
                      </a:r>
                      <a:endParaRPr lang="en-GB" u="none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0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Problématique</a:t>
                      </a:r>
                      <a:endParaRPr lang="en-GB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0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État de l’art</a:t>
                      </a:r>
                      <a:endParaRPr lang="en-GB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0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rgbClr val="008080"/>
                          </a:solidFill>
                        </a:rPr>
                        <a:t>Propositions</a:t>
                      </a:r>
                      <a:endParaRPr lang="en-GB" dirty="0">
                        <a:solidFill>
                          <a:srgbClr val="00808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Conclusion</a:t>
                      </a:r>
                      <a:endParaRPr lang="en-GB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0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Perspectives</a:t>
                      </a:r>
                      <a:endParaRPr lang="en-GB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08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3634867"/>
                  </a:ext>
                </a:extLst>
              </a:tr>
            </a:tbl>
          </a:graphicData>
        </a:graphic>
      </p:graphicFrame>
      <p:sp>
        <p:nvSpPr>
          <p:cNvPr id="40" name="Ellipse 39"/>
          <p:cNvSpPr/>
          <p:nvPr/>
        </p:nvSpPr>
        <p:spPr>
          <a:xfrm>
            <a:off x="11504141" y="6561636"/>
            <a:ext cx="620006" cy="288000"/>
          </a:xfrm>
          <a:prstGeom prst="ellipse">
            <a:avLst/>
          </a:prstGeom>
          <a:solidFill>
            <a:schemeClr val="bg1"/>
          </a:solidFill>
          <a:ln>
            <a:solidFill>
              <a:srgbClr val="0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5217DFA7-C24C-4BC7-90E8-E168825F2671}" type="slidenum">
              <a:rPr lang="fr-FR" sz="1400" b="1" smtClean="0">
                <a:solidFill>
                  <a:srgbClr val="008080"/>
                </a:solidFill>
              </a:rPr>
              <a:pPr algn="ctr"/>
              <a:t>43</a:t>
            </a:fld>
            <a:endParaRPr lang="fr-FR" sz="1400" b="1" dirty="0">
              <a:solidFill>
                <a:srgbClr val="008080"/>
              </a:solidFill>
            </a:endParaRPr>
          </a:p>
        </p:txBody>
      </p:sp>
      <p:sp>
        <p:nvSpPr>
          <p:cNvPr id="46" name="Can 20"/>
          <p:cNvSpPr/>
          <p:nvPr/>
        </p:nvSpPr>
        <p:spPr>
          <a:xfrm>
            <a:off x="5149045" y="599835"/>
            <a:ext cx="2895320" cy="5893088"/>
          </a:xfrm>
          <a:prstGeom prst="can">
            <a:avLst/>
          </a:prstGeom>
          <a:solidFill>
            <a:schemeClr val="bg1">
              <a:lumMod val="50000"/>
            </a:schemeClr>
          </a:solidFill>
          <a:ln w="25400" cap="flat">
            <a:solidFill>
              <a:schemeClr val="bg1"/>
            </a:solidFill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6000" tIns="36000" rIns="36000" bIns="36000" numCol="1" spcCol="38100" rtlCol="0" anchor="t">
            <a:noAutofit/>
          </a:bodyPr>
          <a:lstStyle/>
          <a:p>
            <a:pPr marL="0" marR="0" indent="0" algn="ctr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24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Mod</a:t>
            </a:r>
            <a:r>
              <a:rPr lang="fr-FR" sz="24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èle orienté</a:t>
            </a:r>
          </a:p>
          <a:p>
            <a:pPr marL="0" marR="0" indent="0" algn="ctr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24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graphe</a:t>
            </a:r>
            <a:endParaRPr kumimoji="0" lang="fr-FR" sz="24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8" name="Picture 2" descr="Afficher l'image d'origine"/>
          <p:cNvPicPr>
            <a:picLocks noChangeAspect="1" noChangeArrowheads="1"/>
          </p:cNvPicPr>
          <p:nvPr/>
        </p:nvPicPr>
        <p:blipFill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4705" y="611198"/>
            <a:ext cx="1584000" cy="70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3" name="Can 130"/>
          <p:cNvSpPr/>
          <p:nvPr/>
        </p:nvSpPr>
        <p:spPr>
          <a:xfrm>
            <a:off x="200539" y="577801"/>
            <a:ext cx="3502025" cy="1979612"/>
          </a:xfrm>
          <a:prstGeom prst="can">
            <a:avLst>
              <a:gd name="adj" fmla="val 25580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sp>
        <p:nvSpPr>
          <p:cNvPr id="85" name="Flowchart: Multidocument 84"/>
          <p:cNvSpPr/>
          <p:nvPr/>
        </p:nvSpPr>
        <p:spPr>
          <a:xfrm>
            <a:off x="303849" y="1123901"/>
            <a:ext cx="1656000" cy="1260475"/>
          </a:xfrm>
          <a:prstGeom prst="flowChartMultidocumen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500" b="1" dirty="0">
                <a:solidFill>
                  <a:schemeClr val="tx1">
                    <a:lumMod val="75000"/>
                    <a:lumOff val="25000"/>
                  </a:schemeClr>
                </a:solidFill>
                <a:cs typeface="Times" panose="02020603050405020304" pitchFamily="18" charset="0"/>
              </a:rPr>
              <a:t>Documents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500" b="1" dirty="0">
                <a:solidFill>
                  <a:schemeClr val="tx1">
                    <a:lumMod val="75000"/>
                    <a:lumOff val="25000"/>
                  </a:schemeClr>
                </a:solidFill>
                <a:cs typeface="Times" panose="02020603050405020304" pitchFamily="18" charset="0"/>
              </a:rPr>
              <a:t>non structurés</a:t>
            </a:r>
          </a:p>
        </p:txBody>
      </p:sp>
      <p:sp>
        <p:nvSpPr>
          <p:cNvPr id="86" name="Flowchart: Multidocument 85"/>
          <p:cNvSpPr/>
          <p:nvPr/>
        </p:nvSpPr>
        <p:spPr>
          <a:xfrm>
            <a:off x="1988890" y="1123901"/>
            <a:ext cx="1656000" cy="1260475"/>
          </a:xfrm>
          <a:prstGeom prst="flowChartMultidocumen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500" b="1" dirty="0">
                <a:solidFill>
                  <a:schemeClr val="tx1">
                    <a:lumMod val="75000"/>
                    <a:lumOff val="25000"/>
                  </a:schemeClr>
                </a:solidFill>
                <a:cs typeface="Times" panose="02020603050405020304" pitchFamily="18" charset="0"/>
              </a:rPr>
              <a:t>Documents semi-structurés</a:t>
            </a:r>
          </a:p>
        </p:txBody>
      </p:sp>
      <p:pic>
        <p:nvPicPr>
          <p:cNvPr id="87" name="Picture 142"/>
          <p:cNvPicPr>
            <a:picLocks noChangeAspect="1"/>
          </p:cNvPicPr>
          <p:nvPr/>
        </p:nvPicPr>
        <p:blipFill rotWithShape="1">
          <a:blip r:embed="rId5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88" t="1632" b="-1"/>
          <a:stretch/>
        </p:blipFill>
        <p:spPr bwMode="auto">
          <a:xfrm>
            <a:off x="2033851" y="1874296"/>
            <a:ext cx="327749" cy="28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9" name="Picture 143"/>
          <p:cNvPicPr>
            <a:picLocks noChangeAspect="1"/>
          </p:cNvPicPr>
          <p:nvPr/>
        </p:nvPicPr>
        <p:blipFill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174" y="1881290"/>
            <a:ext cx="341523" cy="28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0" name="Picture 2" descr="http://www.promotionlepine.com/img/interface/gui/file_types/pdf.png"/>
          <p:cNvPicPr>
            <a:picLocks noChangeAspect="1" noChangeArrowheads="1"/>
          </p:cNvPicPr>
          <p:nvPr/>
        </p:nvPicPr>
        <p:blipFill>
          <a:blip r:embed="rId7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3781" y="1876268"/>
            <a:ext cx="341523" cy="28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1" name="Picture 2" descr="http://www.google.fr/url?source=imglanding&amp;ct=img&amp;q=https://d1uvkq6h1vbgdk.cloudfront.net/commercial_1/images/logos/logo_excel.png&amp;sa=X&amp;ei=D2FaVfnFE4PcUaSMgKgK&amp;ved=0CAkQ8wc&amp;usg=AFQjCNHL8NsjH361VICj7gFdZc5vijgwTw"/>
          <p:cNvPicPr>
            <a:picLocks noChangeAspect="1" noChangeArrowheads="1"/>
          </p:cNvPicPr>
          <p:nvPr/>
        </p:nvPicPr>
        <p:blipFill>
          <a:blip r:embed="rId8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929" y="1881290"/>
            <a:ext cx="288000" cy="28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4" name="Image 9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551" y="4784288"/>
            <a:ext cx="3240000" cy="1720763"/>
          </a:xfrm>
          <a:prstGeom prst="rect">
            <a:avLst/>
          </a:prstGeom>
        </p:spPr>
      </p:pic>
      <p:pic>
        <p:nvPicPr>
          <p:cNvPr id="96" name="Picture 24"/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26257" b="47579" l="1379" r="14224"/>
                    </a14:imgEffect>
                  </a14:imgLayer>
                </a14:imgProps>
              </a:ext>
            </a:extLst>
          </a:blip>
          <a:srcRect l="1491" t="25543" r="85343" b="52069"/>
          <a:stretch/>
        </p:blipFill>
        <p:spPr>
          <a:xfrm flipH="1">
            <a:off x="4166483" y="4701454"/>
            <a:ext cx="543273" cy="720000"/>
          </a:xfrm>
          <a:prstGeom prst="rect">
            <a:avLst/>
          </a:prstGeom>
        </p:spPr>
      </p:pic>
      <p:pic>
        <p:nvPicPr>
          <p:cNvPr id="98" name="Picture 24"/>
          <p:cNvPicPr>
            <a:picLocks noChangeAspect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t="76878" r="85278"/>
          <a:stretch/>
        </p:blipFill>
        <p:spPr>
          <a:xfrm>
            <a:off x="8433315" y="3681162"/>
            <a:ext cx="588183" cy="720000"/>
          </a:xfrm>
          <a:prstGeom prst="rect">
            <a:avLst/>
          </a:prstGeom>
        </p:spPr>
      </p:pic>
      <p:sp>
        <p:nvSpPr>
          <p:cNvPr id="4" name="Flèche : droite 3"/>
          <p:cNvSpPr/>
          <p:nvPr/>
        </p:nvSpPr>
        <p:spPr>
          <a:xfrm>
            <a:off x="3720147" y="1317526"/>
            <a:ext cx="1440000" cy="720000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Extraire</a:t>
            </a:r>
            <a:endParaRPr lang="en-GB" b="1" dirty="0"/>
          </a:p>
        </p:txBody>
      </p:sp>
      <p:pic>
        <p:nvPicPr>
          <p:cNvPr id="97" name="Picture 24"/>
          <p:cNvPicPr>
            <a:picLocks noChangeAspect="1"/>
          </p:cNvPicPr>
          <p:nvPr/>
        </p:nvPicPr>
        <p:blipFill rotWithShape="1">
          <a:blip r:embed="rId13">
            <a:grayscl/>
          </a:blip>
          <a:srcRect l="-394" t="50697" r="84531" b="23862"/>
          <a:stretch/>
        </p:blipFill>
        <p:spPr>
          <a:xfrm flipH="1">
            <a:off x="8437604" y="1643277"/>
            <a:ext cx="662400" cy="828000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14">
            <a:grayscl/>
          </a:blip>
          <a:stretch>
            <a:fillRect/>
          </a:stretch>
        </p:blipFill>
        <p:spPr>
          <a:xfrm>
            <a:off x="5205431" y="2449205"/>
            <a:ext cx="2782548" cy="3316249"/>
          </a:xfrm>
          <a:prstGeom prst="rect">
            <a:avLst/>
          </a:prstGeom>
        </p:spPr>
      </p:pic>
      <p:grpSp>
        <p:nvGrpSpPr>
          <p:cNvPr id="6" name="Groupe 5"/>
          <p:cNvGrpSpPr/>
          <p:nvPr/>
        </p:nvGrpSpPr>
        <p:grpSpPr>
          <a:xfrm>
            <a:off x="8044363" y="2212734"/>
            <a:ext cx="1440000" cy="720000"/>
            <a:chOff x="7541235" y="1857106"/>
            <a:chExt cx="2364143" cy="720000"/>
          </a:xfrm>
          <a:solidFill>
            <a:schemeClr val="bg1">
              <a:lumMod val="50000"/>
            </a:schemeClr>
          </a:solidFill>
        </p:grpSpPr>
        <p:sp>
          <p:nvSpPr>
            <p:cNvPr id="30" name="Flèche : droite 29"/>
            <p:cNvSpPr/>
            <p:nvPr/>
          </p:nvSpPr>
          <p:spPr>
            <a:xfrm>
              <a:off x="7974890" y="1857106"/>
              <a:ext cx="1930488" cy="720000"/>
            </a:xfrm>
            <a:prstGeom prst="rightArrow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="1" dirty="0"/>
            </a:p>
          </p:txBody>
        </p:sp>
        <p:sp>
          <p:nvSpPr>
            <p:cNvPr id="32" name="Flèche : droite 31"/>
            <p:cNvSpPr/>
            <p:nvPr/>
          </p:nvSpPr>
          <p:spPr>
            <a:xfrm rot="10800000" flipV="1">
              <a:off x="7541235" y="1857106"/>
              <a:ext cx="2064693" cy="720000"/>
            </a:xfrm>
            <a:prstGeom prst="rightArrow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b="1" dirty="0"/>
                <a:t>Fiabiliser</a:t>
              </a:r>
              <a:endParaRPr lang="en-GB" b="1" dirty="0"/>
            </a:p>
          </p:txBody>
        </p:sp>
      </p:grpSp>
      <p:pic>
        <p:nvPicPr>
          <p:cNvPr id="31" name="Picture 250"/>
          <p:cNvPicPr>
            <a:picLocks noChangeAspect="1"/>
          </p:cNvPicPr>
          <p:nvPr/>
        </p:nvPicPr>
        <p:blipFill>
          <a:blip r:embed="rId15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6039" y="1853445"/>
            <a:ext cx="974637" cy="28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" name="Picture 24"/>
          <p:cNvPicPr>
            <a:picLocks noChangeAspect="1"/>
          </p:cNvPicPr>
          <p:nvPr/>
        </p:nvPicPr>
        <p:blipFill rotWithShape="1">
          <a:blip r:embed="rId13">
            <a:grayscl/>
          </a:blip>
          <a:srcRect l="-394" t="50697" r="84531" b="23862"/>
          <a:stretch/>
        </p:blipFill>
        <p:spPr>
          <a:xfrm flipH="1">
            <a:off x="4106919" y="747879"/>
            <a:ext cx="662400" cy="828000"/>
          </a:xfrm>
          <a:prstGeom prst="rect">
            <a:avLst/>
          </a:prstGeom>
        </p:spPr>
      </p:pic>
      <p:sp>
        <p:nvSpPr>
          <p:cNvPr id="36" name="Flèche : droite 35"/>
          <p:cNvSpPr/>
          <p:nvPr/>
        </p:nvSpPr>
        <p:spPr>
          <a:xfrm rot="10800000" flipV="1">
            <a:off x="3707213" y="3190002"/>
            <a:ext cx="1440000" cy="809696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Segmenter</a:t>
            </a:r>
            <a:endParaRPr lang="en-GB" b="1" dirty="0"/>
          </a:p>
        </p:txBody>
      </p:sp>
      <p:pic>
        <p:nvPicPr>
          <p:cNvPr id="41" name="Picture 24"/>
          <p:cNvPicPr>
            <a:picLocks noChangeAspect="1"/>
          </p:cNvPicPr>
          <p:nvPr/>
        </p:nvPicPr>
        <p:blipFill rotWithShape="1">
          <a:blip r:embed="rId10">
            <a:grayscl/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26257" b="47579" l="1379" r="14224"/>
                    </a14:imgEffect>
                  </a14:imgLayer>
                </a14:imgProps>
              </a:ext>
            </a:extLst>
          </a:blip>
          <a:srcRect l="1491" t="25543" r="85343" b="52069"/>
          <a:stretch/>
        </p:blipFill>
        <p:spPr>
          <a:xfrm flipH="1">
            <a:off x="4166483" y="2657570"/>
            <a:ext cx="543273" cy="720000"/>
          </a:xfrm>
          <a:prstGeom prst="rect">
            <a:avLst/>
          </a:prstGeom>
        </p:spPr>
      </p:pic>
      <p:sp>
        <p:nvSpPr>
          <p:cNvPr id="49" name="Flèche : droite 48"/>
          <p:cNvSpPr/>
          <p:nvPr/>
        </p:nvSpPr>
        <p:spPr>
          <a:xfrm rot="10800000" flipV="1">
            <a:off x="3671211" y="5228389"/>
            <a:ext cx="1476000" cy="809696"/>
          </a:xfrm>
          <a:prstGeom prst="rightArrow">
            <a:avLst/>
          </a:prstGeom>
          <a:solidFill>
            <a:srgbClr val="FF5050"/>
          </a:solidFill>
          <a:ln>
            <a:solidFill>
              <a:srgbClr val="FF5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Synthétiser</a:t>
            </a:r>
            <a:endParaRPr lang="en-GB" b="1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16">
            <a:grayscl/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 b="5478"/>
          <a:stretch/>
        </p:blipFill>
        <p:spPr>
          <a:xfrm>
            <a:off x="9469798" y="3758997"/>
            <a:ext cx="2664000" cy="1650734"/>
          </a:xfrm>
          <a:prstGeom prst="rect">
            <a:avLst/>
          </a:prstGeom>
        </p:spPr>
      </p:pic>
      <p:pic>
        <p:nvPicPr>
          <p:cNvPr id="50" name="Picture 2"/>
          <p:cNvPicPr>
            <a:picLocks noChangeAspect="1"/>
          </p:cNvPicPr>
          <p:nvPr/>
        </p:nvPicPr>
        <p:blipFill rotWithShape="1">
          <a:blip r:embed="rId18">
            <a:grayscl/>
          </a:blip>
          <a:srcRect l="33949" t="13574" r="15842" b="5452"/>
          <a:stretch/>
        </p:blipFill>
        <p:spPr>
          <a:xfrm>
            <a:off x="9498640" y="1178541"/>
            <a:ext cx="2520000" cy="2520756"/>
          </a:xfrm>
          <a:prstGeom prst="rect">
            <a:avLst/>
          </a:prstGeom>
        </p:spPr>
      </p:pic>
      <p:grpSp>
        <p:nvGrpSpPr>
          <p:cNvPr id="51" name="Groupe 50"/>
          <p:cNvGrpSpPr/>
          <p:nvPr/>
        </p:nvGrpSpPr>
        <p:grpSpPr>
          <a:xfrm>
            <a:off x="8044366" y="4225967"/>
            <a:ext cx="1440000" cy="720000"/>
            <a:chOff x="7541236" y="1857106"/>
            <a:chExt cx="2364142" cy="720000"/>
          </a:xfrm>
          <a:solidFill>
            <a:schemeClr val="bg1">
              <a:lumMod val="50000"/>
            </a:schemeClr>
          </a:solidFill>
        </p:grpSpPr>
        <p:sp>
          <p:nvSpPr>
            <p:cNvPr id="52" name="Flèche : droite 51"/>
            <p:cNvSpPr/>
            <p:nvPr/>
          </p:nvSpPr>
          <p:spPr>
            <a:xfrm rot="10800000">
              <a:off x="7541236" y="1857106"/>
              <a:ext cx="1651317" cy="720000"/>
            </a:xfrm>
            <a:prstGeom prst="rightArrow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="1" dirty="0"/>
            </a:p>
          </p:txBody>
        </p:sp>
        <p:sp>
          <p:nvSpPr>
            <p:cNvPr id="53" name="Flèche : droite 52"/>
            <p:cNvSpPr/>
            <p:nvPr/>
          </p:nvSpPr>
          <p:spPr>
            <a:xfrm>
              <a:off x="7820927" y="1857106"/>
              <a:ext cx="2084451" cy="720000"/>
            </a:xfrm>
            <a:prstGeom prst="rightArrow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b="1" dirty="0"/>
                <a:t>Estimer</a:t>
              </a:r>
              <a:endParaRPr lang="en-GB" b="1" dirty="0"/>
            </a:p>
          </p:txBody>
        </p:sp>
      </p:grpSp>
      <p:pic>
        <p:nvPicPr>
          <p:cNvPr id="54" name="Image 53"/>
          <p:cNvPicPr>
            <a:picLocks noChangeAspect="1"/>
          </p:cNvPicPr>
          <p:nvPr/>
        </p:nvPicPr>
        <p:blipFill rotWithShape="1">
          <a:blip r:embed="rId19">
            <a:grayscl/>
          </a:blip>
          <a:srcRect b="6867"/>
          <a:stretch/>
        </p:blipFill>
        <p:spPr>
          <a:xfrm>
            <a:off x="331551" y="2617092"/>
            <a:ext cx="3240000" cy="197860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9593807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leau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6342379"/>
              </p:ext>
            </p:extLst>
          </p:nvPr>
        </p:nvGraphicFramePr>
        <p:xfrm>
          <a:off x="2" y="6546397"/>
          <a:ext cx="1219199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3999">
                  <a:extLst>
                    <a:ext uri="{9D8B030D-6E8A-4147-A177-3AD203B41FA5}">
                      <a16:colId xmlns:a16="http://schemas.microsoft.com/office/drawing/2014/main" val="1631672212"/>
                    </a:ext>
                  </a:extLst>
                </a:gridCol>
                <a:gridCol w="1469570">
                  <a:extLst>
                    <a:ext uri="{9D8B030D-6E8A-4147-A177-3AD203B41FA5}">
                      <a16:colId xmlns:a16="http://schemas.microsoft.com/office/drawing/2014/main" val="1523975517"/>
                    </a:ext>
                  </a:extLst>
                </a:gridCol>
                <a:gridCol w="1621972">
                  <a:extLst>
                    <a:ext uri="{9D8B030D-6E8A-4147-A177-3AD203B41FA5}">
                      <a16:colId xmlns:a16="http://schemas.microsoft.com/office/drawing/2014/main" val="4284732167"/>
                    </a:ext>
                  </a:extLst>
                </a:gridCol>
                <a:gridCol w="1480455">
                  <a:extLst>
                    <a:ext uri="{9D8B030D-6E8A-4147-A177-3AD203B41FA5}">
                      <a16:colId xmlns:a16="http://schemas.microsoft.com/office/drawing/2014/main" val="4101102102"/>
                    </a:ext>
                  </a:extLst>
                </a:gridCol>
                <a:gridCol w="1523999">
                  <a:extLst>
                    <a:ext uri="{9D8B030D-6E8A-4147-A177-3AD203B41FA5}">
                      <a16:colId xmlns:a16="http://schemas.microsoft.com/office/drawing/2014/main" val="2295709410"/>
                    </a:ext>
                  </a:extLst>
                </a:gridCol>
                <a:gridCol w="1523999">
                  <a:extLst>
                    <a:ext uri="{9D8B030D-6E8A-4147-A177-3AD203B41FA5}">
                      <a16:colId xmlns:a16="http://schemas.microsoft.com/office/drawing/2014/main" val="1293143689"/>
                    </a:ext>
                  </a:extLst>
                </a:gridCol>
                <a:gridCol w="1523999">
                  <a:extLst>
                    <a:ext uri="{9D8B030D-6E8A-4147-A177-3AD203B41FA5}">
                      <a16:colId xmlns:a16="http://schemas.microsoft.com/office/drawing/2014/main" val="3889465694"/>
                    </a:ext>
                  </a:extLst>
                </a:gridCol>
                <a:gridCol w="1523999">
                  <a:extLst>
                    <a:ext uri="{9D8B030D-6E8A-4147-A177-3AD203B41FA5}">
                      <a16:colId xmlns:a16="http://schemas.microsoft.com/office/drawing/2014/main" val="15865034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GB" u="none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0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u="none" dirty="0">
                          <a:solidFill>
                            <a:schemeClr val="bg1"/>
                          </a:solidFill>
                        </a:rPr>
                        <a:t>Contexte</a:t>
                      </a:r>
                      <a:endParaRPr lang="en-GB" u="none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0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Problématique</a:t>
                      </a:r>
                      <a:endParaRPr lang="en-GB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0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État de l’art</a:t>
                      </a:r>
                      <a:endParaRPr lang="en-GB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0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rgbClr val="008080"/>
                          </a:solidFill>
                        </a:rPr>
                        <a:t>Propositions</a:t>
                      </a:r>
                      <a:endParaRPr lang="en-GB" dirty="0">
                        <a:solidFill>
                          <a:srgbClr val="00808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Conclusion</a:t>
                      </a:r>
                      <a:endParaRPr lang="en-GB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0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Perspectives</a:t>
                      </a:r>
                      <a:endParaRPr lang="en-GB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08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3634867"/>
                  </a:ext>
                </a:extLst>
              </a:tr>
            </a:tbl>
          </a:graphicData>
        </a:graphic>
      </p:graphicFrame>
      <p:sp>
        <p:nvSpPr>
          <p:cNvPr id="45" name="Text Placeholder 5"/>
          <p:cNvSpPr txBox="1">
            <a:spLocks/>
          </p:cNvSpPr>
          <p:nvPr/>
        </p:nvSpPr>
        <p:spPr>
          <a:xfrm>
            <a:off x="0" y="6612"/>
            <a:ext cx="12192000" cy="539750"/>
          </a:xfrm>
          <a:prstGeom prst="rect">
            <a:avLst/>
          </a:prstGeom>
          <a:solidFill>
            <a:srgbClr val="008080"/>
          </a:solidFill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000" b="1" kern="1200">
                <a:solidFill>
                  <a:srgbClr val="C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dirty="0">
                <a:solidFill>
                  <a:schemeClr val="bg1"/>
                </a:solidFill>
                <a:latin typeface="Rockwell" panose="02060603020205020403" pitchFamily="18" charset="0"/>
                <a:ea typeface="Batang" panose="02030600000101010101" pitchFamily="18" charset="-127"/>
              </a:rPr>
              <a:t>SYNTHÉTISER : Objectifs &amp; Limites</a:t>
            </a:r>
          </a:p>
        </p:txBody>
      </p:sp>
      <p:sp>
        <p:nvSpPr>
          <p:cNvPr id="40" name="Ellipse 39"/>
          <p:cNvSpPr/>
          <p:nvPr/>
        </p:nvSpPr>
        <p:spPr>
          <a:xfrm>
            <a:off x="11504141" y="6561636"/>
            <a:ext cx="620006" cy="288000"/>
          </a:xfrm>
          <a:prstGeom prst="ellipse">
            <a:avLst/>
          </a:prstGeom>
          <a:solidFill>
            <a:schemeClr val="bg1"/>
          </a:solidFill>
          <a:ln>
            <a:solidFill>
              <a:srgbClr val="0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5217DFA7-C24C-4BC7-90E8-E168825F2671}" type="slidenum">
              <a:rPr lang="fr-FR" sz="1400" b="1" smtClean="0">
                <a:solidFill>
                  <a:srgbClr val="008080"/>
                </a:solidFill>
              </a:rPr>
              <a:pPr algn="ctr"/>
              <a:t>44</a:t>
            </a:fld>
            <a:endParaRPr lang="fr-FR" sz="1400" b="1" dirty="0">
              <a:solidFill>
                <a:srgbClr val="008080"/>
              </a:solidFill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2" y="596900"/>
            <a:ext cx="12191998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fr-FR" sz="2400" b="1" dirty="0">
                <a:solidFill>
                  <a:srgbClr val="76639D"/>
                </a:solidFill>
                <a:latin typeface="Arial Black" panose="020B0A04020102020204" pitchFamily="34" charset="0"/>
              </a:rPr>
              <a:t>Objectifs :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fr-FR" sz="2400" dirty="0"/>
              <a:t>Informer pour mieux décider</a:t>
            </a:r>
          </a:p>
          <a:p>
            <a:pPr lvl="1">
              <a:lnSpc>
                <a:spcPct val="150000"/>
              </a:lnSpc>
            </a:pPr>
            <a:endParaRPr lang="fr-FR" sz="2400" b="1" dirty="0"/>
          </a:p>
          <a:p>
            <a:pPr lvl="1">
              <a:lnSpc>
                <a:spcPct val="150000"/>
              </a:lnSpc>
            </a:pPr>
            <a:endParaRPr lang="fr-FR" sz="2400" b="1" dirty="0"/>
          </a:p>
          <a:p>
            <a:pPr lvl="1">
              <a:lnSpc>
                <a:spcPct val="150000"/>
              </a:lnSpc>
            </a:pPr>
            <a:endParaRPr lang="fr-FR" sz="1600" b="1" dirty="0"/>
          </a:p>
          <a:p>
            <a:pPr lvl="1">
              <a:lnSpc>
                <a:spcPct val="150000"/>
              </a:lnSpc>
            </a:pPr>
            <a:endParaRPr lang="fr-FR" sz="2000" b="1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fr-FR" sz="2400" b="1" dirty="0">
                <a:solidFill>
                  <a:srgbClr val="76639D"/>
                </a:solidFill>
                <a:latin typeface="Arial Black" panose="020B0A04020102020204" pitchFamily="34" charset="0"/>
              </a:rPr>
              <a:t>Limites :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fr-FR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fr-FR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Pas étudié en ingénierie des exigences</a:t>
            </a:r>
            <a:endParaRPr lang="fr-FR" sz="2400" dirty="0">
              <a:solidFill>
                <a:schemeClr val="accent4">
                  <a:lumMod val="50000"/>
                </a:schemeClr>
              </a:solidFill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fr-FR" sz="2400" dirty="0"/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GB" sz="2400" b="1" dirty="0"/>
          </a:p>
        </p:txBody>
      </p:sp>
      <p:pic>
        <p:nvPicPr>
          <p:cNvPr id="7" name="Picture 2" descr="Afficher l'image d'origin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0067" y="2199534"/>
            <a:ext cx="1995884" cy="134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4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6257" b="47579" l="1379" r="14224"/>
                    </a14:imgEffect>
                  </a14:imgLayer>
                </a14:imgProps>
              </a:ext>
            </a:extLst>
          </a:blip>
          <a:srcRect l="1491" t="25543" r="85343" b="52069"/>
          <a:stretch/>
        </p:blipFill>
        <p:spPr>
          <a:xfrm>
            <a:off x="5628226" y="1140547"/>
            <a:ext cx="1521841" cy="201689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96121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Image 4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07" b="804"/>
          <a:stretch/>
        </p:blipFill>
        <p:spPr>
          <a:xfrm>
            <a:off x="304696" y="561683"/>
            <a:ext cx="11582604" cy="5984714"/>
          </a:xfrm>
          <a:prstGeom prst="rect">
            <a:avLst/>
          </a:prstGeom>
        </p:spPr>
      </p:pic>
      <p:sp>
        <p:nvSpPr>
          <p:cNvPr id="45" name="Text Placeholder 5"/>
          <p:cNvSpPr txBox="1">
            <a:spLocks/>
          </p:cNvSpPr>
          <p:nvPr/>
        </p:nvSpPr>
        <p:spPr>
          <a:xfrm>
            <a:off x="0" y="6612"/>
            <a:ext cx="12192000" cy="539750"/>
          </a:xfrm>
          <a:prstGeom prst="rect">
            <a:avLst/>
          </a:prstGeom>
          <a:solidFill>
            <a:srgbClr val="008080"/>
          </a:solidFill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000" b="1" kern="1200">
                <a:solidFill>
                  <a:srgbClr val="C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dirty="0">
                <a:solidFill>
                  <a:schemeClr val="bg1"/>
                </a:solidFill>
                <a:latin typeface="Rockwell" panose="02060603020205020403" pitchFamily="18" charset="0"/>
                <a:ea typeface="Batang" panose="02030600000101010101" pitchFamily="18" charset="-127"/>
              </a:rPr>
              <a:t>SYNTHÉTISER :  Tableau de bord de synthèse</a:t>
            </a:r>
          </a:p>
        </p:txBody>
      </p:sp>
      <p:graphicFrame>
        <p:nvGraphicFramePr>
          <p:cNvPr id="38" name="Tableau 37"/>
          <p:cNvGraphicFramePr>
            <a:graphicFrameLocks noGrp="1"/>
          </p:cNvGraphicFramePr>
          <p:nvPr>
            <p:extLst/>
          </p:nvPr>
        </p:nvGraphicFramePr>
        <p:xfrm>
          <a:off x="2" y="6546397"/>
          <a:ext cx="1219199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3999">
                  <a:extLst>
                    <a:ext uri="{9D8B030D-6E8A-4147-A177-3AD203B41FA5}">
                      <a16:colId xmlns:a16="http://schemas.microsoft.com/office/drawing/2014/main" val="1631672212"/>
                    </a:ext>
                  </a:extLst>
                </a:gridCol>
                <a:gridCol w="1469570">
                  <a:extLst>
                    <a:ext uri="{9D8B030D-6E8A-4147-A177-3AD203B41FA5}">
                      <a16:colId xmlns:a16="http://schemas.microsoft.com/office/drawing/2014/main" val="1523975517"/>
                    </a:ext>
                  </a:extLst>
                </a:gridCol>
                <a:gridCol w="1621972">
                  <a:extLst>
                    <a:ext uri="{9D8B030D-6E8A-4147-A177-3AD203B41FA5}">
                      <a16:colId xmlns:a16="http://schemas.microsoft.com/office/drawing/2014/main" val="4284732167"/>
                    </a:ext>
                  </a:extLst>
                </a:gridCol>
                <a:gridCol w="1480455">
                  <a:extLst>
                    <a:ext uri="{9D8B030D-6E8A-4147-A177-3AD203B41FA5}">
                      <a16:colId xmlns:a16="http://schemas.microsoft.com/office/drawing/2014/main" val="4101102102"/>
                    </a:ext>
                  </a:extLst>
                </a:gridCol>
                <a:gridCol w="1523999">
                  <a:extLst>
                    <a:ext uri="{9D8B030D-6E8A-4147-A177-3AD203B41FA5}">
                      <a16:colId xmlns:a16="http://schemas.microsoft.com/office/drawing/2014/main" val="2295709410"/>
                    </a:ext>
                  </a:extLst>
                </a:gridCol>
                <a:gridCol w="1523999">
                  <a:extLst>
                    <a:ext uri="{9D8B030D-6E8A-4147-A177-3AD203B41FA5}">
                      <a16:colId xmlns:a16="http://schemas.microsoft.com/office/drawing/2014/main" val="1293143689"/>
                    </a:ext>
                  </a:extLst>
                </a:gridCol>
                <a:gridCol w="1523999">
                  <a:extLst>
                    <a:ext uri="{9D8B030D-6E8A-4147-A177-3AD203B41FA5}">
                      <a16:colId xmlns:a16="http://schemas.microsoft.com/office/drawing/2014/main" val="3889465694"/>
                    </a:ext>
                  </a:extLst>
                </a:gridCol>
                <a:gridCol w="1523999">
                  <a:extLst>
                    <a:ext uri="{9D8B030D-6E8A-4147-A177-3AD203B41FA5}">
                      <a16:colId xmlns:a16="http://schemas.microsoft.com/office/drawing/2014/main" val="15865034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GB" u="none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0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u="none" dirty="0">
                          <a:solidFill>
                            <a:schemeClr val="bg1"/>
                          </a:solidFill>
                        </a:rPr>
                        <a:t>Contexte</a:t>
                      </a:r>
                      <a:endParaRPr lang="en-GB" u="none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0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Problématique</a:t>
                      </a:r>
                      <a:endParaRPr lang="en-GB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0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État de l’art</a:t>
                      </a:r>
                      <a:endParaRPr lang="en-GB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0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rgbClr val="008080"/>
                          </a:solidFill>
                        </a:rPr>
                        <a:t>Propositions</a:t>
                      </a:r>
                      <a:endParaRPr lang="en-GB" dirty="0">
                        <a:solidFill>
                          <a:srgbClr val="00808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Conclusion</a:t>
                      </a:r>
                      <a:endParaRPr lang="en-GB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0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Perspectives</a:t>
                      </a:r>
                      <a:endParaRPr lang="en-GB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08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3634867"/>
                  </a:ext>
                </a:extLst>
              </a:tr>
            </a:tbl>
          </a:graphicData>
        </a:graphic>
      </p:graphicFrame>
      <p:sp>
        <p:nvSpPr>
          <p:cNvPr id="40" name="Ellipse 39"/>
          <p:cNvSpPr/>
          <p:nvPr/>
        </p:nvSpPr>
        <p:spPr>
          <a:xfrm>
            <a:off x="11504141" y="6561636"/>
            <a:ext cx="620006" cy="288000"/>
          </a:xfrm>
          <a:prstGeom prst="ellipse">
            <a:avLst/>
          </a:prstGeom>
          <a:solidFill>
            <a:schemeClr val="bg1"/>
          </a:solidFill>
          <a:ln>
            <a:solidFill>
              <a:srgbClr val="0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5217DFA7-C24C-4BC7-90E8-E168825F2671}" type="slidenum">
              <a:rPr lang="fr-FR" sz="1400" b="1" smtClean="0">
                <a:solidFill>
                  <a:srgbClr val="008080"/>
                </a:solidFill>
              </a:rPr>
              <a:pPr algn="ctr"/>
              <a:t>45</a:t>
            </a:fld>
            <a:endParaRPr lang="fr-FR" sz="1400" b="1" dirty="0">
              <a:solidFill>
                <a:srgbClr val="008080"/>
              </a:solidFill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07" b="804"/>
          <a:stretch/>
        </p:blipFill>
        <p:spPr>
          <a:xfrm>
            <a:off x="1845064" y="1349928"/>
            <a:ext cx="8501868" cy="439290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91629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-1" y="1"/>
            <a:ext cx="12159513" cy="6474534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fr-FR" sz="7200" dirty="0">
                <a:solidFill>
                  <a:srgbClr val="008080"/>
                </a:solidFill>
                <a:latin typeface="+mj-lt"/>
              </a:rPr>
              <a:t>Conclusion</a:t>
            </a:r>
          </a:p>
        </p:txBody>
      </p:sp>
      <p:graphicFrame>
        <p:nvGraphicFramePr>
          <p:cNvPr id="5" name="Tableau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87648"/>
              </p:ext>
            </p:extLst>
          </p:nvPr>
        </p:nvGraphicFramePr>
        <p:xfrm>
          <a:off x="2" y="6546397"/>
          <a:ext cx="1219199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3999">
                  <a:extLst>
                    <a:ext uri="{9D8B030D-6E8A-4147-A177-3AD203B41FA5}">
                      <a16:colId xmlns:a16="http://schemas.microsoft.com/office/drawing/2014/main" val="1631672212"/>
                    </a:ext>
                  </a:extLst>
                </a:gridCol>
                <a:gridCol w="1469570">
                  <a:extLst>
                    <a:ext uri="{9D8B030D-6E8A-4147-A177-3AD203B41FA5}">
                      <a16:colId xmlns:a16="http://schemas.microsoft.com/office/drawing/2014/main" val="1523975517"/>
                    </a:ext>
                  </a:extLst>
                </a:gridCol>
                <a:gridCol w="1621972">
                  <a:extLst>
                    <a:ext uri="{9D8B030D-6E8A-4147-A177-3AD203B41FA5}">
                      <a16:colId xmlns:a16="http://schemas.microsoft.com/office/drawing/2014/main" val="4284732167"/>
                    </a:ext>
                  </a:extLst>
                </a:gridCol>
                <a:gridCol w="1480455">
                  <a:extLst>
                    <a:ext uri="{9D8B030D-6E8A-4147-A177-3AD203B41FA5}">
                      <a16:colId xmlns:a16="http://schemas.microsoft.com/office/drawing/2014/main" val="4101102102"/>
                    </a:ext>
                  </a:extLst>
                </a:gridCol>
                <a:gridCol w="1523999">
                  <a:extLst>
                    <a:ext uri="{9D8B030D-6E8A-4147-A177-3AD203B41FA5}">
                      <a16:colId xmlns:a16="http://schemas.microsoft.com/office/drawing/2014/main" val="2295709410"/>
                    </a:ext>
                  </a:extLst>
                </a:gridCol>
                <a:gridCol w="1523999">
                  <a:extLst>
                    <a:ext uri="{9D8B030D-6E8A-4147-A177-3AD203B41FA5}">
                      <a16:colId xmlns:a16="http://schemas.microsoft.com/office/drawing/2014/main" val="1293143689"/>
                    </a:ext>
                  </a:extLst>
                </a:gridCol>
                <a:gridCol w="1523999">
                  <a:extLst>
                    <a:ext uri="{9D8B030D-6E8A-4147-A177-3AD203B41FA5}">
                      <a16:colId xmlns:a16="http://schemas.microsoft.com/office/drawing/2014/main" val="3889465694"/>
                    </a:ext>
                  </a:extLst>
                </a:gridCol>
                <a:gridCol w="1523999">
                  <a:extLst>
                    <a:ext uri="{9D8B030D-6E8A-4147-A177-3AD203B41FA5}">
                      <a16:colId xmlns:a16="http://schemas.microsoft.com/office/drawing/2014/main" val="15865034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GB" u="none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0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u="none" dirty="0">
                          <a:solidFill>
                            <a:schemeClr val="bg1"/>
                          </a:solidFill>
                        </a:rPr>
                        <a:t>Contexte</a:t>
                      </a:r>
                      <a:endParaRPr lang="en-GB" u="none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0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Problématique</a:t>
                      </a:r>
                      <a:endParaRPr lang="en-GB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0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État de l’art</a:t>
                      </a:r>
                      <a:endParaRPr lang="en-GB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0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Propositions</a:t>
                      </a:r>
                      <a:endParaRPr lang="en-GB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0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rgbClr val="008080"/>
                          </a:solidFill>
                        </a:rPr>
                        <a:t>Conclusion</a:t>
                      </a:r>
                      <a:endParaRPr lang="en-GB" dirty="0">
                        <a:solidFill>
                          <a:srgbClr val="00808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Perspectives</a:t>
                      </a:r>
                      <a:endParaRPr lang="en-GB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08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3634867"/>
                  </a:ext>
                </a:extLst>
              </a:tr>
            </a:tbl>
          </a:graphicData>
        </a:graphic>
      </p:graphicFrame>
      <p:sp>
        <p:nvSpPr>
          <p:cNvPr id="8" name="Ellipse 7"/>
          <p:cNvSpPr/>
          <p:nvPr/>
        </p:nvSpPr>
        <p:spPr>
          <a:xfrm>
            <a:off x="11504141" y="6561636"/>
            <a:ext cx="620006" cy="288000"/>
          </a:xfrm>
          <a:prstGeom prst="ellipse">
            <a:avLst/>
          </a:prstGeom>
          <a:solidFill>
            <a:schemeClr val="bg1"/>
          </a:solidFill>
          <a:ln>
            <a:solidFill>
              <a:srgbClr val="0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5217DFA7-C24C-4BC7-90E8-E168825F2671}" type="slidenum">
              <a:rPr lang="fr-FR" sz="1400" b="1" smtClean="0">
                <a:solidFill>
                  <a:srgbClr val="008080"/>
                </a:solidFill>
              </a:rPr>
              <a:pPr algn="ctr"/>
              <a:t>46</a:t>
            </a:fld>
            <a:endParaRPr lang="fr-FR" sz="1400" b="1" dirty="0">
              <a:solidFill>
                <a:srgbClr val="00808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1764545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 Placeholder 5"/>
          <p:cNvSpPr txBox="1">
            <a:spLocks/>
          </p:cNvSpPr>
          <p:nvPr/>
        </p:nvSpPr>
        <p:spPr>
          <a:xfrm>
            <a:off x="0" y="6612"/>
            <a:ext cx="12192000" cy="539750"/>
          </a:xfrm>
          <a:prstGeom prst="rect">
            <a:avLst/>
          </a:prstGeom>
          <a:solidFill>
            <a:srgbClr val="008080"/>
          </a:solidFill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000" b="1" kern="1200">
                <a:solidFill>
                  <a:srgbClr val="C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dirty="0">
                <a:solidFill>
                  <a:schemeClr val="bg1"/>
                </a:solidFill>
                <a:latin typeface="Rockwell" panose="02060603020205020403" pitchFamily="18" charset="0"/>
                <a:ea typeface="Batang" panose="02030600000101010101" pitchFamily="18" charset="-127"/>
              </a:rPr>
              <a:t>Synthèse des contributions</a:t>
            </a:r>
          </a:p>
        </p:txBody>
      </p:sp>
      <p:graphicFrame>
        <p:nvGraphicFramePr>
          <p:cNvPr id="46" name="Tableau 45"/>
          <p:cNvGraphicFramePr>
            <a:graphicFrameLocks noGrp="1"/>
          </p:cNvGraphicFramePr>
          <p:nvPr>
            <p:extLst/>
          </p:nvPr>
        </p:nvGraphicFramePr>
        <p:xfrm>
          <a:off x="2" y="6546397"/>
          <a:ext cx="1219199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3999">
                  <a:extLst>
                    <a:ext uri="{9D8B030D-6E8A-4147-A177-3AD203B41FA5}">
                      <a16:colId xmlns:a16="http://schemas.microsoft.com/office/drawing/2014/main" val="1631672212"/>
                    </a:ext>
                  </a:extLst>
                </a:gridCol>
                <a:gridCol w="1469570">
                  <a:extLst>
                    <a:ext uri="{9D8B030D-6E8A-4147-A177-3AD203B41FA5}">
                      <a16:colId xmlns:a16="http://schemas.microsoft.com/office/drawing/2014/main" val="1523975517"/>
                    </a:ext>
                  </a:extLst>
                </a:gridCol>
                <a:gridCol w="1621972">
                  <a:extLst>
                    <a:ext uri="{9D8B030D-6E8A-4147-A177-3AD203B41FA5}">
                      <a16:colId xmlns:a16="http://schemas.microsoft.com/office/drawing/2014/main" val="4284732167"/>
                    </a:ext>
                  </a:extLst>
                </a:gridCol>
                <a:gridCol w="1480455">
                  <a:extLst>
                    <a:ext uri="{9D8B030D-6E8A-4147-A177-3AD203B41FA5}">
                      <a16:colId xmlns:a16="http://schemas.microsoft.com/office/drawing/2014/main" val="4101102102"/>
                    </a:ext>
                  </a:extLst>
                </a:gridCol>
                <a:gridCol w="1523999">
                  <a:extLst>
                    <a:ext uri="{9D8B030D-6E8A-4147-A177-3AD203B41FA5}">
                      <a16:colId xmlns:a16="http://schemas.microsoft.com/office/drawing/2014/main" val="2295709410"/>
                    </a:ext>
                  </a:extLst>
                </a:gridCol>
                <a:gridCol w="1523999">
                  <a:extLst>
                    <a:ext uri="{9D8B030D-6E8A-4147-A177-3AD203B41FA5}">
                      <a16:colId xmlns:a16="http://schemas.microsoft.com/office/drawing/2014/main" val="1293143689"/>
                    </a:ext>
                  </a:extLst>
                </a:gridCol>
                <a:gridCol w="1523999">
                  <a:extLst>
                    <a:ext uri="{9D8B030D-6E8A-4147-A177-3AD203B41FA5}">
                      <a16:colId xmlns:a16="http://schemas.microsoft.com/office/drawing/2014/main" val="3889465694"/>
                    </a:ext>
                  </a:extLst>
                </a:gridCol>
                <a:gridCol w="1523999">
                  <a:extLst>
                    <a:ext uri="{9D8B030D-6E8A-4147-A177-3AD203B41FA5}">
                      <a16:colId xmlns:a16="http://schemas.microsoft.com/office/drawing/2014/main" val="15865034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GB" u="none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0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u="none" dirty="0">
                          <a:solidFill>
                            <a:schemeClr val="bg1"/>
                          </a:solidFill>
                        </a:rPr>
                        <a:t>Contexte</a:t>
                      </a:r>
                      <a:endParaRPr lang="en-GB" u="none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0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Problématique</a:t>
                      </a:r>
                      <a:endParaRPr lang="en-GB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0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État de l’art</a:t>
                      </a:r>
                      <a:endParaRPr lang="en-GB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0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Propositions</a:t>
                      </a:r>
                      <a:endParaRPr lang="en-GB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0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rgbClr val="008080"/>
                          </a:solidFill>
                        </a:rPr>
                        <a:t>Conclusion</a:t>
                      </a:r>
                      <a:endParaRPr lang="en-GB" dirty="0">
                        <a:solidFill>
                          <a:srgbClr val="00808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Perspectives</a:t>
                      </a:r>
                      <a:endParaRPr lang="en-GB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08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3634867"/>
                  </a:ext>
                </a:extLst>
              </a:tr>
            </a:tbl>
          </a:graphicData>
        </a:graphic>
      </p:graphicFrame>
      <p:sp>
        <p:nvSpPr>
          <p:cNvPr id="47" name="Ellipse 46"/>
          <p:cNvSpPr/>
          <p:nvPr/>
        </p:nvSpPr>
        <p:spPr>
          <a:xfrm>
            <a:off x="11504141" y="6561636"/>
            <a:ext cx="620006" cy="288000"/>
          </a:xfrm>
          <a:prstGeom prst="ellipse">
            <a:avLst/>
          </a:prstGeom>
          <a:solidFill>
            <a:schemeClr val="bg1"/>
          </a:solidFill>
          <a:ln>
            <a:solidFill>
              <a:srgbClr val="0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5217DFA7-C24C-4BC7-90E8-E168825F2671}" type="slidenum">
              <a:rPr lang="fr-FR" sz="1400" b="1" smtClean="0">
                <a:solidFill>
                  <a:srgbClr val="008080"/>
                </a:solidFill>
              </a:rPr>
              <a:pPr algn="ctr"/>
              <a:t>47</a:t>
            </a:fld>
            <a:endParaRPr lang="fr-FR" sz="1400" b="1" dirty="0">
              <a:solidFill>
                <a:srgbClr val="008080"/>
              </a:solidFill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2" y="355600"/>
            <a:ext cx="12191998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fr-FR" sz="2400" b="1" dirty="0">
                <a:solidFill>
                  <a:srgbClr val="76639D"/>
                </a:solidFill>
              </a:rPr>
              <a:t>Qu’est-ce qui est </a:t>
            </a:r>
            <a:r>
              <a:rPr lang="fr-FR" sz="3600" b="1" dirty="0">
                <a:solidFill>
                  <a:srgbClr val="76639D"/>
                </a:solidFill>
                <a:latin typeface="Arial Black" panose="020B0A04020102020204" pitchFamily="34" charset="0"/>
              </a:rPr>
              <a:t>nouveau</a:t>
            </a:r>
            <a:r>
              <a:rPr lang="fr-FR" sz="2400" b="1" dirty="0">
                <a:solidFill>
                  <a:srgbClr val="76639D"/>
                </a:solidFill>
              </a:rPr>
              <a:t> ?</a:t>
            </a:r>
          </a:p>
          <a:p>
            <a:pPr marL="723900" lvl="1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fr-FR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Une </a:t>
            </a:r>
            <a:r>
              <a:rPr lang="fr-FR" sz="2400" b="1" dirty="0">
                <a:solidFill>
                  <a:srgbClr val="76639D"/>
                </a:solidFill>
              </a:rPr>
              <a:t>méthode</a:t>
            </a:r>
            <a:r>
              <a:rPr lang="fr-FR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fr-FR" sz="2400" b="1" dirty="0">
                <a:solidFill>
                  <a:srgbClr val="76639D"/>
                </a:solidFill>
              </a:rPr>
              <a:t>outillée </a:t>
            </a:r>
            <a:r>
              <a:rPr lang="fr-FR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pour la synthèse d’exigences</a:t>
            </a:r>
          </a:p>
          <a:p>
            <a:pPr marL="723900" lvl="1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fr-FR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Un </a:t>
            </a:r>
            <a:r>
              <a:rPr lang="fr-FR" sz="2400" b="1" dirty="0">
                <a:solidFill>
                  <a:srgbClr val="76639D"/>
                </a:solidFill>
              </a:rPr>
              <a:t>cadre </a:t>
            </a:r>
            <a:r>
              <a:rPr lang="fr-FR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opérationnel, fonctionnel, organique et logiciel pour la synthèse d’exigences</a:t>
            </a:r>
          </a:p>
          <a:p>
            <a:pPr marL="381000" lvl="1">
              <a:lnSpc>
                <a:spcPct val="150000"/>
              </a:lnSpc>
            </a:pPr>
            <a:endParaRPr lang="fr-FR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fr-FR" sz="2400" b="1" dirty="0">
                <a:solidFill>
                  <a:srgbClr val="76639D"/>
                </a:solidFill>
              </a:rPr>
              <a:t>Qu’est-ce qui est </a:t>
            </a:r>
            <a:r>
              <a:rPr lang="fr-FR" sz="3600" b="1" dirty="0">
                <a:solidFill>
                  <a:srgbClr val="76639D"/>
                </a:solidFill>
                <a:latin typeface="Arial Black" panose="020B0A04020102020204" pitchFamily="34" charset="0"/>
              </a:rPr>
              <a:t>différent</a:t>
            </a:r>
            <a:r>
              <a:rPr lang="fr-FR" sz="2400" b="1" dirty="0">
                <a:solidFill>
                  <a:srgbClr val="76639D"/>
                </a:solidFill>
              </a:rPr>
              <a:t> ?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fr-FR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Modélisation : </a:t>
            </a:r>
            <a:r>
              <a:rPr lang="fr-FR" sz="2400" b="1" dirty="0">
                <a:solidFill>
                  <a:srgbClr val="76639D"/>
                </a:solidFill>
              </a:rPr>
              <a:t>graphe</a:t>
            </a:r>
            <a:endParaRPr lang="fr-FR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fr-FR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Extraction : </a:t>
            </a:r>
            <a:r>
              <a:rPr lang="fr-FR" sz="2400" b="1" dirty="0">
                <a:solidFill>
                  <a:srgbClr val="76639D"/>
                </a:solidFill>
              </a:rPr>
              <a:t>HTML</a:t>
            </a:r>
            <a:r>
              <a:rPr lang="fr-FR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; </a:t>
            </a:r>
            <a:r>
              <a:rPr lang="fr-FR" sz="2400" b="1" dirty="0">
                <a:solidFill>
                  <a:srgbClr val="76639D"/>
                </a:solidFill>
              </a:rPr>
              <a:t>apprentissage supervisé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fr-FR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Fiabilisation: </a:t>
            </a:r>
            <a:r>
              <a:rPr lang="fr-FR" sz="2400" b="1" dirty="0">
                <a:solidFill>
                  <a:srgbClr val="76639D"/>
                </a:solidFill>
              </a:rPr>
              <a:t>PBR</a:t>
            </a:r>
            <a:r>
              <a:rPr lang="fr-FR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; </a:t>
            </a:r>
            <a:r>
              <a:rPr lang="fr-FR" sz="2400" b="1" dirty="0">
                <a:solidFill>
                  <a:srgbClr val="76639D"/>
                </a:solidFill>
              </a:rPr>
              <a:t>graphe sémantique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fr-FR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Segmentation :</a:t>
            </a:r>
            <a:r>
              <a:rPr lang="fr-FR" sz="2400" b="1" dirty="0">
                <a:solidFill>
                  <a:srgbClr val="76639D"/>
                </a:solidFill>
              </a:rPr>
              <a:t> apprentissage supervisé</a:t>
            </a:r>
            <a:r>
              <a:rPr lang="fr-FR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; </a:t>
            </a:r>
            <a:r>
              <a:rPr lang="fr-FR" sz="2400" b="1" dirty="0">
                <a:solidFill>
                  <a:srgbClr val="76639D"/>
                </a:solidFill>
              </a:rPr>
              <a:t>détection communautés</a:t>
            </a:r>
            <a:endParaRPr lang="fr-FR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fr-FR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Estimation, synthèse : </a:t>
            </a:r>
            <a:r>
              <a:rPr lang="fr-FR" sz="2400" b="1" dirty="0">
                <a:solidFill>
                  <a:srgbClr val="76639D"/>
                </a:solidFill>
              </a:rPr>
              <a:t>votes</a:t>
            </a:r>
            <a:r>
              <a:rPr lang="fr-FR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;</a:t>
            </a:r>
            <a:r>
              <a:rPr lang="fr-FR" sz="2400" b="1" dirty="0">
                <a:solidFill>
                  <a:srgbClr val="76639D"/>
                </a:solidFill>
              </a:rPr>
              <a:t> résumés statistiques descriptifs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04825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 Placeholder 5"/>
          <p:cNvSpPr txBox="1">
            <a:spLocks/>
          </p:cNvSpPr>
          <p:nvPr/>
        </p:nvSpPr>
        <p:spPr>
          <a:xfrm>
            <a:off x="0" y="6612"/>
            <a:ext cx="12192000" cy="539750"/>
          </a:xfrm>
          <a:prstGeom prst="rect">
            <a:avLst/>
          </a:prstGeom>
          <a:solidFill>
            <a:srgbClr val="008080"/>
          </a:solidFill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000" b="1" kern="1200">
                <a:solidFill>
                  <a:srgbClr val="C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dirty="0">
                <a:solidFill>
                  <a:schemeClr val="bg1"/>
                </a:solidFill>
                <a:latin typeface="Rockwell" panose="02060603020205020403" pitchFamily="18" charset="0"/>
                <a:ea typeface="Batang" panose="02030600000101010101" pitchFamily="18" charset="-127"/>
              </a:rPr>
              <a:t>Réponse à la problématique</a:t>
            </a:r>
          </a:p>
        </p:txBody>
      </p:sp>
      <p:graphicFrame>
        <p:nvGraphicFramePr>
          <p:cNvPr id="46" name="Tableau 45"/>
          <p:cNvGraphicFramePr>
            <a:graphicFrameLocks noGrp="1"/>
          </p:cNvGraphicFramePr>
          <p:nvPr>
            <p:extLst/>
          </p:nvPr>
        </p:nvGraphicFramePr>
        <p:xfrm>
          <a:off x="2" y="6546397"/>
          <a:ext cx="1219199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3999">
                  <a:extLst>
                    <a:ext uri="{9D8B030D-6E8A-4147-A177-3AD203B41FA5}">
                      <a16:colId xmlns:a16="http://schemas.microsoft.com/office/drawing/2014/main" val="1631672212"/>
                    </a:ext>
                  </a:extLst>
                </a:gridCol>
                <a:gridCol w="1469570">
                  <a:extLst>
                    <a:ext uri="{9D8B030D-6E8A-4147-A177-3AD203B41FA5}">
                      <a16:colId xmlns:a16="http://schemas.microsoft.com/office/drawing/2014/main" val="1523975517"/>
                    </a:ext>
                  </a:extLst>
                </a:gridCol>
                <a:gridCol w="1621972">
                  <a:extLst>
                    <a:ext uri="{9D8B030D-6E8A-4147-A177-3AD203B41FA5}">
                      <a16:colId xmlns:a16="http://schemas.microsoft.com/office/drawing/2014/main" val="4284732167"/>
                    </a:ext>
                  </a:extLst>
                </a:gridCol>
                <a:gridCol w="1480455">
                  <a:extLst>
                    <a:ext uri="{9D8B030D-6E8A-4147-A177-3AD203B41FA5}">
                      <a16:colId xmlns:a16="http://schemas.microsoft.com/office/drawing/2014/main" val="4101102102"/>
                    </a:ext>
                  </a:extLst>
                </a:gridCol>
                <a:gridCol w="1523999">
                  <a:extLst>
                    <a:ext uri="{9D8B030D-6E8A-4147-A177-3AD203B41FA5}">
                      <a16:colId xmlns:a16="http://schemas.microsoft.com/office/drawing/2014/main" val="2295709410"/>
                    </a:ext>
                  </a:extLst>
                </a:gridCol>
                <a:gridCol w="1523999">
                  <a:extLst>
                    <a:ext uri="{9D8B030D-6E8A-4147-A177-3AD203B41FA5}">
                      <a16:colId xmlns:a16="http://schemas.microsoft.com/office/drawing/2014/main" val="1293143689"/>
                    </a:ext>
                  </a:extLst>
                </a:gridCol>
                <a:gridCol w="1523999">
                  <a:extLst>
                    <a:ext uri="{9D8B030D-6E8A-4147-A177-3AD203B41FA5}">
                      <a16:colId xmlns:a16="http://schemas.microsoft.com/office/drawing/2014/main" val="3889465694"/>
                    </a:ext>
                  </a:extLst>
                </a:gridCol>
                <a:gridCol w="1523999">
                  <a:extLst>
                    <a:ext uri="{9D8B030D-6E8A-4147-A177-3AD203B41FA5}">
                      <a16:colId xmlns:a16="http://schemas.microsoft.com/office/drawing/2014/main" val="15865034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GB" u="none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0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u="none" dirty="0">
                          <a:solidFill>
                            <a:schemeClr val="bg1"/>
                          </a:solidFill>
                        </a:rPr>
                        <a:t>Contexte</a:t>
                      </a:r>
                      <a:endParaRPr lang="en-GB" u="none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0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Problématique</a:t>
                      </a:r>
                      <a:endParaRPr lang="en-GB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0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État de l’art</a:t>
                      </a:r>
                      <a:endParaRPr lang="en-GB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0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Propositions</a:t>
                      </a:r>
                      <a:endParaRPr lang="en-GB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0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rgbClr val="008080"/>
                          </a:solidFill>
                        </a:rPr>
                        <a:t>Conclusion</a:t>
                      </a:r>
                      <a:endParaRPr lang="en-GB" dirty="0">
                        <a:solidFill>
                          <a:srgbClr val="00808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Perspectives</a:t>
                      </a:r>
                      <a:endParaRPr lang="en-GB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08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3634867"/>
                  </a:ext>
                </a:extLst>
              </a:tr>
            </a:tbl>
          </a:graphicData>
        </a:graphic>
      </p:graphicFrame>
      <p:sp>
        <p:nvSpPr>
          <p:cNvPr id="47" name="Ellipse 46"/>
          <p:cNvSpPr/>
          <p:nvPr/>
        </p:nvSpPr>
        <p:spPr>
          <a:xfrm>
            <a:off x="11504141" y="6561636"/>
            <a:ext cx="620006" cy="288000"/>
          </a:xfrm>
          <a:prstGeom prst="ellipse">
            <a:avLst/>
          </a:prstGeom>
          <a:solidFill>
            <a:schemeClr val="bg1"/>
          </a:solidFill>
          <a:ln>
            <a:solidFill>
              <a:srgbClr val="0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5217DFA7-C24C-4BC7-90E8-E168825F2671}" type="slidenum">
              <a:rPr lang="fr-FR" sz="1400" b="1" smtClean="0">
                <a:solidFill>
                  <a:srgbClr val="008080"/>
                </a:solidFill>
              </a:rPr>
              <a:pPr algn="ctr"/>
              <a:t>48</a:t>
            </a:fld>
            <a:endParaRPr lang="fr-FR" sz="1400" b="1" dirty="0">
              <a:solidFill>
                <a:srgbClr val="008080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1976719"/>
            <a:ext cx="12192000" cy="323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fr-FR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Un </a:t>
            </a:r>
            <a:r>
              <a:rPr lang="fr-FR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A04020102020204" pitchFamily="34" charset="0"/>
              </a:rPr>
              <a:t>environnement numérique </a:t>
            </a:r>
            <a:r>
              <a:rPr lang="fr-FR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constitué de briques théoriques et technologiques issues des </a:t>
            </a:r>
            <a:r>
              <a:rPr lang="fr-FR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A04020102020204" pitchFamily="34" charset="0"/>
              </a:rPr>
              <a:t>sciences des données </a:t>
            </a:r>
            <a:r>
              <a:rPr lang="fr-FR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permet-il de supporter les entreprises, en particulier les </a:t>
            </a:r>
            <a:r>
              <a:rPr lang="fr-FR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A04020102020204" pitchFamily="34" charset="0"/>
              </a:rPr>
              <a:t>sous-traitants</a:t>
            </a:r>
            <a:r>
              <a:rPr lang="fr-FR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à faire la </a:t>
            </a:r>
            <a:r>
              <a:rPr lang="fr-FR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A04020102020204" pitchFamily="34" charset="0"/>
              </a:rPr>
              <a:t>synthèse</a:t>
            </a:r>
            <a:r>
              <a:rPr lang="fr-FR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de centaines ou milliers d’exigences ?</a:t>
            </a:r>
          </a:p>
          <a:p>
            <a:pPr algn="ctr">
              <a:lnSpc>
                <a:spcPct val="150000"/>
              </a:lnSpc>
            </a:pPr>
            <a:endParaRPr lang="fr-FR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fr-FR" sz="4000" dirty="0">
                <a:solidFill>
                  <a:srgbClr val="76639D"/>
                </a:solidFill>
                <a:latin typeface="Arial Black" panose="020B0A04020102020204" pitchFamily="34" charset="0"/>
              </a:rPr>
              <a:t>OUI ! Mais…</a:t>
            </a:r>
            <a:endParaRPr lang="en-GB" sz="4000" dirty="0">
              <a:solidFill>
                <a:srgbClr val="76639D"/>
              </a:solidFill>
              <a:latin typeface="Arial Black" panose="020B0A040201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1042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 Placeholder 5"/>
          <p:cNvSpPr txBox="1">
            <a:spLocks/>
          </p:cNvSpPr>
          <p:nvPr/>
        </p:nvSpPr>
        <p:spPr>
          <a:xfrm>
            <a:off x="0" y="-3898"/>
            <a:ext cx="12192000" cy="539750"/>
          </a:xfrm>
          <a:prstGeom prst="rect">
            <a:avLst/>
          </a:prstGeom>
          <a:solidFill>
            <a:srgbClr val="008080"/>
          </a:solidFill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000" b="1" kern="1200">
                <a:solidFill>
                  <a:srgbClr val="C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dirty="0">
                <a:solidFill>
                  <a:schemeClr val="bg1"/>
                </a:solidFill>
                <a:latin typeface="Rockwell" panose="02060603020205020403" pitchFamily="18" charset="0"/>
                <a:ea typeface="Batang" panose="02030600000101010101" pitchFamily="18" charset="-127"/>
              </a:rPr>
              <a:t>Limites des contributions</a:t>
            </a:r>
          </a:p>
        </p:txBody>
      </p:sp>
      <p:graphicFrame>
        <p:nvGraphicFramePr>
          <p:cNvPr id="46" name="Tableau 4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2394089"/>
              </p:ext>
            </p:extLst>
          </p:nvPr>
        </p:nvGraphicFramePr>
        <p:xfrm>
          <a:off x="2" y="6546397"/>
          <a:ext cx="1219199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3999">
                  <a:extLst>
                    <a:ext uri="{9D8B030D-6E8A-4147-A177-3AD203B41FA5}">
                      <a16:colId xmlns:a16="http://schemas.microsoft.com/office/drawing/2014/main" val="1631672212"/>
                    </a:ext>
                  </a:extLst>
                </a:gridCol>
                <a:gridCol w="1469570">
                  <a:extLst>
                    <a:ext uri="{9D8B030D-6E8A-4147-A177-3AD203B41FA5}">
                      <a16:colId xmlns:a16="http://schemas.microsoft.com/office/drawing/2014/main" val="1523975517"/>
                    </a:ext>
                  </a:extLst>
                </a:gridCol>
                <a:gridCol w="1621972">
                  <a:extLst>
                    <a:ext uri="{9D8B030D-6E8A-4147-A177-3AD203B41FA5}">
                      <a16:colId xmlns:a16="http://schemas.microsoft.com/office/drawing/2014/main" val="4284732167"/>
                    </a:ext>
                  </a:extLst>
                </a:gridCol>
                <a:gridCol w="1480455">
                  <a:extLst>
                    <a:ext uri="{9D8B030D-6E8A-4147-A177-3AD203B41FA5}">
                      <a16:colId xmlns:a16="http://schemas.microsoft.com/office/drawing/2014/main" val="4101102102"/>
                    </a:ext>
                  </a:extLst>
                </a:gridCol>
                <a:gridCol w="1523999">
                  <a:extLst>
                    <a:ext uri="{9D8B030D-6E8A-4147-A177-3AD203B41FA5}">
                      <a16:colId xmlns:a16="http://schemas.microsoft.com/office/drawing/2014/main" val="2295709410"/>
                    </a:ext>
                  </a:extLst>
                </a:gridCol>
                <a:gridCol w="1523999">
                  <a:extLst>
                    <a:ext uri="{9D8B030D-6E8A-4147-A177-3AD203B41FA5}">
                      <a16:colId xmlns:a16="http://schemas.microsoft.com/office/drawing/2014/main" val="1293143689"/>
                    </a:ext>
                  </a:extLst>
                </a:gridCol>
                <a:gridCol w="1523999">
                  <a:extLst>
                    <a:ext uri="{9D8B030D-6E8A-4147-A177-3AD203B41FA5}">
                      <a16:colId xmlns:a16="http://schemas.microsoft.com/office/drawing/2014/main" val="3889465694"/>
                    </a:ext>
                  </a:extLst>
                </a:gridCol>
                <a:gridCol w="1523999">
                  <a:extLst>
                    <a:ext uri="{9D8B030D-6E8A-4147-A177-3AD203B41FA5}">
                      <a16:colId xmlns:a16="http://schemas.microsoft.com/office/drawing/2014/main" val="15865034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GB" u="none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0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u="none" dirty="0">
                          <a:solidFill>
                            <a:schemeClr val="bg1"/>
                          </a:solidFill>
                        </a:rPr>
                        <a:t>Contexte</a:t>
                      </a:r>
                      <a:endParaRPr lang="en-GB" u="none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0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Problématique</a:t>
                      </a:r>
                      <a:endParaRPr lang="en-GB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0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État de l’art</a:t>
                      </a:r>
                      <a:endParaRPr lang="en-GB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0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Propositions</a:t>
                      </a:r>
                      <a:endParaRPr lang="en-GB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0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rgbClr val="008080"/>
                          </a:solidFill>
                        </a:rPr>
                        <a:t>Conclusion</a:t>
                      </a:r>
                      <a:endParaRPr lang="en-GB" dirty="0">
                        <a:solidFill>
                          <a:srgbClr val="00808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Perspectives</a:t>
                      </a:r>
                      <a:endParaRPr lang="en-GB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08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3634867"/>
                  </a:ext>
                </a:extLst>
              </a:tr>
            </a:tbl>
          </a:graphicData>
        </a:graphic>
      </p:graphicFrame>
      <p:sp>
        <p:nvSpPr>
          <p:cNvPr id="47" name="Ellipse 46"/>
          <p:cNvSpPr/>
          <p:nvPr/>
        </p:nvSpPr>
        <p:spPr>
          <a:xfrm>
            <a:off x="11504141" y="6561636"/>
            <a:ext cx="620006" cy="288000"/>
          </a:xfrm>
          <a:prstGeom prst="ellipse">
            <a:avLst/>
          </a:prstGeom>
          <a:solidFill>
            <a:schemeClr val="bg1"/>
          </a:solidFill>
          <a:ln>
            <a:solidFill>
              <a:srgbClr val="0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5217DFA7-C24C-4BC7-90E8-E168825F2671}" type="slidenum">
              <a:rPr lang="fr-FR" sz="1400" b="1" smtClean="0">
                <a:solidFill>
                  <a:srgbClr val="008080"/>
                </a:solidFill>
              </a:rPr>
              <a:pPr algn="ctr"/>
              <a:t>49</a:t>
            </a:fld>
            <a:endParaRPr lang="fr-FR" sz="1400" b="1" dirty="0">
              <a:solidFill>
                <a:srgbClr val="008080"/>
              </a:solidFill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2" y="465890"/>
            <a:ext cx="12191998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44500" lvl="1" indent="-444500">
              <a:lnSpc>
                <a:spcPct val="150000"/>
              </a:lnSpc>
              <a:buFont typeface="Wingdings" panose="05000000000000000000" pitchFamily="2" charset="2"/>
              <a:buChar char="§"/>
              <a:tabLst>
                <a:tab pos="444500" algn="l"/>
              </a:tabLst>
            </a:pPr>
            <a:r>
              <a:rPr lang="fr-FR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Méthode outillée :</a:t>
            </a:r>
          </a:p>
          <a:p>
            <a:pPr marL="800100" lvl="2" indent="-342900">
              <a:lnSpc>
                <a:spcPct val="150000"/>
              </a:lnSpc>
              <a:buFont typeface="Wingdings" panose="05000000000000000000" pitchFamily="2" charset="2"/>
              <a:buChar char="ü"/>
              <a:tabLst>
                <a:tab pos="444500" algn="l"/>
              </a:tabLst>
            </a:pPr>
            <a:r>
              <a:rPr lang="fr-FR" sz="24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Validation dans un contexte opérationnel industriel</a:t>
            </a:r>
            <a:endParaRPr lang="fr-FR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444500" lvl="1" indent="-444500">
              <a:lnSpc>
                <a:spcPct val="150000"/>
              </a:lnSpc>
              <a:buFont typeface="Wingdings" panose="05000000000000000000" pitchFamily="2" charset="2"/>
              <a:buChar char="§"/>
              <a:tabLst>
                <a:tab pos="444500" algn="l"/>
              </a:tabLst>
            </a:pPr>
            <a:r>
              <a:rPr lang="fr-FR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Extraire les exigences :</a:t>
            </a:r>
          </a:p>
          <a:p>
            <a:pPr marL="800100" lvl="3" indent="-342900">
              <a:lnSpc>
                <a:spcPct val="150000"/>
              </a:lnSpc>
              <a:buFont typeface="Wingdings" panose="05000000000000000000" pitchFamily="2" charset="2"/>
              <a:buChar char="ü"/>
              <a:tabLst>
                <a:tab pos="444500" algn="l"/>
              </a:tabLst>
            </a:pPr>
            <a:r>
              <a:rPr lang="fr-FR" sz="24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PDF (séquence de caractères)</a:t>
            </a:r>
          </a:p>
          <a:p>
            <a:pPr marL="800100" lvl="3" indent="-342900">
              <a:lnSpc>
                <a:spcPct val="150000"/>
              </a:lnSpc>
              <a:buFont typeface="Wingdings" panose="05000000000000000000" pitchFamily="2" charset="2"/>
              <a:buChar char="ü"/>
              <a:tabLst>
                <a:tab pos="444500" algn="l"/>
              </a:tabLst>
            </a:pPr>
            <a:r>
              <a:rPr lang="fr-FR" sz="24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Exigences non textuelles (graphique, courbes, etc.)</a:t>
            </a:r>
          </a:p>
          <a:p>
            <a:pPr marL="800100" lvl="3" indent="-342900">
              <a:lnSpc>
                <a:spcPct val="150000"/>
              </a:lnSpc>
              <a:buFont typeface="Wingdings" panose="05000000000000000000" pitchFamily="2" charset="2"/>
              <a:buChar char="ü"/>
              <a:tabLst>
                <a:tab pos="444500" algn="l"/>
              </a:tabLst>
            </a:pPr>
            <a:r>
              <a:rPr lang="fr-FR" sz="24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Références à une partie d’un document ($1.4.2)</a:t>
            </a:r>
          </a:p>
          <a:p>
            <a:pPr marL="444500" lvl="1" indent="-444500">
              <a:lnSpc>
                <a:spcPct val="150000"/>
              </a:lnSpc>
              <a:buFont typeface="Wingdings" panose="05000000000000000000" pitchFamily="2" charset="2"/>
              <a:buChar char="§"/>
              <a:tabLst>
                <a:tab pos="444500" algn="l"/>
              </a:tabLst>
            </a:pPr>
            <a:r>
              <a:rPr lang="fr-FR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Fiabiliser les exigences :</a:t>
            </a:r>
          </a:p>
          <a:p>
            <a:pPr marL="800100" lvl="2" indent="-342900">
              <a:lnSpc>
                <a:spcPct val="150000"/>
              </a:lnSpc>
              <a:buFont typeface="Wingdings" panose="05000000000000000000" pitchFamily="2" charset="2"/>
              <a:buChar char="ü"/>
              <a:tabLst>
                <a:tab pos="444500" algn="l"/>
              </a:tabLst>
            </a:pPr>
            <a:r>
              <a:rPr lang="fr-FR" sz="24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Contradictions nécessitant de la connaissance</a:t>
            </a:r>
          </a:p>
          <a:p>
            <a:pPr marL="444500" lvl="1" indent="-444500">
              <a:lnSpc>
                <a:spcPct val="150000"/>
              </a:lnSpc>
              <a:buFont typeface="Wingdings" panose="05000000000000000000" pitchFamily="2" charset="2"/>
              <a:buChar char="§"/>
              <a:tabLst>
                <a:tab pos="444500" algn="l"/>
              </a:tabLst>
            </a:pPr>
            <a:r>
              <a:rPr lang="fr-FR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Segmenter les exigences :</a:t>
            </a:r>
          </a:p>
          <a:p>
            <a:pPr marL="800100" lvl="2" indent="-342900">
              <a:lnSpc>
                <a:spcPct val="150000"/>
              </a:lnSpc>
              <a:buFont typeface="Wingdings" panose="05000000000000000000" pitchFamily="2" charset="2"/>
              <a:buChar char="ü"/>
              <a:tabLst>
                <a:tab pos="444500" algn="l"/>
              </a:tabLst>
            </a:pPr>
            <a:r>
              <a:rPr lang="fr-FR" sz="24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Construction graphe avec un gros volume d’exigences</a:t>
            </a:r>
          </a:p>
          <a:p>
            <a:pPr marL="800100" lvl="2" indent="-342900">
              <a:lnSpc>
                <a:spcPct val="150000"/>
              </a:lnSpc>
              <a:buFont typeface="Wingdings" panose="05000000000000000000" pitchFamily="2" charset="2"/>
              <a:buChar char="ü"/>
              <a:tabLst>
                <a:tab pos="444500" algn="l"/>
              </a:tabLst>
            </a:pPr>
            <a:r>
              <a:rPr lang="fr-FR" sz="24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Validation algorithme détection communautés sur un gros volume d’exigences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77156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Tableau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9373294"/>
              </p:ext>
            </p:extLst>
          </p:nvPr>
        </p:nvGraphicFramePr>
        <p:xfrm>
          <a:off x="2" y="6546397"/>
          <a:ext cx="1219199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3999">
                  <a:extLst>
                    <a:ext uri="{9D8B030D-6E8A-4147-A177-3AD203B41FA5}">
                      <a16:colId xmlns:a16="http://schemas.microsoft.com/office/drawing/2014/main" val="1631672212"/>
                    </a:ext>
                  </a:extLst>
                </a:gridCol>
                <a:gridCol w="1469570">
                  <a:extLst>
                    <a:ext uri="{9D8B030D-6E8A-4147-A177-3AD203B41FA5}">
                      <a16:colId xmlns:a16="http://schemas.microsoft.com/office/drawing/2014/main" val="1523975517"/>
                    </a:ext>
                  </a:extLst>
                </a:gridCol>
                <a:gridCol w="1621972">
                  <a:extLst>
                    <a:ext uri="{9D8B030D-6E8A-4147-A177-3AD203B41FA5}">
                      <a16:colId xmlns:a16="http://schemas.microsoft.com/office/drawing/2014/main" val="4284732167"/>
                    </a:ext>
                  </a:extLst>
                </a:gridCol>
                <a:gridCol w="1480455">
                  <a:extLst>
                    <a:ext uri="{9D8B030D-6E8A-4147-A177-3AD203B41FA5}">
                      <a16:colId xmlns:a16="http://schemas.microsoft.com/office/drawing/2014/main" val="4101102102"/>
                    </a:ext>
                  </a:extLst>
                </a:gridCol>
                <a:gridCol w="1523999">
                  <a:extLst>
                    <a:ext uri="{9D8B030D-6E8A-4147-A177-3AD203B41FA5}">
                      <a16:colId xmlns:a16="http://schemas.microsoft.com/office/drawing/2014/main" val="2295709410"/>
                    </a:ext>
                  </a:extLst>
                </a:gridCol>
                <a:gridCol w="1523999">
                  <a:extLst>
                    <a:ext uri="{9D8B030D-6E8A-4147-A177-3AD203B41FA5}">
                      <a16:colId xmlns:a16="http://schemas.microsoft.com/office/drawing/2014/main" val="1293143689"/>
                    </a:ext>
                  </a:extLst>
                </a:gridCol>
                <a:gridCol w="1523999">
                  <a:extLst>
                    <a:ext uri="{9D8B030D-6E8A-4147-A177-3AD203B41FA5}">
                      <a16:colId xmlns:a16="http://schemas.microsoft.com/office/drawing/2014/main" val="3889465694"/>
                    </a:ext>
                  </a:extLst>
                </a:gridCol>
                <a:gridCol w="1523999">
                  <a:extLst>
                    <a:ext uri="{9D8B030D-6E8A-4147-A177-3AD203B41FA5}">
                      <a16:colId xmlns:a16="http://schemas.microsoft.com/office/drawing/2014/main" val="15865034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GB" u="none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0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u="none" dirty="0">
                          <a:solidFill>
                            <a:srgbClr val="008080"/>
                          </a:solidFill>
                        </a:rPr>
                        <a:t>Contexte</a:t>
                      </a:r>
                      <a:endParaRPr lang="en-GB" u="none" dirty="0">
                        <a:solidFill>
                          <a:srgbClr val="00808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Problématique</a:t>
                      </a:r>
                      <a:endParaRPr lang="en-GB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0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État de l’art</a:t>
                      </a:r>
                      <a:endParaRPr lang="en-GB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0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Propositions</a:t>
                      </a:r>
                      <a:endParaRPr lang="en-GB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0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Conclusion</a:t>
                      </a:r>
                      <a:endParaRPr lang="en-GB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0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Perspectives</a:t>
                      </a:r>
                      <a:endParaRPr lang="en-GB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08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3634867"/>
                  </a:ext>
                </a:extLst>
              </a:tr>
            </a:tbl>
          </a:graphicData>
        </a:graphic>
      </p:graphicFrame>
      <p:sp>
        <p:nvSpPr>
          <p:cNvPr id="45" name="Text Placeholder 5"/>
          <p:cNvSpPr txBox="1">
            <a:spLocks/>
          </p:cNvSpPr>
          <p:nvPr/>
        </p:nvSpPr>
        <p:spPr>
          <a:xfrm>
            <a:off x="0" y="6612"/>
            <a:ext cx="12192000" cy="539750"/>
          </a:xfrm>
          <a:prstGeom prst="rect">
            <a:avLst/>
          </a:prstGeom>
          <a:solidFill>
            <a:srgbClr val="008080"/>
          </a:solidFill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000" b="1" kern="1200">
                <a:solidFill>
                  <a:srgbClr val="C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dirty="0">
                <a:solidFill>
                  <a:schemeClr val="bg1"/>
                </a:solidFill>
                <a:latin typeface="Rockwell" panose="02060603020205020403" pitchFamily="18" charset="0"/>
                <a:ea typeface="Batang" panose="02030600000101010101" pitchFamily="18" charset="-127"/>
              </a:rPr>
              <a:t>Une complexité plurielle</a:t>
            </a:r>
          </a:p>
        </p:txBody>
      </p:sp>
      <p:sp>
        <p:nvSpPr>
          <p:cNvPr id="23" name="Ellipse 22"/>
          <p:cNvSpPr/>
          <p:nvPr/>
        </p:nvSpPr>
        <p:spPr>
          <a:xfrm>
            <a:off x="11504141" y="6561636"/>
            <a:ext cx="620006" cy="288000"/>
          </a:xfrm>
          <a:prstGeom prst="ellipse">
            <a:avLst/>
          </a:prstGeom>
          <a:solidFill>
            <a:schemeClr val="bg1"/>
          </a:solidFill>
          <a:ln>
            <a:solidFill>
              <a:srgbClr val="0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5217DFA7-C24C-4BC7-90E8-E168825F2671}" type="slidenum">
              <a:rPr lang="fr-FR" sz="1400" b="1" smtClean="0">
                <a:solidFill>
                  <a:srgbClr val="008080"/>
                </a:solidFill>
              </a:rPr>
              <a:pPr algn="ctr"/>
              <a:t>5</a:t>
            </a:fld>
            <a:endParaRPr lang="fr-FR" sz="1400" b="1" dirty="0">
              <a:solidFill>
                <a:srgbClr val="008080"/>
              </a:solidFill>
            </a:endParaRPr>
          </a:p>
        </p:txBody>
      </p:sp>
      <p:pic>
        <p:nvPicPr>
          <p:cNvPr id="24" name="Picture 6"/>
          <p:cNvPicPr>
            <a:picLocks noChangeAspect="1"/>
          </p:cNvPicPr>
          <p:nvPr/>
        </p:nvPicPr>
        <p:blipFill rotWithShape="1">
          <a:blip r:embed="rId4"/>
          <a:srcRect l="17970" r="15386" b="22829"/>
          <a:stretch/>
        </p:blipFill>
        <p:spPr>
          <a:xfrm>
            <a:off x="1171949" y="490726"/>
            <a:ext cx="3673621" cy="2113434"/>
          </a:xfrm>
          <a:prstGeom prst="rect">
            <a:avLst/>
          </a:prstGeom>
        </p:spPr>
      </p:pic>
      <p:pic>
        <p:nvPicPr>
          <p:cNvPr id="26" name="Picture 7"/>
          <p:cNvPicPr>
            <a:picLocks noChangeAspect="1"/>
          </p:cNvPicPr>
          <p:nvPr/>
        </p:nvPicPr>
        <p:blipFill rotWithShape="1">
          <a:blip r:embed="rId5"/>
          <a:srcRect b="29077"/>
          <a:stretch/>
        </p:blipFill>
        <p:spPr>
          <a:xfrm>
            <a:off x="6900735" y="558935"/>
            <a:ext cx="4642530" cy="2160000"/>
          </a:xfrm>
          <a:prstGeom prst="rect">
            <a:avLst/>
          </a:prstGeom>
        </p:spPr>
      </p:pic>
      <p:pic>
        <p:nvPicPr>
          <p:cNvPr id="42" name="Picture 11"/>
          <p:cNvPicPr>
            <a:picLocks noChangeAspect="1"/>
          </p:cNvPicPr>
          <p:nvPr/>
        </p:nvPicPr>
        <p:blipFill rotWithShape="1">
          <a:blip r:embed="rId6"/>
          <a:srcRect b="27065"/>
          <a:stretch/>
        </p:blipFill>
        <p:spPr>
          <a:xfrm>
            <a:off x="271185" y="3508989"/>
            <a:ext cx="5475150" cy="2160000"/>
          </a:xfrm>
          <a:prstGeom prst="rect">
            <a:avLst/>
          </a:prstGeom>
        </p:spPr>
      </p:pic>
      <p:pic>
        <p:nvPicPr>
          <p:cNvPr id="43" name="Picture 18"/>
          <p:cNvPicPr>
            <a:picLocks noChangeAspect="1"/>
          </p:cNvPicPr>
          <p:nvPr/>
        </p:nvPicPr>
        <p:blipFill rotWithShape="1">
          <a:blip r:embed="rId7"/>
          <a:srcRect b="23503"/>
          <a:stretch/>
        </p:blipFill>
        <p:spPr>
          <a:xfrm>
            <a:off x="6964029" y="3661105"/>
            <a:ext cx="4417097" cy="2160000"/>
          </a:xfrm>
          <a:prstGeom prst="rect">
            <a:avLst/>
          </a:prstGeom>
        </p:spPr>
      </p:pic>
      <p:sp>
        <p:nvSpPr>
          <p:cNvPr id="44" name="Rectangle à coins arrondis 7"/>
          <p:cNvSpPr/>
          <p:nvPr/>
        </p:nvSpPr>
        <p:spPr>
          <a:xfrm>
            <a:off x="38760" y="2548523"/>
            <a:ext cx="5940000" cy="84795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La complexité technique</a:t>
            </a:r>
          </a:p>
          <a:p>
            <a:pPr algn="ctr"/>
            <a:r>
              <a:rPr lang="fr-FR" sz="16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(# pièces, # interfaces, multi-physiques, propriétés émergentes, etc.) </a:t>
            </a:r>
            <a:endParaRPr lang="en-GB" sz="16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6" name="Rectangle à coins arrondis 11"/>
          <p:cNvSpPr/>
          <p:nvPr/>
        </p:nvSpPr>
        <p:spPr>
          <a:xfrm>
            <a:off x="6008225" y="5646111"/>
            <a:ext cx="6183775" cy="82988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Les textes législatifs et réglementaires</a:t>
            </a:r>
          </a:p>
          <a:p>
            <a:pPr algn="ctr"/>
            <a:r>
              <a:rPr lang="fr-FR" sz="16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(lois, régulations, polices, etc.)</a:t>
            </a:r>
            <a:endParaRPr lang="en-GB" sz="16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7" name="Rectangle à coins arrondis 7"/>
          <p:cNvSpPr/>
          <p:nvPr/>
        </p:nvSpPr>
        <p:spPr>
          <a:xfrm>
            <a:off x="6252000" y="2548523"/>
            <a:ext cx="5940000" cy="84795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La complexité organisationnelle</a:t>
            </a:r>
          </a:p>
          <a:p>
            <a:pPr algn="ctr"/>
            <a:r>
              <a:rPr lang="fr-FR" sz="16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(entreprise étendue, multi-sites, internationalisation, etc.) </a:t>
            </a:r>
            <a:endParaRPr lang="en-GB" sz="16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8" name="Rectangle à coins arrondis 7"/>
          <p:cNvSpPr/>
          <p:nvPr/>
        </p:nvSpPr>
        <p:spPr>
          <a:xfrm>
            <a:off x="38760" y="5646110"/>
            <a:ext cx="5940000" cy="84795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La diversité des </a:t>
            </a:r>
            <a:r>
              <a:rPr lang="fr-FR" sz="2600" b="1" dirty="0">
                <a:solidFill>
                  <a:srgbClr val="404040"/>
                </a:solidFill>
              </a:rPr>
              <a:t>produits</a:t>
            </a:r>
          </a:p>
          <a:p>
            <a:pPr algn="ctr"/>
            <a:r>
              <a:rPr lang="fr-FR" sz="16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(# variantes, # options, etc.) </a:t>
            </a:r>
            <a:endParaRPr lang="en-GB" sz="16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46526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46" grpId="0" animBg="1"/>
      <p:bldP spid="47" grpId="0"/>
      <p:bldP spid="48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-1" y="1"/>
            <a:ext cx="12159513" cy="6474534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fr-FR" sz="7200" dirty="0">
                <a:solidFill>
                  <a:srgbClr val="008080"/>
                </a:solidFill>
                <a:latin typeface="+mj-lt"/>
              </a:rPr>
              <a:t>Perspectives</a:t>
            </a:r>
          </a:p>
        </p:txBody>
      </p:sp>
      <p:graphicFrame>
        <p:nvGraphicFramePr>
          <p:cNvPr id="5" name="Tableau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2817728"/>
              </p:ext>
            </p:extLst>
          </p:nvPr>
        </p:nvGraphicFramePr>
        <p:xfrm>
          <a:off x="2" y="6546397"/>
          <a:ext cx="1219199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3999">
                  <a:extLst>
                    <a:ext uri="{9D8B030D-6E8A-4147-A177-3AD203B41FA5}">
                      <a16:colId xmlns:a16="http://schemas.microsoft.com/office/drawing/2014/main" val="1631672212"/>
                    </a:ext>
                  </a:extLst>
                </a:gridCol>
                <a:gridCol w="1469570">
                  <a:extLst>
                    <a:ext uri="{9D8B030D-6E8A-4147-A177-3AD203B41FA5}">
                      <a16:colId xmlns:a16="http://schemas.microsoft.com/office/drawing/2014/main" val="1523975517"/>
                    </a:ext>
                  </a:extLst>
                </a:gridCol>
                <a:gridCol w="1621972">
                  <a:extLst>
                    <a:ext uri="{9D8B030D-6E8A-4147-A177-3AD203B41FA5}">
                      <a16:colId xmlns:a16="http://schemas.microsoft.com/office/drawing/2014/main" val="4284732167"/>
                    </a:ext>
                  </a:extLst>
                </a:gridCol>
                <a:gridCol w="1480455">
                  <a:extLst>
                    <a:ext uri="{9D8B030D-6E8A-4147-A177-3AD203B41FA5}">
                      <a16:colId xmlns:a16="http://schemas.microsoft.com/office/drawing/2014/main" val="4101102102"/>
                    </a:ext>
                  </a:extLst>
                </a:gridCol>
                <a:gridCol w="1523999">
                  <a:extLst>
                    <a:ext uri="{9D8B030D-6E8A-4147-A177-3AD203B41FA5}">
                      <a16:colId xmlns:a16="http://schemas.microsoft.com/office/drawing/2014/main" val="2295709410"/>
                    </a:ext>
                  </a:extLst>
                </a:gridCol>
                <a:gridCol w="1523999">
                  <a:extLst>
                    <a:ext uri="{9D8B030D-6E8A-4147-A177-3AD203B41FA5}">
                      <a16:colId xmlns:a16="http://schemas.microsoft.com/office/drawing/2014/main" val="1293143689"/>
                    </a:ext>
                  </a:extLst>
                </a:gridCol>
                <a:gridCol w="1523999">
                  <a:extLst>
                    <a:ext uri="{9D8B030D-6E8A-4147-A177-3AD203B41FA5}">
                      <a16:colId xmlns:a16="http://schemas.microsoft.com/office/drawing/2014/main" val="3889465694"/>
                    </a:ext>
                  </a:extLst>
                </a:gridCol>
                <a:gridCol w="1523999">
                  <a:extLst>
                    <a:ext uri="{9D8B030D-6E8A-4147-A177-3AD203B41FA5}">
                      <a16:colId xmlns:a16="http://schemas.microsoft.com/office/drawing/2014/main" val="15865034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GB" u="none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0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u="none" dirty="0">
                          <a:solidFill>
                            <a:schemeClr val="bg1"/>
                          </a:solidFill>
                        </a:rPr>
                        <a:t>Contexte</a:t>
                      </a:r>
                      <a:endParaRPr lang="en-GB" u="none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0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Problématique</a:t>
                      </a:r>
                      <a:endParaRPr lang="en-GB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0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État de l’art</a:t>
                      </a:r>
                      <a:endParaRPr lang="en-GB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0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Propositions</a:t>
                      </a:r>
                      <a:endParaRPr lang="en-GB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0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Conclusion</a:t>
                      </a:r>
                      <a:endParaRPr lang="en-GB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0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rgbClr val="008080"/>
                          </a:solidFill>
                        </a:rPr>
                        <a:t>Perspectives</a:t>
                      </a:r>
                      <a:endParaRPr lang="en-GB" dirty="0">
                        <a:solidFill>
                          <a:srgbClr val="00808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3634867"/>
                  </a:ext>
                </a:extLst>
              </a:tr>
            </a:tbl>
          </a:graphicData>
        </a:graphic>
      </p:graphicFrame>
      <p:sp>
        <p:nvSpPr>
          <p:cNvPr id="8" name="Ellipse 7"/>
          <p:cNvSpPr/>
          <p:nvPr/>
        </p:nvSpPr>
        <p:spPr>
          <a:xfrm>
            <a:off x="11504141" y="6561636"/>
            <a:ext cx="620006" cy="288000"/>
          </a:xfrm>
          <a:prstGeom prst="ellipse">
            <a:avLst/>
          </a:prstGeom>
          <a:solidFill>
            <a:schemeClr val="bg1"/>
          </a:solidFill>
          <a:ln>
            <a:solidFill>
              <a:srgbClr val="0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5217DFA7-C24C-4BC7-90E8-E168825F2671}" type="slidenum">
              <a:rPr lang="fr-FR" sz="1400" b="1" smtClean="0">
                <a:solidFill>
                  <a:srgbClr val="008080"/>
                </a:solidFill>
              </a:rPr>
              <a:pPr algn="ctr"/>
              <a:t>50</a:t>
            </a:fld>
            <a:endParaRPr lang="fr-FR" sz="1400" b="1" dirty="0">
              <a:solidFill>
                <a:srgbClr val="00808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4262845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au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8638592"/>
              </p:ext>
            </p:extLst>
          </p:nvPr>
        </p:nvGraphicFramePr>
        <p:xfrm>
          <a:off x="2" y="6546397"/>
          <a:ext cx="1219199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3999">
                  <a:extLst>
                    <a:ext uri="{9D8B030D-6E8A-4147-A177-3AD203B41FA5}">
                      <a16:colId xmlns:a16="http://schemas.microsoft.com/office/drawing/2014/main" val="1631672212"/>
                    </a:ext>
                  </a:extLst>
                </a:gridCol>
                <a:gridCol w="1469570">
                  <a:extLst>
                    <a:ext uri="{9D8B030D-6E8A-4147-A177-3AD203B41FA5}">
                      <a16:colId xmlns:a16="http://schemas.microsoft.com/office/drawing/2014/main" val="1523975517"/>
                    </a:ext>
                  </a:extLst>
                </a:gridCol>
                <a:gridCol w="1621972">
                  <a:extLst>
                    <a:ext uri="{9D8B030D-6E8A-4147-A177-3AD203B41FA5}">
                      <a16:colId xmlns:a16="http://schemas.microsoft.com/office/drawing/2014/main" val="4284732167"/>
                    </a:ext>
                  </a:extLst>
                </a:gridCol>
                <a:gridCol w="1480455">
                  <a:extLst>
                    <a:ext uri="{9D8B030D-6E8A-4147-A177-3AD203B41FA5}">
                      <a16:colId xmlns:a16="http://schemas.microsoft.com/office/drawing/2014/main" val="4101102102"/>
                    </a:ext>
                  </a:extLst>
                </a:gridCol>
                <a:gridCol w="1523999">
                  <a:extLst>
                    <a:ext uri="{9D8B030D-6E8A-4147-A177-3AD203B41FA5}">
                      <a16:colId xmlns:a16="http://schemas.microsoft.com/office/drawing/2014/main" val="2295709410"/>
                    </a:ext>
                  </a:extLst>
                </a:gridCol>
                <a:gridCol w="1523999">
                  <a:extLst>
                    <a:ext uri="{9D8B030D-6E8A-4147-A177-3AD203B41FA5}">
                      <a16:colId xmlns:a16="http://schemas.microsoft.com/office/drawing/2014/main" val="1293143689"/>
                    </a:ext>
                  </a:extLst>
                </a:gridCol>
                <a:gridCol w="1523999">
                  <a:extLst>
                    <a:ext uri="{9D8B030D-6E8A-4147-A177-3AD203B41FA5}">
                      <a16:colId xmlns:a16="http://schemas.microsoft.com/office/drawing/2014/main" val="3889465694"/>
                    </a:ext>
                  </a:extLst>
                </a:gridCol>
                <a:gridCol w="1523999">
                  <a:extLst>
                    <a:ext uri="{9D8B030D-6E8A-4147-A177-3AD203B41FA5}">
                      <a16:colId xmlns:a16="http://schemas.microsoft.com/office/drawing/2014/main" val="15865034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GB" u="none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0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u="none" dirty="0">
                          <a:solidFill>
                            <a:schemeClr val="bg1"/>
                          </a:solidFill>
                        </a:rPr>
                        <a:t>Contexte</a:t>
                      </a:r>
                      <a:endParaRPr lang="en-GB" u="none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0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Problématique</a:t>
                      </a:r>
                      <a:endParaRPr lang="en-GB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0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État de l’art</a:t>
                      </a:r>
                      <a:endParaRPr lang="en-GB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0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Propositions</a:t>
                      </a:r>
                      <a:endParaRPr lang="en-GB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0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Conclusion</a:t>
                      </a:r>
                      <a:endParaRPr lang="en-GB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0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rgbClr val="008080"/>
                          </a:solidFill>
                        </a:rPr>
                        <a:t>Perspectives</a:t>
                      </a:r>
                      <a:endParaRPr lang="en-GB" dirty="0">
                        <a:solidFill>
                          <a:srgbClr val="00808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3634867"/>
                  </a:ext>
                </a:extLst>
              </a:tr>
            </a:tbl>
          </a:graphicData>
        </a:graphic>
      </p:graphicFrame>
      <p:sp>
        <p:nvSpPr>
          <p:cNvPr id="45" name="Text Placeholder 5"/>
          <p:cNvSpPr txBox="1">
            <a:spLocks/>
          </p:cNvSpPr>
          <p:nvPr/>
        </p:nvSpPr>
        <p:spPr>
          <a:xfrm>
            <a:off x="0" y="-3898"/>
            <a:ext cx="12192000" cy="539750"/>
          </a:xfrm>
          <a:prstGeom prst="rect">
            <a:avLst/>
          </a:prstGeom>
          <a:solidFill>
            <a:srgbClr val="008080"/>
          </a:solidFill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000" b="1" kern="1200">
                <a:solidFill>
                  <a:srgbClr val="C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dirty="0">
                <a:solidFill>
                  <a:schemeClr val="bg1"/>
                </a:solidFill>
                <a:latin typeface="Rockwell" panose="02060603020205020403" pitchFamily="18" charset="0"/>
                <a:ea typeface="Batang" panose="02030600000101010101" pitchFamily="18" charset="-127"/>
              </a:rPr>
              <a:t>Perspectives de R&amp;D</a:t>
            </a:r>
          </a:p>
        </p:txBody>
      </p:sp>
      <p:sp>
        <p:nvSpPr>
          <p:cNvPr id="47" name="Ellipse 46"/>
          <p:cNvSpPr/>
          <p:nvPr/>
        </p:nvSpPr>
        <p:spPr>
          <a:xfrm>
            <a:off x="11504141" y="6561636"/>
            <a:ext cx="620006" cy="288000"/>
          </a:xfrm>
          <a:prstGeom prst="ellipse">
            <a:avLst/>
          </a:prstGeom>
          <a:solidFill>
            <a:schemeClr val="bg1"/>
          </a:solidFill>
          <a:ln>
            <a:solidFill>
              <a:srgbClr val="0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5217DFA7-C24C-4BC7-90E8-E168825F2671}" type="slidenum">
              <a:rPr lang="fr-FR" sz="1400" b="1" smtClean="0">
                <a:solidFill>
                  <a:srgbClr val="008080"/>
                </a:solidFill>
              </a:rPr>
              <a:pPr algn="ctr"/>
              <a:t>51</a:t>
            </a:fld>
            <a:endParaRPr lang="fr-FR" sz="1400" b="1" dirty="0">
              <a:solidFill>
                <a:srgbClr val="008080"/>
              </a:solidFill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2" y="508000"/>
            <a:ext cx="12191998" cy="58631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fr-FR" sz="2400" b="1" dirty="0">
                <a:solidFill>
                  <a:srgbClr val="76639D"/>
                </a:solidFill>
                <a:latin typeface="Calibri (Corps)"/>
              </a:rPr>
              <a:t>Perspectives de </a:t>
            </a:r>
            <a:r>
              <a:rPr lang="fr-FR" sz="3600" b="1" dirty="0">
                <a:solidFill>
                  <a:srgbClr val="76639D"/>
                </a:solidFill>
                <a:latin typeface="Arial Black" panose="020B0A04020102020204" pitchFamily="34" charset="0"/>
              </a:rPr>
              <a:t>développement </a:t>
            </a:r>
            <a:r>
              <a:rPr lang="fr-FR" sz="2400" b="1" dirty="0">
                <a:solidFill>
                  <a:srgbClr val="76639D"/>
                </a:solidFill>
              </a:rPr>
              <a:t>:</a:t>
            </a:r>
          </a:p>
          <a:p>
            <a:pPr marL="723900" lvl="1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fr-FR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Revoir l’architecture logicielle pour intégrer une</a:t>
            </a:r>
            <a:r>
              <a:rPr lang="fr-FR" sz="2400" dirty="0">
                <a:solidFill>
                  <a:srgbClr val="76639D"/>
                </a:solidFill>
              </a:rPr>
              <a:t> </a:t>
            </a:r>
            <a:r>
              <a:rPr lang="fr-FR" sz="2400" b="1" dirty="0">
                <a:solidFill>
                  <a:srgbClr val="76639D"/>
                </a:solidFill>
              </a:rPr>
              <a:t>plate-forme de calcul distribué</a:t>
            </a:r>
            <a:r>
              <a:rPr lang="fr-FR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fr-FR" sz="2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e.g</a:t>
            </a:r>
            <a:r>
              <a:rPr lang="fr-FR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 </a:t>
            </a:r>
            <a:r>
              <a:rPr lang="fr-FR" sz="2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Spark</a:t>
            </a:r>
            <a:endParaRPr lang="fr-FR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723900" lvl="1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fr-FR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Exposition dans un </a:t>
            </a:r>
            <a:r>
              <a:rPr lang="fr-FR" sz="2400" b="1" dirty="0">
                <a:solidFill>
                  <a:srgbClr val="76639D"/>
                </a:solidFill>
              </a:rPr>
              <a:t>contexte opérationnel </a:t>
            </a:r>
            <a:r>
              <a:rPr lang="fr-FR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industriel</a:t>
            </a:r>
          </a:p>
          <a:p>
            <a:pPr marL="723900" lvl="1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fr-FR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Trouver un</a:t>
            </a:r>
            <a:r>
              <a:rPr lang="fr-FR" sz="2400" b="1" dirty="0">
                <a:solidFill>
                  <a:srgbClr val="76639D"/>
                </a:solidFill>
              </a:rPr>
              <a:t> partenaire industriel</a:t>
            </a:r>
            <a:r>
              <a:rPr lang="fr-FR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pour exploiter son patrimoine informationnel</a:t>
            </a:r>
          </a:p>
          <a:p>
            <a:pPr marL="723900" lvl="1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fr-FR" sz="1000" b="1" dirty="0">
              <a:solidFill>
                <a:srgbClr val="76639D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fr-FR" sz="2400" b="1" dirty="0">
                <a:solidFill>
                  <a:srgbClr val="76639D"/>
                </a:solidFill>
                <a:latin typeface="Calibri (Corps)"/>
              </a:rPr>
              <a:t>Perspectives de </a:t>
            </a:r>
            <a:r>
              <a:rPr lang="fr-FR" sz="3600" b="1" dirty="0">
                <a:solidFill>
                  <a:srgbClr val="76639D"/>
                </a:solidFill>
                <a:latin typeface="Arial Black" panose="020B0A04020102020204" pitchFamily="34" charset="0"/>
              </a:rPr>
              <a:t>recherche </a:t>
            </a:r>
            <a:r>
              <a:rPr lang="fr-FR" sz="2400" b="1" dirty="0">
                <a:solidFill>
                  <a:srgbClr val="76639D"/>
                </a:solidFill>
              </a:rPr>
              <a:t>:</a:t>
            </a:r>
          </a:p>
          <a:p>
            <a:pPr marL="723900" lvl="1" indent="-368300">
              <a:lnSpc>
                <a:spcPct val="150000"/>
              </a:lnSpc>
              <a:buFont typeface="Wingdings" panose="05000000000000000000" pitchFamily="2" charset="2"/>
              <a:buChar char="ü"/>
              <a:tabLst>
                <a:tab pos="444500" algn="l"/>
              </a:tabLst>
            </a:pPr>
            <a:r>
              <a:rPr lang="fr-FR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Tester nouveaux </a:t>
            </a:r>
            <a:r>
              <a:rPr lang="fr-FR" sz="2400" b="1" dirty="0">
                <a:solidFill>
                  <a:srgbClr val="76639D"/>
                </a:solidFill>
              </a:rPr>
              <a:t>modèles</a:t>
            </a:r>
            <a:r>
              <a:rPr lang="fr-FR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fr-FR" sz="2400" b="1" dirty="0">
                <a:solidFill>
                  <a:srgbClr val="76639D"/>
                </a:solidFill>
              </a:rPr>
              <a:t>de textes </a:t>
            </a:r>
            <a:r>
              <a:rPr lang="fr-FR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 </a:t>
            </a:r>
            <a:r>
              <a:rPr lang="fr-FR" sz="2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GloVe</a:t>
            </a:r>
            <a:r>
              <a:rPr lang="fr-FR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fr-FR" sz="2400" dirty="0">
                <a:solidFill>
                  <a:schemeClr val="accent4">
                    <a:lumMod val="50000"/>
                  </a:schemeClr>
                </a:solidFill>
              </a:rPr>
              <a:t>[</a:t>
            </a:r>
            <a:r>
              <a:rPr lang="fr-FR" sz="2400" dirty="0" err="1">
                <a:solidFill>
                  <a:schemeClr val="accent4">
                    <a:lumMod val="50000"/>
                  </a:schemeClr>
                </a:solidFill>
              </a:rPr>
              <a:t>Pennington</a:t>
            </a:r>
            <a:r>
              <a:rPr lang="fr-FR" sz="2400" dirty="0">
                <a:solidFill>
                  <a:schemeClr val="accent4">
                    <a:lumMod val="50000"/>
                  </a:schemeClr>
                </a:solidFill>
              </a:rPr>
              <a:t>, 2014] </a:t>
            </a:r>
            <a:r>
              <a:rPr lang="fr-FR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Word2Vec </a:t>
            </a:r>
            <a:r>
              <a:rPr lang="fr-FR" sz="2400" dirty="0">
                <a:solidFill>
                  <a:schemeClr val="accent4">
                    <a:lumMod val="50000"/>
                  </a:schemeClr>
                </a:solidFill>
              </a:rPr>
              <a:t>[</a:t>
            </a:r>
            <a:r>
              <a:rPr lang="fr-FR" sz="2400" dirty="0" err="1">
                <a:solidFill>
                  <a:schemeClr val="accent4">
                    <a:lumMod val="50000"/>
                  </a:schemeClr>
                </a:solidFill>
              </a:rPr>
              <a:t>Mikolov</a:t>
            </a:r>
            <a:r>
              <a:rPr lang="fr-FR" sz="2400" dirty="0">
                <a:solidFill>
                  <a:schemeClr val="accent4">
                    <a:lumMod val="50000"/>
                  </a:schemeClr>
                </a:solidFill>
              </a:rPr>
              <a:t>, 2013]</a:t>
            </a:r>
          </a:p>
          <a:p>
            <a:pPr marL="723900" lvl="1" indent="-368300">
              <a:lnSpc>
                <a:spcPct val="150000"/>
              </a:lnSpc>
              <a:buFont typeface="Wingdings" panose="05000000000000000000" pitchFamily="2" charset="2"/>
              <a:buChar char="ü"/>
              <a:tabLst>
                <a:tab pos="444500" algn="l"/>
              </a:tabLst>
            </a:pPr>
            <a:r>
              <a:rPr lang="fr-FR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Étendre la méthode outillée à la </a:t>
            </a:r>
            <a:r>
              <a:rPr lang="fr-FR" sz="2400" b="1" dirty="0">
                <a:solidFill>
                  <a:srgbClr val="76639D"/>
                </a:solidFill>
              </a:rPr>
              <a:t>langue française</a:t>
            </a:r>
          </a:p>
          <a:p>
            <a:pPr marL="723900" lvl="1" indent="-368300">
              <a:lnSpc>
                <a:spcPct val="150000"/>
              </a:lnSpc>
              <a:buFont typeface="Wingdings" panose="05000000000000000000" pitchFamily="2" charset="2"/>
              <a:buChar char="ü"/>
              <a:tabLst>
                <a:tab pos="444500" algn="l"/>
              </a:tabLst>
            </a:pPr>
            <a:r>
              <a:rPr lang="fr-FR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Valoriser la </a:t>
            </a:r>
            <a:r>
              <a:rPr lang="fr-FR" sz="2400" b="1" dirty="0">
                <a:solidFill>
                  <a:srgbClr val="76639D"/>
                </a:solidFill>
              </a:rPr>
              <a:t>structure de graphe </a:t>
            </a:r>
            <a:r>
              <a:rPr lang="fr-FR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 analyse d’impacts de modification</a:t>
            </a:r>
          </a:p>
          <a:p>
            <a:pPr marL="723900" lvl="1" indent="-368300">
              <a:lnSpc>
                <a:spcPct val="150000"/>
              </a:lnSpc>
              <a:buFont typeface="Wingdings" panose="05000000000000000000" pitchFamily="2" charset="2"/>
              <a:buChar char="ü"/>
              <a:tabLst>
                <a:tab pos="444500" algn="l"/>
              </a:tabLst>
            </a:pPr>
            <a:r>
              <a:rPr lang="fr-FR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Réutiliser</a:t>
            </a:r>
            <a:r>
              <a:rPr lang="fr-FR" sz="2400" b="1" dirty="0">
                <a:solidFill>
                  <a:srgbClr val="76639D"/>
                </a:solidFill>
              </a:rPr>
              <a:t> </a:t>
            </a:r>
            <a:r>
              <a:rPr lang="fr-FR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les</a:t>
            </a:r>
            <a:r>
              <a:rPr lang="fr-FR" sz="2400" b="1" dirty="0">
                <a:solidFill>
                  <a:srgbClr val="76639D"/>
                </a:solidFill>
              </a:rPr>
              <a:t> connaissances capitalisées </a:t>
            </a:r>
            <a:r>
              <a:rPr lang="fr-FR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 nouveau document ou projet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66462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166951"/>
            <a:ext cx="12192000" cy="1365251"/>
          </a:xfrm>
          <a:noFill/>
        </p:spPr>
        <p:txBody>
          <a:bodyPr anchor="ctr">
            <a:noAutofit/>
          </a:bodyPr>
          <a:lstStyle/>
          <a:p>
            <a:r>
              <a:rPr lang="fr-FR" sz="3600" b="1" dirty="0">
                <a:solidFill>
                  <a:srgbClr val="008080"/>
                </a:solidFill>
              </a:rPr>
              <a:t>Proposition d'un environnement numérique dédié à la fouille et à la synthèse collaborative d'exigences en ingénierie de produits</a:t>
            </a:r>
            <a:endParaRPr lang="en-GB" sz="3600" b="1" i="1" dirty="0">
              <a:solidFill>
                <a:srgbClr val="008080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68" y="135925"/>
            <a:ext cx="1553958" cy="540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3224" y="135925"/>
            <a:ext cx="1629761" cy="540000"/>
          </a:xfrm>
          <a:prstGeom prst="rect">
            <a:avLst/>
          </a:prstGeom>
        </p:spPr>
      </p:pic>
      <p:pic>
        <p:nvPicPr>
          <p:cNvPr id="13" name="Picture 2" descr="See original imag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2983" y="135925"/>
            <a:ext cx="1381763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4744" y="135925"/>
            <a:ext cx="1563686" cy="540000"/>
          </a:xfrm>
          <a:prstGeom prst="rect">
            <a:avLst/>
          </a:prstGeom>
        </p:spPr>
      </p:pic>
      <p:sp>
        <p:nvSpPr>
          <p:cNvPr id="23" name="Subtitle 2"/>
          <p:cNvSpPr>
            <a:spLocks noGrp="1"/>
          </p:cNvSpPr>
          <p:nvPr>
            <p:ph type="subTitle" idx="1"/>
          </p:nvPr>
        </p:nvSpPr>
        <p:spPr>
          <a:xfrm>
            <a:off x="195948" y="2989131"/>
            <a:ext cx="5861953" cy="1632857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  <a:tabLst>
                <a:tab pos="174625" algn="l"/>
              </a:tabLst>
            </a:pPr>
            <a:r>
              <a:rPr lang="fr-FR" sz="1800" b="1" u="sng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Encadrement académique :</a:t>
            </a:r>
            <a:endParaRPr lang="en-GB" sz="1800" b="1" u="sng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  <a:p>
            <a:pPr marL="180975" indent="-180975" algn="l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  <a:tabLst>
                <a:tab pos="180975" algn="l"/>
              </a:tabLst>
            </a:pPr>
            <a:r>
              <a:rPr lang="fr-FR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P. VÉRON, Professeur des Universités, Directeur de thèse</a:t>
            </a:r>
          </a:p>
          <a:p>
            <a:pPr marL="180975" algn="l">
              <a:lnSpc>
                <a:spcPct val="100000"/>
              </a:lnSpc>
              <a:spcBef>
                <a:spcPts val="0"/>
              </a:spcBef>
              <a:tabLst>
                <a:tab pos="180975" algn="l"/>
              </a:tabLst>
            </a:pPr>
            <a:r>
              <a:rPr lang="fr-FR" sz="18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LSIS UMR CNRS 7296 – Arts &amp; Métiers </a:t>
            </a:r>
            <a:r>
              <a:rPr lang="fr-FR" sz="18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ParisTech</a:t>
            </a:r>
            <a:r>
              <a:rPr lang="fr-FR" sz="18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, Aix-en-P</a:t>
            </a:r>
            <a:r>
              <a:rPr lang="fr-FR" sz="1800" i="1" baseline="300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ce</a:t>
            </a:r>
            <a:endParaRPr lang="fr-FR" sz="1800" b="1" baseline="300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  <a:p>
            <a:pPr marL="180975" indent="-180975" algn="l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  <a:tabLst>
                <a:tab pos="180975" algn="l"/>
              </a:tabLst>
            </a:pPr>
            <a:r>
              <a:rPr lang="fr-FR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F. SEGONDS, Maître de Conférences, Co-encadrant de thèse</a:t>
            </a:r>
          </a:p>
          <a:p>
            <a:pPr marL="361950" indent="-180975" algn="l">
              <a:lnSpc>
                <a:spcPct val="100000"/>
              </a:lnSpc>
              <a:spcBef>
                <a:spcPts val="0"/>
              </a:spcBef>
              <a:tabLst>
                <a:tab pos="180975" algn="l"/>
              </a:tabLst>
            </a:pPr>
            <a:r>
              <a:rPr lang="fr-FR" sz="18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LCPI – Arts &amp; Métiers </a:t>
            </a:r>
            <a:r>
              <a:rPr lang="fr-FR" sz="18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ParisTech</a:t>
            </a:r>
            <a:r>
              <a:rPr lang="fr-FR" sz="18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, Paris</a:t>
            </a:r>
            <a:endParaRPr lang="fr-FR" sz="1800" i="1" baseline="300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191174" y="2989131"/>
            <a:ext cx="5877256" cy="18928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tabLst>
                <a:tab pos="180975" algn="l"/>
              </a:tabLst>
            </a:pPr>
            <a:r>
              <a:rPr lang="fr-FR" b="1" u="sng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Encadrement industriel :</a:t>
            </a:r>
          </a:p>
          <a:p>
            <a:pPr marL="180975" indent="-180975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180975" algn="l"/>
              </a:tabLst>
            </a:pPr>
            <a:r>
              <a:rPr lang="fr-FR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N. CROUÉ, Directeur Innovation, Solutions &amp; Consulting</a:t>
            </a:r>
          </a:p>
          <a:p>
            <a:pPr marL="361950" indent="-180975">
              <a:tabLst>
                <a:tab pos="180975" algn="l"/>
              </a:tabLst>
            </a:pPr>
            <a:r>
              <a:rPr lang="fr-FR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Keonys</a:t>
            </a:r>
            <a:r>
              <a:rPr lang="fr-FR" i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, Blagnac</a:t>
            </a:r>
            <a:endParaRPr lang="fr-FR" i="1" baseline="300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  <a:p>
            <a:pPr marL="180975" indent="-180975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180975" algn="l"/>
              </a:tabLst>
            </a:pPr>
            <a:r>
              <a:rPr lang="fr-FR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B. PUECHOULTRES, Vice-Président Stratégie &amp; Diversification</a:t>
            </a:r>
          </a:p>
          <a:p>
            <a:pPr marL="361950" indent="-180975">
              <a:tabLst>
                <a:tab pos="180975" algn="l"/>
              </a:tabLst>
            </a:pPr>
            <a:r>
              <a:rPr lang="fr-FR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Keonys</a:t>
            </a:r>
            <a:r>
              <a:rPr lang="fr-FR" i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, Suresnes</a:t>
            </a:r>
          </a:p>
        </p:txBody>
      </p:sp>
      <p:cxnSp>
        <p:nvCxnSpPr>
          <p:cNvPr id="6" name="Connecteur droit 5"/>
          <p:cNvCxnSpPr/>
          <p:nvPr/>
        </p:nvCxnSpPr>
        <p:spPr>
          <a:xfrm>
            <a:off x="3031672" y="5666405"/>
            <a:ext cx="6128657" cy="0"/>
          </a:xfrm>
          <a:prstGeom prst="line">
            <a:avLst/>
          </a:prstGeom>
          <a:ln w="28575">
            <a:solidFill>
              <a:srgbClr val="008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-296305" y="5699137"/>
            <a:ext cx="1248830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Soutenance de thèse de Romain PINQUIÉ en vue de l’obtention du grade de Docteur des Arts et Métiers </a:t>
            </a:r>
            <a:r>
              <a:rPr lang="fr-FR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ParisTech</a:t>
            </a:r>
            <a:endParaRPr lang="fr-FR" b="1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  <a:p>
            <a:pPr algn="ctr"/>
            <a:r>
              <a:rPr lang="fr-FR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Laboratoire des Sciences de l’Information et des Systèmes UMR CNRS 7296</a:t>
            </a:r>
          </a:p>
          <a:p>
            <a:pPr algn="ctr"/>
            <a:r>
              <a:rPr lang="fr-FR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Arts &amp; Métiers </a:t>
            </a:r>
            <a:r>
              <a:rPr lang="fr-FR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ParisTech</a:t>
            </a:r>
            <a:r>
              <a:rPr lang="fr-FR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, Campus d’Aix-en-Provence</a:t>
            </a:r>
          </a:p>
          <a:p>
            <a:pPr algn="ctr"/>
            <a:r>
              <a:rPr lang="fr-FR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07 octobre 2016</a:t>
            </a:r>
            <a:endParaRPr lang="en-GB" b="1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157678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-1" y="1"/>
            <a:ext cx="12159513" cy="6474534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fr-FR" sz="7200" dirty="0">
                <a:solidFill>
                  <a:srgbClr val="008080"/>
                </a:solidFill>
                <a:latin typeface="+mj-lt"/>
              </a:rPr>
              <a:t>Problématique</a:t>
            </a:r>
          </a:p>
        </p:txBody>
      </p:sp>
      <p:graphicFrame>
        <p:nvGraphicFramePr>
          <p:cNvPr id="5" name="Tableau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376528"/>
              </p:ext>
            </p:extLst>
          </p:nvPr>
        </p:nvGraphicFramePr>
        <p:xfrm>
          <a:off x="2" y="6546397"/>
          <a:ext cx="1219199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3999">
                  <a:extLst>
                    <a:ext uri="{9D8B030D-6E8A-4147-A177-3AD203B41FA5}">
                      <a16:colId xmlns:a16="http://schemas.microsoft.com/office/drawing/2014/main" val="1631672212"/>
                    </a:ext>
                  </a:extLst>
                </a:gridCol>
                <a:gridCol w="1469570">
                  <a:extLst>
                    <a:ext uri="{9D8B030D-6E8A-4147-A177-3AD203B41FA5}">
                      <a16:colId xmlns:a16="http://schemas.microsoft.com/office/drawing/2014/main" val="1523975517"/>
                    </a:ext>
                  </a:extLst>
                </a:gridCol>
                <a:gridCol w="1621972">
                  <a:extLst>
                    <a:ext uri="{9D8B030D-6E8A-4147-A177-3AD203B41FA5}">
                      <a16:colId xmlns:a16="http://schemas.microsoft.com/office/drawing/2014/main" val="4284732167"/>
                    </a:ext>
                  </a:extLst>
                </a:gridCol>
                <a:gridCol w="1480455">
                  <a:extLst>
                    <a:ext uri="{9D8B030D-6E8A-4147-A177-3AD203B41FA5}">
                      <a16:colId xmlns:a16="http://schemas.microsoft.com/office/drawing/2014/main" val="4101102102"/>
                    </a:ext>
                  </a:extLst>
                </a:gridCol>
                <a:gridCol w="1523999">
                  <a:extLst>
                    <a:ext uri="{9D8B030D-6E8A-4147-A177-3AD203B41FA5}">
                      <a16:colId xmlns:a16="http://schemas.microsoft.com/office/drawing/2014/main" val="2295709410"/>
                    </a:ext>
                  </a:extLst>
                </a:gridCol>
                <a:gridCol w="1523999">
                  <a:extLst>
                    <a:ext uri="{9D8B030D-6E8A-4147-A177-3AD203B41FA5}">
                      <a16:colId xmlns:a16="http://schemas.microsoft.com/office/drawing/2014/main" val="1293143689"/>
                    </a:ext>
                  </a:extLst>
                </a:gridCol>
                <a:gridCol w="1523999">
                  <a:extLst>
                    <a:ext uri="{9D8B030D-6E8A-4147-A177-3AD203B41FA5}">
                      <a16:colId xmlns:a16="http://schemas.microsoft.com/office/drawing/2014/main" val="3889465694"/>
                    </a:ext>
                  </a:extLst>
                </a:gridCol>
                <a:gridCol w="1523999">
                  <a:extLst>
                    <a:ext uri="{9D8B030D-6E8A-4147-A177-3AD203B41FA5}">
                      <a16:colId xmlns:a16="http://schemas.microsoft.com/office/drawing/2014/main" val="15865034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GB" u="none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0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u="none" dirty="0">
                          <a:solidFill>
                            <a:schemeClr val="bg1"/>
                          </a:solidFill>
                        </a:rPr>
                        <a:t>Contexte</a:t>
                      </a:r>
                      <a:endParaRPr lang="en-GB" u="none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0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rgbClr val="008080"/>
                          </a:solidFill>
                        </a:rPr>
                        <a:t>Problématique</a:t>
                      </a:r>
                      <a:endParaRPr lang="en-GB" dirty="0">
                        <a:solidFill>
                          <a:srgbClr val="00808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État de l’art</a:t>
                      </a:r>
                      <a:endParaRPr lang="en-GB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0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Propositions</a:t>
                      </a:r>
                      <a:endParaRPr lang="en-GB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0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Conclusion</a:t>
                      </a:r>
                      <a:endParaRPr lang="en-GB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0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Perspectives</a:t>
                      </a:r>
                      <a:endParaRPr lang="en-GB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08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3634867"/>
                  </a:ext>
                </a:extLst>
              </a:tr>
            </a:tbl>
          </a:graphicData>
        </a:graphic>
      </p:graphicFrame>
      <p:sp>
        <p:nvSpPr>
          <p:cNvPr id="8" name="Ellipse 7"/>
          <p:cNvSpPr/>
          <p:nvPr/>
        </p:nvSpPr>
        <p:spPr>
          <a:xfrm>
            <a:off x="11504141" y="6561636"/>
            <a:ext cx="620006" cy="288000"/>
          </a:xfrm>
          <a:prstGeom prst="ellipse">
            <a:avLst/>
          </a:prstGeom>
          <a:solidFill>
            <a:schemeClr val="bg1"/>
          </a:solidFill>
          <a:ln>
            <a:solidFill>
              <a:srgbClr val="0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5217DFA7-C24C-4BC7-90E8-E168825F2671}" type="slidenum">
              <a:rPr lang="fr-FR" sz="1400" b="1" smtClean="0">
                <a:solidFill>
                  <a:srgbClr val="008080"/>
                </a:solidFill>
              </a:rPr>
              <a:pPr algn="ctr"/>
              <a:t>6</a:t>
            </a:fld>
            <a:endParaRPr lang="fr-FR" sz="1400" b="1" dirty="0">
              <a:solidFill>
                <a:srgbClr val="00808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434221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5" name="Tableau 5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5791393"/>
              </p:ext>
            </p:extLst>
          </p:nvPr>
        </p:nvGraphicFramePr>
        <p:xfrm>
          <a:off x="2" y="6546397"/>
          <a:ext cx="1219199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3999">
                  <a:extLst>
                    <a:ext uri="{9D8B030D-6E8A-4147-A177-3AD203B41FA5}">
                      <a16:colId xmlns:a16="http://schemas.microsoft.com/office/drawing/2014/main" val="1631672212"/>
                    </a:ext>
                  </a:extLst>
                </a:gridCol>
                <a:gridCol w="1469570">
                  <a:extLst>
                    <a:ext uri="{9D8B030D-6E8A-4147-A177-3AD203B41FA5}">
                      <a16:colId xmlns:a16="http://schemas.microsoft.com/office/drawing/2014/main" val="1523975517"/>
                    </a:ext>
                  </a:extLst>
                </a:gridCol>
                <a:gridCol w="1621972">
                  <a:extLst>
                    <a:ext uri="{9D8B030D-6E8A-4147-A177-3AD203B41FA5}">
                      <a16:colId xmlns:a16="http://schemas.microsoft.com/office/drawing/2014/main" val="4284732167"/>
                    </a:ext>
                  </a:extLst>
                </a:gridCol>
                <a:gridCol w="1480455">
                  <a:extLst>
                    <a:ext uri="{9D8B030D-6E8A-4147-A177-3AD203B41FA5}">
                      <a16:colId xmlns:a16="http://schemas.microsoft.com/office/drawing/2014/main" val="4101102102"/>
                    </a:ext>
                  </a:extLst>
                </a:gridCol>
                <a:gridCol w="1523999">
                  <a:extLst>
                    <a:ext uri="{9D8B030D-6E8A-4147-A177-3AD203B41FA5}">
                      <a16:colId xmlns:a16="http://schemas.microsoft.com/office/drawing/2014/main" val="2295709410"/>
                    </a:ext>
                  </a:extLst>
                </a:gridCol>
                <a:gridCol w="1523999">
                  <a:extLst>
                    <a:ext uri="{9D8B030D-6E8A-4147-A177-3AD203B41FA5}">
                      <a16:colId xmlns:a16="http://schemas.microsoft.com/office/drawing/2014/main" val="1293143689"/>
                    </a:ext>
                  </a:extLst>
                </a:gridCol>
                <a:gridCol w="1523999">
                  <a:extLst>
                    <a:ext uri="{9D8B030D-6E8A-4147-A177-3AD203B41FA5}">
                      <a16:colId xmlns:a16="http://schemas.microsoft.com/office/drawing/2014/main" val="3889465694"/>
                    </a:ext>
                  </a:extLst>
                </a:gridCol>
                <a:gridCol w="1523999">
                  <a:extLst>
                    <a:ext uri="{9D8B030D-6E8A-4147-A177-3AD203B41FA5}">
                      <a16:colId xmlns:a16="http://schemas.microsoft.com/office/drawing/2014/main" val="15865034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GB" u="none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0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u="none" dirty="0">
                          <a:solidFill>
                            <a:schemeClr val="bg1"/>
                          </a:solidFill>
                        </a:rPr>
                        <a:t>Contexte</a:t>
                      </a:r>
                      <a:endParaRPr lang="en-GB" u="none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0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rgbClr val="008080"/>
                          </a:solidFill>
                        </a:rPr>
                        <a:t>Problématique</a:t>
                      </a:r>
                      <a:endParaRPr lang="en-GB" dirty="0">
                        <a:solidFill>
                          <a:srgbClr val="00808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État de l’art</a:t>
                      </a:r>
                      <a:endParaRPr lang="en-GB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0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Propositions</a:t>
                      </a:r>
                      <a:endParaRPr lang="en-GB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0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Conclusion</a:t>
                      </a:r>
                      <a:endParaRPr lang="en-GB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0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Perspectives</a:t>
                      </a:r>
                      <a:endParaRPr lang="en-GB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08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3634867"/>
                  </a:ext>
                </a:extLst>
              </a:tr>
            </a:tbl>
          </a:graphicData>
        </a:graphic>
      </p:graphicFrame>
      <p:pic>
        <p:nvPicPr>
          <p:cNvPr id="121" name="Image 120" descr="Image vectorielle livre épais | Vecteurs publiques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583027" y="3581348"/>
            <a:ext cx="980914" cy="1389397"/>
          </a:xfrm>
          <a:prstGeom prst="rect">
            <a:avLst/>
          </a:prstGeom>
        </p:spPr>
      </p:pic>
      <p:sp>
        <p:nvSpPr>
          <p:cNvPr id="45" name="Text Placeholder 5"/>
          <p:cNvSpPr txBox="1">
            <a:spLocks/>
          </p:cNvSpPr>
          <p:nvPr/>
        </p:nvSpPr>
        <p:spPr>
          <a:xfrm>
            <a:off x="0" y="6612"/>
            <a:ext cx="12192000" cy="539750"/>
          </a:xfrm>
          <a:prstGeom prst="rect">
            <a:avLst/>
          </a:prstGeom>
          <a:solidFill>
            <a:srgbClr val="008080"/>
          </a:solidFill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000" b="1" kern="1200">
                <a:solidFill>
                  <a:srgbClr val="C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dirty="0">
                <a:solidFill>
                  <a:schemeClr val="bg1"/>
                </a:solidFill>
                <a:latin typeface="Rockwell" panose="02060603020205020403" pitchFamily="18" charset="0"/>
                <a:ea typeface="Batang" panose="02030600000101010101" pitchFamily="18" charset="-127"/>
              </a:rPr>
              <a:t>La prolifération des exigences </a:t>
            </a:r>
          </a:p>
        </p:txBody>
      </p:sp>
      <p:sp>
        <p:nvSpPr>
          <p:cNvPr id="23" name="Ellipse 22"/>
          <p:cNvSpPr/>
          <p:nvPr/>
        </p:nvSpPr>
        <p:spPr>
          <a:xfrm>
            <a:off x="11504141" y="6561636"/>
            <a:ext cx="620006" cy="288000"/>
          </a:xfrm>
          <a:prstGeom prst="ellipse">
            <a:avLst/>
          </a:prstGeom>
          <a:solidFill>
            <a:schemeClr val="bg1"/>
          </a:solidFill>
          <a:ln>
            <a:solidFill>
              <a:srgbClr val="0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5217DFA7-C24C-4BC7-90E8-E168825F2671}" type="slidenum">
              <a:rPr lang="fr-FR" sz="1400" b="1" smtClean="0">
                <a:solidFill>
                  <a:srgbClr val="008080"/>
                </a:solidFill>
              </a:rPr>
              <a:pPr algn="ctr"/>
              <a:t>7</a:t>
            </a:fld>
            <a:endParaRPr lang="fr-FR" sz="1400" b="1" dirty="0">
              <a:solidFill>
                <a:srgbClr val="008080"/>
              </a:solidFill>
            </a:endParaRPr>
          </a:p>
        </p:txBody>
      </p:sp>
      <p:pic>
        <p:nvPicPr>
          <p:cNvPr id="24" name="Picture 22" descr="Afficher l'image d'origin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1673" y="623413"/>
            <a:ext cx="3396355" cy="63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5" name="Rectangle 134"/>
          <p:cNvSpPr/>
          <p:nvPr/>
        </p:nvSpPr>
        <p:spPr>
          <a:xfrm>
            <a:off x="3111925" y="2182091"/>
            <a:ext cx="3188907" cy="10464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400" b="1" dirty="0">
                <a:solidFill>
                  <a:srgbClr val="404040"/>
                </a:solidFill>
              </a:rPr>
              <a:t>Système micro-ondes :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fr-FR" sz="2400" dirty="0">
                <a:solidFill>
                  <a:srgbClr val="404040"/>
                </a:solidFill>
              </a:rPr>
              <a:t>6000 exigences</a:t>
            </a:r>
          </a:p>
          <a:p>
            <a:r>
              <a:rPr lang="fr-FR" sz="1400" dirty="0">
                <a:solidFill>
                  <a:schemeClr val="accent4">
                    <a:lumMod val="50000"/>
                  </a:schemeClr>
                </a:solidFill>
              </a:rPr>
              <a:t>[</a:t>
            </a:r>
            <a:r>
              <a:rPr lang="fr-FR" sz="1400" dirty="0" err="1">
                <a:solidFill>
                  <a:schemeClr val="accent4">
                    <a:lumMod val="50000"/>
                  </a:schemeClr>
                </a:solidFill>
              </a:rPr>
              <a:t>Alenljung</a:t>
            </a:r>
            <a:r>
              <a:rPr lang="fr-FR" sz="1400" dirty="0">
                <a:solidFill>
                  <a:schemeClr val="accent4">
                    <a:lumMod val="50000"/>
                  </a:schemeClr>
                </a:solidFill>
              </a:rPr>
              <a:t> et </a:t>
            </a:r>
            <a:r>
              <a:rPr lang="fr-FR" sz="1400" dirty="0" err="1">
                <a:solidFill>
                  <a:schemeClr val="accent4">
                    <a:lumMod val="50000"/>
                  </a:schemeClr>
                </a:solidFill>
              </a:rPr>
              <a:t>Persson</a:t>
            </a:r>
            <a:r>
              <a:rPr lang="fr-FR" sz="1400" dirty="0">
                <a:solidFill>
                  <a:schemeClr val="accent4">
                    <a:lumMod val="50000"/>
                  </a:schemeClr>
                </a:solidFill>
              </a:rPr>
              <a:t>, 2006]</a:t>
            </a:r>
          </a:p>
        </p:txBody>
      </p:sp>
      <p:pic>
        <p:nvPicPr>
          <p:cNvPr id="137" name="Picture 8" descr="See original image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780" r="-996" b="11330"/>
          <a:stretch/>
        </p:blipFill>
        <p:spPr bwMode="auto">
          <a:xfrm>
            <a:off x="9711266" y="1291952"/>
            <a:ext cx="2176275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8" name="Picture 18" descr="See original image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378190" y="1291952"/>
            <a:ext cx="1242424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0" name="Rectangle 139"/>
          <p:cNvSpPr/>
          <p:nvPr/>
        </p:nvSpPr>
        <p:spPr>
          <a:xfrm>
            <a:off x="9469167" y="2182091"/>
            <a:ext cx="2660472" cy="104644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b="1" dirty="0">
                <a:solidFill>
                  <a:srgbClr val="404040"/>
                </a:solidFill>
              </a:rPr>
              <a:t>Convertisseur </a:t>
            </a:r>
            <a:r>
              <a:rPr lang="fr-FR" sz="2400" dirty="0">
                <a:solidFill>
                  <a:srgbClr val="404040"/>
                </a:solidFill>
              </a:rPr>
              <a:t>: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fr-FR" sz="2400" dirty="0">
                <a:solidFill>
                  <a:srgbClr val="404040"/>
                </a:solidFill>
              </a:rPr>
              <a:t>10 000 exigences</a:t>
            </a:r>
          </a:p>
          <a:p>
            <a:r>
              <a:rPr lang="fr-FR" sz="1400" dirty="0">
                <a:solidFill>
                  <a:schemeClr val="accent4">
                    <a:lumMod val="50000"/>
                  </a:schemeClr>
                </a:solidFill>
              </a:rPr>
              <a:t>[</a:t>
            </a:r>
            <a:r>
              <a:rPr lang="fr-FR" sz="1400" dirty="0" err="1">
                <a:solidFill>
                  <a:schemeClr val="accent4">
                    <a:lumMod val="50000"/>
                  </a:schemeClr>
                </a:solidFill>
              </a:rPr>
              <a:t>Langenfeld</a:t>
            </a:r>
            <a:r>
              <a:rPr lang="fr-FR" sz="1400" dirty="0">
                <a:solidFill>
                  <a:schemeClr val="accent4">
                    <a:lumMod val="50000"/>
                  </a:schemeClr>
                </a:solidFill>
              </a:rPr>
              <a:t> et al., 2016]</a:t>
            </a:r>
            <a:endParaRPr lang="en-GB" sz="1400" dirty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141" name="Picture 24" descr="Afficher l'image d'origine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1673" y="1291952"/>
            <a:ext cx="1092233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2" name="Picture 2" descr="Afficher l'image d'origine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27" b="11677"/>
          <a:stretch/>
        </p:blipFill>
        <p:spPr bwMode="auto">
          <a:xfrm>
            <a:off x="424350" y="1291952"/>
            <a:ext cx="1878919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3" name="Rectangle 242"/>
          <p:cNvSpPr/>
          <p:nvPr/>
        </p:nvSpPr>
        <p:spPr>
          <a:xfrm>
            <a:off x="201343" y="2182091"/>
            <a:ext cx="2717294" cy="10464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400" b="1" dirty="0">
                <a:solidFill>
                  <a:srgbClr val="404040"/>
                </a:solidFill>
              </a:rPr>
              <a:t>Automobile :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fr-FR" sz="2400" dirty="0">
                <a:solidFill>
                  <a:srgbClr val="404040"/>
                </a:solidFill>
              </a:rPr>
              <a:t>50 000 exigences</a:t>
            </a:r>
          </a:p>
          <a:p>
            <a:r>
              <a:rPr lang="fr-FR" sz="1400" dirty="0">
                <a:solidFill>
                  <a:schemeClr val="accent4">
                    <a:lumMod val="50000"/>
                  </a:schemeClr>
                </a:solidFill>
              </a:rPr>
              <a:t>[</a:t>
            </a:r>
            <a:r>
              <a:rPr lang="fr-FR" sz="1400" dirty="0" err="1">
                <a:solidFill>
                  <a:schemeClr val="accent4">
                    <a:lumMod val="50000"/>
                  </a:schemeClr>
                </a:solidFill>
              </a:rPr>
              <a:t>Houdek</a:t>
            </a:r>
            <a:r>
              <a:rPr lang="fr-FR" sz="1400" dirty="0">
                <a:solidFill>
                  <a:schemeClr val="accent4">
                    <a:lumMod val="50000"/>
                  </a:schemeClr>
                </a:solidFill>
              </a:rPr>
              <a:t>, 2013]</a:t>
            </a:r>
          </a:p>
        </p:txBody>
      </p:sp>
      <p:sp>
        <p:nvSpPr>
          <p:cNvPr id="2" name="Rectangle 1"/>
          <p:cNvSpPr/>
          <p:nvPr/>
        </p:nvSpPr>
        <p:spPr>
          <a:xfrm>
            <a:off x="6519520" y="2182091"/>
            <a:ext cx="2730958" cy="10464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400" b="1" dirty="0">
                <a:solidFill>
                  <a:srgbClr val="404040"/>
                </a:solidFill>
              </a:rPr>
              <a:t>Téléphone :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2400" dirty="0">
                <a:solidFill>
                  <a:srgbClr val="404040"/>
                </a:solidFill>
              </a:rPr>
              <a:t>10 000 exigences</a:t>
            </a:r>
          </a:p>
          <a:p>
            <a:r>
              <a:rPr lang="fr-FR" sz="1400" dirty="0">
                <a:solidFill>
                  <a:schemeClr val="accent4">
                    <a:lumMod val="50000"/>
                  </a:schemeClr>
                </a:solidFill>
              </a:rPr>
              <a:t>[</a:t>
            </a:r>
            <a:r>
              <a:rPr lang="fr-FR" sz="1400" dirty="0" err="1">
                <a:solidFill>
                  <a:schemeClr val="accent4">
                    <a:lumMod val="50000"/>
                  </a:schemeClr>
                </a:solidFill>
              </a:rPr>
              <a:t>Regnell</a:t>
            </a:r>
            <a:r>
              <a:rPr lang="fr-FR" sz="1400" dirty="0">
                <a:solidFill>
                  <a:schemeClr val="accent4">
                    <a:lumMod val="50000"/>
                  </a:schemeClr>
                </a:solidFill>
              </a:rPr>
              <a:t> et al., 2008] </a:t>
            </a:r>
          </a:p>
        </p:txBody>
      </p:sp>
      <p:pic>
        <p:nvPicPr>
          <p:cNvPr id="20486" name="Picture 6" descr="Afficher l'image d'origine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1218" y="623413"/>
            <a:ext cx="2196370" cy="63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See original image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881" y="623413"/>
            <a:ext cx="2495486" cy="63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7" name="Image 116" descr="Image vectorielle livre épais | Vecteurs publiques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8275" y="3827681"/>
            <a:ext cx="3335433" cy="4724409"/>
          </a:xfrm>
          <a:prstGeom prst="rect">
            <a:avLst/>
          </a:prstGeom>
        </p:spPr>
      </p:pic>
      <p:pic>
        <p:nvPicPr>
          <p:cNvPr id="118" name="Image 117" descr="Image vectorielle livre épais | Vecteurs publiques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851731" y="4192765"/>
            <a:ext cx="980914" cy="1389397"/>
          </a:xfrm>
          <a:prstGeom prst="rect">
            <a:avLst/>
          </a:prstGeom>
        </p:spPr>
      </p:pic>
      <p:pic>
        <p:nvPicPr>
          <p:cNvPr id="119" name="Image 118" descr="Image vectorielle livre épais | Vecteurs publiques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658558" y="3498066"/>
            <a:ext cx="980914" cy="1389397"/>
          </a:xfrm>
          <a:prstGeom prst="rect">
            <a:avLst/>
          </a:prstGeom>
        </p:spPr>
      </p:pic>
      <p:pic>
        <p:nvPicPr>
          <p:cNvPr id="120" name="Image 119" descr="Image vectorielle livre épais | Vecteurs publiques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901905" y="4522379"/>
            <a:ext cx="980914" cy="1389397"/>
          </a:xfrm>
          <a:prstGeom prst="rect">
            <a:avLst/>
          </a:prstGeom>
        </p:spPr>
      </p:pic>
      <p:pic>
        <p:nvPicPr>
          <p:cNvPr id="122" name="Image 121" descr="Image vectorielle livre épais | Vecteurs publiques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604119" y="3662875"/>
            <a:ext cx="980914" cy="1389397"/>
          </a:xfrm>
          <a:prstGeom prst="rect">
            <a:avLst/>
          </a:prstGeom>
        </p:spPr>
      </p:pic>
      <p:pic>
        <p:nvPicPr>
          <p:cNvPr id="123" name="Image 122" descr="Image vectorielle livre épais | Vecteurs publiques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026734" y="4404572"/>
            <a:ext cx="980914" cy="1389397"/>
          </a:xfrm>
          <a:prstGeom prst="rect">
            <a:avLst/>
          </a:prstGeom>
        </p:spPr>
      </p:pic>
      <p:pic>
        <p:nvPicPr>
          <p:cNvPr id="124" name="Image 123" descr="Image vectorielle livre épais | Vecteurs publiques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887384" y="3709873"/>
            <a:ext cx="980914" cy="1389397"/>
          </a:xfrm>
          <a:prstGeom prst="rect">
            <a:avLst/>
          </a:prstGeom>
        </p:spPr>
      </p:pic>
      <p:pic>
        <p:nvPicPr>
          <p:cNvPr id="125" name="Image 124" descr="Image vectorielle livre épais | Vecteurs publiques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955226" y="4901546"/>
            <a:ext cx="980914" cy="1389397"/>
          </a:xfrm>
          <a:prstGeom prst="rect">
            <a:avLst/>
          </a:prstGeom>
        </p:spPr>
      </p:pic>
      <p:pic>
        <p:nvPicPr>
          <p:cNvPr id="126" name="Image 125" descr="Image vectorielle livre épais | Vecteurs publiques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292621" y="5447462"/>
            <a:ext cx="980914" cy="1389397"/>
          </a:xfrm>
          <a:prstGeom prst="rect">
            <a:avLst/>
          </a:prstGeom>
        </p:spPr>
      </p:pic>
      <p:pic>
        <p:nvPicPr>
          <p:cNvPr id="127" name="Image 126" descr="Image vectorielle livre épais | Vecteurs publiques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221048" y="5689240"/>
            <a:ext cx="980914" cy="1389397"/>
          </a:xfrm>
          <a:prstGeom prst="rect">
            <a:avLst/>
          </a:prstGeom>
        </p:spPr>
      </p:pic>
      <p:pic>
        <p:nvPicPr>
          <p:cNvPr id="128" name="Image 127" descr="Image vectorielle livre épais | Vecteurs publiques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183869" y="5911776"/>
            <a:ext cx="980914" cy="1389397"/>
          </a:xfrm>
          <a:prstGeom prst="rect">
            <a:avLst/>
          </a:prstGeom>
        </p:spPr>
      </p:pic>
      <p:pic>
        <p:nvPicPr>
          <p:cNvPr id="129" name="Image 128" descr="Image vectorielle livre épais | Vecteurs publiques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771362" y="5689240"/>
            <a:ext cx="980914" cy="1389397"/>
          </a:xfrm>
          <a:prstGeom prst="rect">
            <a:avLst/>
          </a:prstGeom>
        </p:spPr>
      </p:pic>
      <p:pic>
        <p:nvPicPr>
          <p:cNvPr id="130" name="Image 129" descr="Image vectorielle livre épais | Vecteurs publiques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202731" y="5052272"/>
            <a:ext cx="980914" cy="1389397"/>
          </a:xfrm>
          <a:prstGeom prst="rect">
            <a:avLst/>
          </a:prstGeom>
        </p:spPr>
      </p:pic>
      <p:pic>
        <p:nvPicPr>
          <p:cNvPr id="131" name="Image 130" descr="Image vectorielle livre épais | Vecteurs publiques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632263" y="5746970"/>
            <a:ext cx="980914" cy="1389397"/>
          </a:xfrm>
          <a:prstGeom prst="rect">
            <a:avLst/>
          </a:prstGeom>
        </p:spPr>
      </p:pic>
      <p:pic>
        <p:nvPicPr>
          <p:cNvPr id="132" name="Image 131" descr="Image vectorielle livre épais | Vecteurs publiques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417467" y="4324655"/>
            <a:ext cx="980914" cy="1389397"/>
          </a:xfrm>
          <a:prstGeom prst="rect">
            <a:avLst/>
          </a:prstGeom>
        </p:spPr>
      </p:pic>
      <p:pic>
        <p:nvPicPr>
          <p:cNvPr id="133" name="Image 132" descr="Image vectorielle livre épais | Vecteurs publiques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116259" y="5793969"/>
            <a:ext cx="980914" cy="1389397"/>
          </a:xfrm>
          <a:prstGeom prst="rect">
            <a:avLst/>
          </a:prstGeom>
        </p:spPr>
      </p:pic>
      <p:pic>
        <p:nvPicPr>
          <p:cNvPr id="134" name="Image 133" descr="Image vectorielle livre épais | Vecteurs publiques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636543" y="3348941"/>
            <a:ext cx="980914" cy="1389397"/>
          </a:xfrm>
          <a:prstGeom prst="rect">
            <a:avLst/>
          </a:prstGeom>
        </p:spPr>
      </p:pic>
      <p:cxnSp>
        <p:nvCxnSpPr>
          <p:cNvPr id="107" name="Connecteur droit avec flèche 106"/>
          <p:cNvCxnSpPr/>
          <p:nvPr/>
        </p:nvCxnSpPr>
        <p:spPr>
          <a:xfrm flipV="1">
            <a:off x="3413560" y="4043639"/>
            <a:ext cx="735455" cy="27645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Connecteur droit avec flèche 138"/>
          <p:cNvCxnSpPr/>
          <p:nvPr/>
        </p:nvCxnSpPr>
        <p:spPr>
          <a:xfrm>
            <a:off x="3339354" y="4668336"/>
            <a:ext cx="421910" cy="517763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Connecteur droit avec flèche 141"/>
          <p:cNvCxnSpPr/>
          <p:nvPr/>
        </p:nvCxnSpPr>
        <p:spPr>
          <a:xfrm flipH="1">
            <a:off x="3162554" y="5569266"/>
            <a:ext cx="493170" cy="348575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onnecteur droit avec flèche 142"/>
          <p:cNvCxnSpPr/>
          <p:nvPr/>
        </p:nvCxnSpPr>
        <p:spPr>
          <a:xfrm flipH="1" flipV="1">
            <a:off x="3949826" y="5386278"/>
            <a:ext cx="1447584" cy="803607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Connecteur droit avec flèche 145"/>
          <p:cNvCxnSpPr/>
          <p:nvPr/>
        </p:nvCxnSpPr>
        <p:spPr>
          <a:xfrm flipH="1" flipV="1">
            <a:off x="4213334" y="3992486"/>
            <a:ext cx="229677" cy="745852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Connecteur droit avec flèche 148"/>
          <p:cNvCxnSpPr/>
          <p:nvPr/>
        </p:nvCxnSpPr>
        <p:spPr>
          <a:xfrm flipV="1">
            <a:off x="4427907" y="3835176"/>
            <a:ext cx="658478" cy="87184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Connecteur droit avec flèche 151"/>
          <p:cNvCxnSpPr/>
          <p:nvPr/>
        </p:nvCxnSpPr>
        <p:spPr>
          <a:xfrm>
            <a:off x="6019230" y="5438029"/>
            <a:ext cx="433384" cy="544721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Connecteur droit avec flèche 154"/>
          <p:cNvCxnSpPr/>
          <p:nvPr/>
        </p:nvCxnSpPr>
        <p:spPr>
          <a:xfrm flipH="1">
            <a:off x="7567580" y="4192764"/>
            <a:ext cx="773745" cy="38281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Connecteur droit avec flèche 157"/>
          <p:cNvCxnSpPr>
            <a:endCxn id="132" idx="3"/>
          </p:cNvCxnSpPr>
          <p:nvPr/>
        </p:nvCxnSpPr>
        <p:spPr>
          <a:xfrm flipH="1">
            <a:off x="8417467" y="4759820"/>
            <a:ext cx="464703" cy="259534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Connecteur droit avec flèche 161"/>
          <p:cNvCxnSpPr/>
          <p:nvPr/>
        </p:nvCxnSpPr>
        <p:spPr>
          <a:xfrm flipH="1">
            <a:off x="7365000" y="3964976"/>
            <a:ext cx="793806" cy="100146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Connecteur droit avec flèche 164"/>
          <p:cNvCxnSpPr/>
          <p:nvPr/>
        </p:nvCxnSpPr>
        <p:spPr>
          <a:xfrm>
            <a:off x="7504282" y="4918087"/>
            <a:ext cx="325749" cy="651179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Connecteur droit avec flèche 168"/>
          <p:cNvCxnSpPr/>
          <p:nvPr/>
        </p:nvCxnSpPr>
        <p:spPr>
          <a:xfrm flipV="1">
            <a:off x="6835183" y="4709768"/>
            <a:ext cx="441268" cy="173478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Connecteur droit avec flèche 171"/>
          <p:cNvCxnSpPr/>
          <p:nvPr/>
        </p:nvCxnSpPr>
        <p:spPr>
          <a:xfrm flipV="1">
            <a:off x="5742568" y="4060876"/>
            <a:ext cx="311351" cy="439328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Connecteur droit avec flèche 174"/>
          <p:cNvCxnSpPr/>
          <p:nvPr/>
        </p:nvCxnSpPr>
        <p:spPr>
          <a:xfrm flipH="1">
            <a:off x="3949827" y="4865972"/>
            <a:ext cx="1186287" cy="401848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Connecteur droit avec flèche 177"/>
          <p:cNvCxnSpPr/>
          <p:nvPr/>
        </p:nvCxnSpPr>
        <p:spPr>
          <a:xfrm>
            <a:off x="6918123" y="5323562"/>
            <a:ext cx="649457" cy="419991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Connecteur droit avec flèche 180"/>
          <p:cNvCxnSpPr/>
          <p:nvPr/>
        </p:nvCxnSpPr>
        <p:spPr>
          <a:xfrm>
            <a:off x="8445684" y="5381887"/>
            <a:ext cx="161032" cy="64279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Connecteur droit avec flèche 183"/>
          <p:cNvCxnSpPr/>
          <p:nvPr/>
        </p:nvCxnSpPr>
        <p:spPr>
          <a:xfrm flipH="1">
            <a:off x="7007196" y="6056565"/>
            <a:ext cx="1334129" cy="22548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Connecteur droit avec flèche 186"/>
          <p:cNvCxnSpPr/>
          <p:nvPr/>
        </p:nvCxnSpPr>
        <p:spPr>
          <a:xfrm flipV="1">
            <a:off x="6682573" y="4163255"/>
            <a:ext cx="362557" cy="354355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Connecteur droit avec flèche 189"/>
          <p:cNvCxnSpPr/>
          <p:nvPr/>
        </p:nvCxnSpPr>
        <p:spPr>
          <a:xfrm>
            <a:off x="8649818" y="4060876"/>
            <a:ext cx="294622" cy="439328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9" name="ZoneTexte 188"/>
          <p:cNvSpPr txBox="1"/>
          <p:nvPr/>
        </p:nvSpPr>
        <p:spPr>
          <a:xfrm>
            <a:off x="5773893" y="4366471"/>
            <a:ext cx="10485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solidFill>
                  <a:srgbClr val="C00000"/>
                </a:solidFill>
              </a:rPr>
              <a:t>2000</a:t>
            </a:r>
          </a:p>
          <a:p>
            <a:pPr algn="ctr"/>
            <a:r>
              <a:rPr lang="fr-FR" sz="2400" b="1" dirty="0">
                <a:solidFill>
                  <a:srgbClr val="C00000"/>
                </a:solidFill>
              </a:rPr>
              <a:t>pages</a:t>
            </a:r>
            <a:endParaRPr lang="en-GB" sz="2400" b="1" dirty="0">
              <a:solidFill>
                <a:srgbClr val="C00000"/>
              </a:solidFill>
            </a:endParaRPr>
          </a:p>
        </p:txBody>
      </p:sp>
      <p:sp>
        <p:nvSpPr>
          <p:cNvPr id="196" name="ZoneTexte 195"/>
          <p:cNvSpPr txBox="1"/>
          <p:nvPr/>
        </p:nvSpPr>
        <p:spPr>
          <a:xfrm>
            <a:off x="8570199" y="4781969"/>
            <a:ext cx="19605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solidFill>
                  <a:srgbClr val="0070C0"/>
                </a:solidFill>
              </a:rPr>
              <a:t>300 références transversales</a:t>
            </a:r>
            <a:endParaRPr lang="en-GB" sz="2400" b="1" dirty="0">
              <a:solidFill>
                <a:srgbClr val="0070C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28384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5" grpId="0"/>
      <p:bldP spid="140" grpId="0"/>
      <p:bldP spid="243" grpId="0"/>
      <p:bldP spid="2" grpId="0"/>
      <p:bldP spid="189" grpId="0"/>
      <p:bldP spid="19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2" name="Picture 4" descr="See original imag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8990" y="848315"/>
            <a:ext cx="1188000" cy="488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Image 18"/>
          <p:cNvPicPr>
            <a:picLocks noChangeAspect="1"/>
          </p:cNvPicPr>
          <p:nvPr/>
        </p:nvPicPr>
        <p:blipFill rotWithShape="1">
          <a:blip r:embed="rId5"/>
          <a:srcRect l="11441" b="18135"/>
          <a:stretch/>
        </p:blipFill>
        <p:spPr>
          <a:xfrm rot="20717148">
            <a:off x="7434160" y="1791700"/>
            <a:ext cx="3150813" cy="1178850"/>
          </a:xfrm>
          <a:prstGeom prst="rect">
            <a:avLst/>
          </a:prstGeom>
        </p:spPr>
      </p:pic>
      <p:pic>
        <p:nvPicPr>
          <p:cNvPr id="188" name="Picture 2" descr="Afficher l'image d'origine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70" r="16557"/>
          <a:stretch/>
        </p:blipFill>
        <p:spPr bwMode="auto">
          <a:xfrm>
            <a:off x="3935245" y="4298713"/>
            <a:ext cx="717906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2" name="Tableau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0541752"/>
              </p:ext>
            </p:extLst>
          </p:nvPr>
        </p:nvGraphicFramePr>
        <p:xfrm>
          <a:off x="2" y="6546397"/>
          <a:ext cx="1219199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3999">
                  <a:extLst>
                    <a:ext uri="{9D8B030D-6E8A-4147-A177-3AD203B41FA5}">
                      <a16:colId xmlns:a16="http://schemas.microsoft.com/office/drawing/2014/main" val="1631672212"/>
                    </a:ext>
                  </a:extLst>
                </a:gridCol>
                <a:gridCol w="1469570">
                  <a:extLst>
                    <a:ext uri="{9D8B030D-6E8A-4147-A177-3AD203B41FA5}">
                      <a16:colId xmlns:a16="http://schemas.microsoft.com/office/drawing/2014/main" val="1523975517"/>
                    </a:ext>
                  </a:extLst>
                </a:gridCol>
                <a:gridCol w="1621972">
                  <a:extLst>
                    <a:ext uri="{9D8B030D-6E8A-4147-A177-3AD203B41FA5}">
                      <a16:colId xmlns:a16="http://schemas.microsoft.com/office/drawing/2014/main" val="4284732167"/>
                    </a:ext>
                  </a:extLst>
                </a:gridCol>
                <a:gridCol w="1480455">
                  <a:extLst>
                    <a:ext uri="{9D8B030D-6E8A-4147-A177-3AD203B41FA5}">
                      <a16:colId xmlns:a16="http://schemas.microsoft.com/office/drawing/2014/main" val="4101102102"/>
                    </a:ext>
                  </a:extLst>
                </a:gridCol>
                <a:gridCol w="1523999">
                  <a:extLst>
                    <a:ext uri="{9D8B030D-6E8A-4147-A177-3AD203B41FA5}">
                      <a16:colId xmlns:a16="http://schemas.microsoft.com/office/drawing/2014/main" val="2295709410"/>
                    </a:ext>
                  </a:extLst>
                </a:gridCol>
                <a:gridCol w="1523999">
                  <a:extLst>
                    <a:ext uri="{9D8B030D-6E8A-4147-A177-3AD203B41FA5}">
                      <a16:colId xmlns:a16="http://schemas.microsoft.com/office/drawing/2014/main" val="1293143689"/>
                    </a:ext>
                  </a:extLst>
                </a:gridCol>
                <a:gridCol w="1523999">
                  <a:extLst>
                    <a:ext uri="{9D8B030D-6E8A-4147-A177-3AD203B41FA5}">
                      <a16:colId xmlns:a16="http://schemas.microsoft.com/office/drawing/2014/main" val="3889465694"/>
                    </a:ext>
                  </a:extLst>
                </a:gridCol>
                <a:gridCol w="1523999">
                  <a:extLst>
                    <a:ext uri="{9D8B030D-6E8A-4147-A177-3AD203B41FA5}">
                      <a16:colId xmlns:a16="http://schemas.microsoft.com/office/drawing/2014/main" val="15865034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GB" u="none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0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u="none" dirty="0">
                          <a:solidFill>
                            <a:schemeClr val="bg1"/>
                          </a:solidFill>
                        </a:rPr>
                        <a:t>Contexte</a:t>
                      </a:r>
                      <a:endParaRPr lang="en-GB" u="none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0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rgbClr val="008080"/>
                          </a:solidFill>
                        </a:rPr>
                        <a:t>Problématique</a:t>
                      </a:r>
                      <a:endParaRPr lang="en-GB" dirty="0">
                        <a:solidFill>
                          <a:srgbClr val="00808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État de l’art</a:t>
                      </a:r>
                      <a:endParaRPr lang="en-GB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0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Propositions</a:t>
                      </a:r>
                      <a:endParaRPr lang="en-GB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0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Conclusion</a:t>
                      </a:r>
                      <a:endParaRPr lang="en-GB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0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Perspectives</a:t>
                      </a:r>
                      <a:endParaRPr lang="en-GB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08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3634867"/>
                  </a:ext>
                </a:extLst>
              </a:tr>
            </a:tbl>
          </a:graphicData>
        </a:graphic>
      </p:graphicFrame>
      <p:sp>
        <p:nvSpPr>
          <p:cNvPr id="23" name="Ellipse 22"/>
          <p:cNvSpPr/>
          <p:nvPr/>
        </p:nvSpPr>
        <p:spPr>
          <a:xfrm>
            <a:off x="11504141" y="6561636"/>
            <a:ext cx="620006" cy="288000"/>
          </a:xfrm>
          <a:prstGeom prst="ellipse">
            <a:avLst/>
          </a:prstGeom>
          <a:solidFill>
            <a:schemeClr val="bg1"/>
          </a:solidFill>
          <a:ln>
            <a:solidFill>
              <a:srgbClr val="0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5217DFA7-C24C-4BC7-90E8-E168825F2671}" type="slidenum">
              <a:rPr lang="fr-FR" sz="1400" b="1" smtClean="0">
                <a:solidFill>
                  <a:srgbClr val="008080"/>
                </a:solidFill>
              </a:rPr>
              <a:pPr algn="ctr"/>
              <a:t>8</a:t>
            </a:fld>
            <a:endParaRPr lang="fr-FR" sz="1400" b="1" dirty="0">
              <a:solidFill>
                <a:srgbClr val="008080"/>
              </a:solidFill>
            </a:endParaRPr>
          </a:p>
        </p:txBody>
      </p:sp>
      <p:graphicFrame>
        <p:nvGraphicFramePr>
          <p:cNvPr id="202" name="Diagramme 201"/>
          <p:cNvGraphicFramePr/>
          <p:nvPr>
            <p:extLst>
              <p:ext uri="{D42A27DB-BD31-4B8C-83A1-F6EECF244321}">
                <p14:modId xmlns:p14="http://schemas.microsoft.com/office/powerpoint/2010/main" val="1227329431"/>
              </p:ext>
            </p:extLst>
          </p:nvPr>
        </p:nvGraphicFramePr>
        <p:xfrm>
          <a:off x="-26074" y="669471"/>
          <a:ext cx="3312000" cy="57764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211" name="Picture 2" descr="Afficher l'image d'origine"/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00"/>
          <a:stretch/>
        </p:blipFill>
        <p:spPr bwMode="auto">
          <a:xfrm>
            <a:off x="3195918" y="1714046"/>
            <a:ext cx="219656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2" name="Picture 2" descr="Afficher l'image d'origine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4198" y="2974914"/>
            <a:ext cx="162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" name="Image 20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860811" y="5572235"/>
            <a:ext cx="866775" cy="923925"/>
          </a:xfrm>
          <a:prstGeom prst="rect">
            <a:avLst/>
          </a:prstGeom>
        </p:spPr>
      </p:pic>
      <p:sp>
        <p:nvSpPr>
          <p:cNvPr id="213" name="Organigramme : Procédé 212"/>
          <p:cNvSpPr/>
          <p:nvPr/>
        </p:nvSpPr>
        <p:spPr>
          <a:xfrm>
            <a:off x="5470060" y="663431"/>
            <a:ext cx="484337" cy="5782493"/>
          </a:xfrm>
          <a:prstGeom prst="flowChartProcess">
            <a:avLst/>
          </a:prstGeom>
          <a:gradFill flip="none" rotWithShape="1">
            <a:gsLst>
              <a:gs pos="0">
                <a:srgbClr val="FF0000"/>
              </a:gs>
              <a:gs pos="100000">
                <a:srgbClr val="339933"/>
              </a:gs>
            </a:gsLst>
            <a:lin ang="16200000" scaled="1"/>
            <a:tileRect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8" name="Flowchart: Multidocument 23"/>
          <p:cNvSpPr/>
          <p:nvPr/>
        </p:nvSpPr>
        <p:spPr>
          <a:xfrm>
            <a:off x="6678475" y="863435"/>
            <a:ext cx="324000" cy="432000"/>
          </a:xfrm>
          <a:prstGeom prst="flowChartMultidocument">
            <a:avLst/>
          </a:prstGeom>
          <a:solidFill>
            <a:srgbClr val="33993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9" name="Flowchart: Multidocument 24"/>
          <p:cNvSpPr/>
          <p:nvPr/>
        </p:nvSpPr>
        <p:spPr>
          <a:xfrm>
            <a:off x="6525475" y="1904456"/>
            <a:ext cx="630000" cy="792000"/>
          </a:xfrm>
          <a:prstGeom prst="flowChartMultidocument">
            <a:avLst/>
          </a:prstGeom>
          <a:solidFill>
            <a:srgbClr val="A8822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4" name="ZoneTexte 213"/>
          <p:cNvSpPr txBox="1"/>
          <p:nvPr/>
        </p:nvSpPr>
        <p:spPr>
          <a:xfrm rot="5400000">
            <a:off x="3193114" y="3308456"/>
            <a:ext cx="5782494" cy="49244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>
                <a:solidFill>
                  <a:srgbClr val="404040"/>
                </a:solidFill>
              </a:rPr>
              <a:t>MATURITÉ (M&amp;O) INGÉNIERIE SYSTÈME</a:t>
            </a:r>
            <a:endParaRPr lang="en-GB" sz="2600" b="1" dirty="0">
              <a:solidFill>
                <a:srgbClr val="404040"/>
              </a:solidFill>
            </a:endParaRPr>
          </a:p>
        </p:txBody>
      </p:sp>
      <p:sp>
        <p:nvSpPr>
          <p:cNvPr id="315" name="Flowchart: Multidocument 24"/>
          <p:cNvSpPr/>
          <p:nvPr/>
        </p:nvSpPr>
        <p:spPr>
          <a:xfrm>
            <a:off x="6390475" y="2985290"/>
            <a:ext cx="900000" cy="1080000"/>
          </a:xfrm>
          <a:prstGeom prst="flowChartMultidocument">
            <a:avLst/>
          </a:prstGeom>
          <a:solidFill>
            <a:srgbClr val="DC5C1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6" name="Flowchart: Multidocument 24"/>
          <p:cNvSpPr/>
          <p:nvPr/>
        </p:nvSpPr>
        <p:spPr>
          <a:xfrm>
            <a:off x="6525475" y="4455746"/>
            <a:ext cx="630000" cy="792000"/>
          </a:xfrm>
          <a:prstGeom prst="flowChartMultidocument">
            <a:avLst/>
          </a:prstGeom>
          <a:solidFill>
            <a:srgbClr val="F3381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7" name="Flowchart: Multidocument 24"/>
          <p:cNvSpPr/>
          <p:nvPr/>
        </p:nvSpPr>
        <p:spPr>
          <a:xfrm>
            <a:off x="6678475" y="5868485"/>
            <a:ext cx="324000" cy="432000"/>
          </a:xfrm>
          <a:prstGeom prst="flowChartMultidocument">
            <a:avLst/>
          </a:prstGeom>
          <a:solidFill>
            <a:srgbClr val="FF0A0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15"/>
          <a:srcRect t="19270" r="49327" b="37443"/>
          <a:stretch/>
        </p:blipFill>
        <p:spPr>
          <a:xfrm>
            <a:off x="7436402" y="850599"/>
            <a:ext cx="2205492" cy="1158181"/>
          </a:xfrm>
          <a:prstGeom prst="rect">
            <a:avLst/>
          </a:prstGeom>
        </p:spPr>
      </p:pic>
      <p:cxnSp>
        <p:nvCxnSpPr>
          <p:cNvPr id="4" name="Connecteur droit avec flèche 3"/>
          <p:cNvCxnSpPr/>
          <p:nvPr/>
        </p:nvCxnSpPr>
        <p:spPr>
          <a:xfrm>
            <a:off x="6807539" y="1279075"/>
            <a:ext cx="0" cy="625381"/>
          </a:xfrm>
          <a:prstGeom prst="straightConnector1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avec flèche 23"/>
          <p:cNvCxnSpPr/>
          <p:nvPr/>
        </p:nvCxnSpPr>
        <p:spPr>
          <a:xfrm>
            <a:off x="6787613" y="2666463"/>
            <a:ext cx="0" cy="318827"/>
          </a:xfrm>
          <a:prstGeom prst="straightConnector1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/>
          <p:cNvCxnSpPr/>
          <p:nvPr/>
        </p:nvCxnSpPr>
        <p:spPr>
          <a:xfrm>
            <a:off x="6787513" y="4024390"/>
            <a:ext cx="0" cy="431356"/>
          </a:xfrm>
          <a:prstGeom prst="straightConnector1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avec flèche 28"/>
          <p:cNvCxnSpPr/>
          <p:nvPr/>
        </p:nvCxnSpPr>
        <p:spPr>
          <a:xfrm>
            <a:off x="6807426" y="5217753"/>
            <a:ext cx="0" cy="650732"/>
          </a:xfrm>
          <a:prstGeom prst="straightConnector1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ZoneTexte 11"/>
          <p:cNvSpPr txBox="1"/>
          <p:nvPr/>
        </p:nvSpPr>
        <p:spPr>
          <a:xfrm>
            <a:off x="8290446" y="3240724"/>
            <a:ext cx="352369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fr-FR" sz="2400" dirty="0">
                <a:solidFill>
                  <a:srgbClr val="404040"/>
                </a:solidFill>
              </a:rPr>
              <a:t>Non applicables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fr-FR" sz="2400" dirty="0">
                <a:solidFill>
                  <a:srgbClr val="404040"/>
                </a:solidFill>
              </a:rPr>
              <a:t>Redondantes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fr-FR" sz="2400" dirty="0">
                <a:solidFill>
                  <a:srgbClr val="404040"/>
                </a:solidFill>
              </a:rPr>
              <a:t>Contradictoire</a:t>
            </a:r>
            <a:r>
              <a:rPr lang="en-GB" sz="2400" dirty="0">
                <a:solidFill>
                  <a:srgbClr val="404040"/>
                </a:solidFill>
              </a:rPr>
              <a:t>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fr-FR" sz="2400" dirty="0">
                <a:solidFill>
                  <a:srgbClr val="404040"/>
                </a:solidFill>
              </a:rPr>
              <a:t>Ambiguës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fr-FR" sz="2400" dirty="0">
                <a:solidFill>
                  <a:srgbClr val="404040"/>
                </a:solidFill>
              </a:rPr>
              <a:t>Conception paraphrasée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fr-FR" sz="2400" dirty="0">
                <a:solidFill>
                  <a:srgbClr val="404040"/>
                </a:solidFill>
              </a:rPr>
              <a:t>Etc…</a:t>
            </a:r>
          </a:p>
        </p:txBody>
      </p:sp>
      <p:pic>
        <p:nvPicPr>
          <p:cNvPr id="3074" name="Picture 2" descr="See original image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259155">
            <a:off x="9661032" y="921994"/>
            <a:ext cx="2364399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Afficher l'image d'origine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296" y="893077"/>
            <a:ext cx="1188000" cy="399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 Placeholder 5"/>
          <p:cNvSpPr txBox="1">
            <a:spLocks/>
          </p:cNvSpPr>
          <p:nvPr/>
        </p:nvSpPr>
        <p:spPr>
          <a:xfrm>
            <a:off x="0" y="6612"/>
            <a:ext cx="12192000" cy="539750"/>
          </a:xfrm>
          <a:prstGeom prst="rect">
            <a:avLst/>
          </a:prstGeom>
          <a:solidFill>
            <a:srgbClr val="008080"/>
          </a:solidFill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000" b="1" kern="1200">
                <a:solidFill>
                  <a:srgbClr val="C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dirty="0">
                <a:solidFill>
                  <a:schemeClr val="bg1"/>
                </a:solidFill>
                <a:latin typeface="Rockwell" panose="02060603020205020403" pitchFamily="18" charset="0"/>
                <a:ea typeface="Batang" panose="02030600000101010101" pitchFamily="18" charset="-127"/>
              </a:rPr>
              <a:t>Impacts sur la chaîne logistique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03546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02" grpId="0">
        <p:bldAsOne/>
      </p:bldGraphic>
      <p:bldP spid="213" grpId="0" animBg="1"/>
      <p:bldP spid="228" grpId="0" animBg="1"/>
      <p:bldP spid="229" grpId="0" animBg="1"/>
      <p:bldP spid="214" grpId="0" animBg="1"/>
      <p:bldP spid="315" grpId="0" animBg="1"/>
      <p:bldP spid="316" grpId="0" animBg="1"/>
      <p:bldP spid="317" grpId="0" animBg="1"/>
      <p:bldP spid="1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ight Arrow 3"/>
          <p:cNvSpPr/>
          <p:nvPr/>
        </p:nvSpPr>
        <p:spPr>
          <a:xfrm rot="10800000" flipV="1">
            <a:off x="6252347" y="4964180"/>
            <a:ext cx="1536958" cy="932865"/>
          </a:xfrm>
          <a:prstGeom prst="rightArrow">
            <a:avLst/>
          </a:prstGeom>
          <a:solidFill>
            <a:srgbClr val="207AA8"/>
          </a:solidFill>
          <a:ln>
            <a:solidFill>
              <a:srgbClr val="207A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>
                <a:cs typeface="Times" panose="02020603050405020304" pitchFamily="18" charset="0"/>
              </a:rPr>
              <a:t>Importer</a:t>
            </a:r>
          </a:p>
        </p:txBody>
      </p:sp>
      <p:sp>
        <p:nvSpPr>
          <p:cNvPr id="45" name="Text Placeholder 5"/>
          <p:cNvSpPr txBox="1">
            <a:spLocks/>
          </p:cNvSpPr>
          <p:nvPr/>
        </p:nvSpPr>
        <p:spPr>
          <a:xfrm>
            <a:off x="0" y="6612"/>
            <a:ext cx="12192000" cy="539750"/>
          </a:xfrm>
          <a:prstGeom prst="rect">
            <a:avLst/>
          </a:prstGeom>
          <a:solidFill>
            <a:srgbClr val="008080"/>
          </a:solidFill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000" b="1" kern="1200">
                <a:solidFill>
                  <a:srgbClr val="C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dirty="0">
                <a:solidFill>
                  <a:schemeClr val="bg1"/>
                </a:solidFill>
                <a:latin typeface="Rockwell" panose="02060603020205020403" pitchFamily="18" charset="0"/>
                <a:ea typeface="Batang" panose="02030600000101010101" pitchFamily="18" charset="-127"/>
              </a:rPr>
              <a:t>Problématique : comment synthétiser les exigences ?</a:t>
            </a:r>
          </a:p>
        </p:txBody>
      </p:sp>
      <p:graphicFrame>
        <p:nvGraphicFramePr>
          <p:cNvPr id="22" name="Tableau 21"/>
          <p:cNvGraphicFramePr>
            <a:graphicFrameLocks noGrp="1"/>
          </p:cNvGraphicFramePr>
          <p:nvPr>
            <p:extLst/>
          </p:nvPr>
        </p:nvGraphicFramePr>
        <p:xfrm>
          <a:off x="2" y="6546397"/>
          <a:ext cx="1219199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3999">
                  <a:extLst>
                    <a:ext uri="{9D8B030D-6E8A-4147-A177-3AD203B41FA5}">
                      <a16:colId xmlns:a16="http://schemas.microsoft.com/office/drawing/2014/main" val="1631672212"/>
                    </a:ext>
                  </a:extLst>
                </a:gridCol>
                <a:gridCol w="1469570">
                  <a:extLst>
                    <a:ext uri="{9D8B030D-6E8A-4147-A177-3AD203B41FA5}">
                      <a16:colId xmlns:a16="http://schemas.microsoft.com/office/drawing/2014/main" val="1523975517"/>
                    </a:ext>
                  </a:extLst>
                </a:gridCol>
                <a:gridCol w="1621972">
                  <a:extLst>
                    <a:ext uri="{9D8B030D-6E8A-4147-A177-3AD203B41FA5}">
                      <a16:colId xmlns:a16="http://schemas.microsoft.com/office/drawing/2014/main" val="4284732167"/>
                    </a:ext>
                  </a:extLst>
                </a:gridCol>
                <a:gridCol w="1480455">
                  <a:extLst>
                    <a:ext uri="{9D8B030D-6E8A-4147-A177-3AD203B41FA5}">
                      <a16:colId xmlns:a16="http://schemas.microsoft.com/office/drawing/2014/main" val="4101102102"/>
                    </a:ext>
                  </a:extLst>
                </a:gridCol>
                <a:gridCol w="1523999">
                  <a:extLst>
                    <a:ext uri="{9D8B030D-6E8A-4147-A177-3AD203B41FA5}">
                      <a16:colId xmlns:a16="http://schemas.microsoft.com/office/drawing/2014/main" val="2295709410"/>
                    </a:ext>
                  </a:extLst>
                </a:gridCol>
                <a:gridCol w="1523999">
                  <a:extLst>
                    <a:ext uri="{9D8B030D-6E8A-4147-A177-3AD203B41FA5}">
                      <a16:colId xmlns:a16="http://schemas.microsoft.com/office/drawing/2014/main" val="1293143689"/>
                    </a:ext>
                  </a:extLst>
                </a:gridCol>
                <a:gridCol w="1523999">
                  <a:extLst>
                    <a:ext uri="{9D8B030D-6E8A-4147-A177-3AD203B41FA5}">
                      <a16:colId xmlns:a16="http://schemas.microsoft.com/office/drawing/2014/main" val="3889465694"/>
                    </a:ext>
                  </a:extLst>
                </a:gridCol>
                <a:gridCol w="1523999">
                  <a:extLst>
                    <a:ext uri="{9D8B030D-6E8A-4147-A177-3AD203B41FA5}">
                      <a16:colId xmlns:a16="http://schemas.microsoft.com/office/drawing/2014/main" val="15865034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GB" u="none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0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u="none" dirty="0">
                          <a:solidFill>
                            <a:schemeClr val="bg1"/>
                          </a:solidFill>
                        </a:rPr>
                        <a:t>Contexte</a:t>
                      </a:r>
                      <a:endParaRPr lang="en-GB" u="none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0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rgbClr val="008080"/>
                          </a:solidFill>
                        </a:rPr>
                        <a:t>Problématique</a:t>
                      </a:r>
                      <a:endParaRPr lang="en-GB" dirty="0">
                        <a:solidFill>
                          <a:srgbClr val="00808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État de l’art</a:t>
                      </a:r>
                      <a:endParaRPr lang="en-GB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0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Propositions</a:t>
                      </a:r>
                      <a:endParaRPr lang="en-GB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0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Conclusion</a:t>
                      </a:r>
                      <a:endParaRPr lang="en-GB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0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/>
                          </a:solidFill>
                        </a:rPr>
                        <a:t>Perspectives</a:t>
                      </a:r>
                      <a:endParaRPr lang="en-GB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08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3634867"/>
                  </a:ext>
                </a:extLst>
              </a:tr>
            </a:tbl>
          </a:graphicData>
        </a:graphic>
      </p:graphicFrame>
      <p:sp>
        <p:nvSpPr>
          <p:cNvPr id="23" name="Ellipse 22"/>
          <p:cNvSpPr/>
          <p:nvPr/>
        </p:nvSpPr>
        <p:spPr>
          <a:xfrm>
            <a:off x="11504141" y="6561636"/>
            <a:ext cx="620006" cy="288000"/>
          </a:xfrm>
          <a:prstGeom prst="ellipse">
            <a:avLst/>
          </a:prstGeom>
          <a:solidFill>
            <a:schemeClr val="bg1"/>
          </a:solidFill>
          <a:ln>
            <a:solidFill>
              <a:srgbClr val="0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5217DFA7-C24C-4BC7-90E8-E168825F2671}" type="slidenum">
              <a:rPr lang="fr-FR" sz="1400" b="1" smtClean="0">
                <a:solidFill>
                  <a:srgbClr val="008080"/>
                </a:solidFill>
              </a:rPr>
              <a:pPr algn="ctr"/>
              <a:t>9</a:t>
            </a:fld>
            <a:endParaRPr lang="fr-FR" sz="1400" b="1" dirty="0">
              <a:solidFill>
                <a:srgbClr val="008080"/>
              </a:solidFill>
            </a:endParaRPr>
          </a:p>
        </p:txBody>
      </p:sp>
      <p:sp>
        <p:nvSpPr>
          <p:cNvPr id="5" name="Right Arrow 3"/>
          <p:cNvSpPr/>
          <p:nvPr/>
        </p:nvSpPr>
        <p:spPr>
          <a:xfrm>
            <a:off x="5920128" y="1849695"/>
            <a:ext cx="1848157" cy="932865"/>
          </a:xfrm>
          <a:prstGeom prst="rightArrow">
            <a:avLst/>
          </a:prstGeom>
          <a:solidFill>
            <a:srgbClr val="207AA8"/>
          </a:solidFill>
          <a:ln>
            <a:solidFill>
              <a:srgbClr val="207A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 dirty="0">
              <a:cs typeface="Times" panose="02020603050405020304" pitchFamily="18" charset="0"/>
            </a:endParaRPr>
          </a:p>
        </p:txBody>
      </p:sp>
      <p:sp>
        <p:nvSpPr>
          <p:cNvPr id="6" name="Can 4"/>
          <p:cNvSpPr/>
          <p:nvPr/>
        </p:nvSpPr>
        <p:spPr>
          <a:xfrm>
            <a:off x="1390245" y="574353"/>
            <a:ext cx="4841082" cy="3496088"/>
          </a:xfrm>
          <a:prstGeom prst="can">
            <a:avLst>
              <a:gd name="adj" fmla="val 28878"/>
            </a:avLst>
          </a:prstGeom>
          <a:solidFill>
            <a:schemeClr val="bg2">
              <a:lumMod val="9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Flowchart: Multidocument 5"/>
          <p:cNvSpPr/>
          <p:nvPr/>
        </p:nvSpPr>
        <p:spPr>
          <a:xfrm>
            <a:off x="1447550" y="1690908"/>
            <a:ext cx="2088000" cy="540000"/>
          </a:xfrm>
          <a:prstGeom prst="flowChartMultidocument">
            <a:avLst/>
          </a:prstGeom>
          <a:solidFill>
            <a:schemeClr val="accent4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 sz="2200" dirty="0">
                <a:solidFill>
                  <a:schemeClr val="tx1">
                    <a:lumMod val="85000"/>
                    <a:lumOff val="15000"/>
                  </a:schemeClr>
                </a:solidFill>
                <a:cs typeface="Times" panose="02020603050405020304" pitchFamily="18" charset="0"/>
              </a:rPr>
              <a:t>Spécifications</a:t>
            </a:r>
          </a:p>
        </p:txBody>
      </p:sp>
      <p:sp>
        <p:nvSpPr>
          <p:cNvPr id="8" name="Flowchart: Multidocument 6"/>
          <p:cNvSpPr/>
          <p:nvPr/>
        </p:nvSpPr>
        <p:spPr>
          <a:xfrm>
            <a:off x="1490741" y="2277386"/>
            <a:ext cx="2831834" cy="540000"/>
          </a:xfrm>
          <a:prstGeom prst="flowChartMultidocument">
            <a:avLst/>
          </a:prstGeom>
          <a:solidFill>
            <a:schemeClr val="accent4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 sz="2200" dirty="0">
                <a:solidFill>
                  <a:schemeClr val="tx1">
                    <a:lumMod val="85000"/>
                    <a:lumOff val="15000"/>
                  </a:schemeClr>
                </a:solidFill>
                <a:cs typeface="Times" panose="02020603050405020304" pitchFamily="18" charset="0"/>
              </a:rPr>
              <a:t>Cahier des Charges</a:t>
            </a:r>
          </a:p>
        </p:txBody>
      </p:sp>
      <p:sp>
        <p:nvSpPr>
          <p:cNvPr id="9" name="Flowchart: Multidocument 7"/>
          <p:cNvSpPr/>
          <p:nvPr/>
        </p:nvSpPr>
        <p:spPr>
          <a:xfrm>
            <a:off x="3726530" y="1675869"/>
            <a:ext cx="2196000" cy="540000"/>
          </a:xfrm>
          <a:prstGeom prst="flowChartMultidocument">
            <a:avLst/>
          </a:prstGeom>
          <a:solidFill>
            <a:schemeClr val="accent4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 sz="2200" dirty="0">
                <a:solidFill>
                  <a:schemeClr val="tx1">
                    <a:lumMod val="85000"/>
                    <a:lumOff val="15000"/>
                  </a:schemeClr>
                </a:solidFill>
                <a:cs typeface="Times" panose="02020603050405020304" pitchFamily="18" charset="0"/>
              </a:rPr>
              <a:t>Business case</a:t>
            </a:r>
          </a:p>
        </p:txBody>
      </p:sp>
      <p:sp>
        <p:nvSpPr>
          <p:cNvPr id="10" name="Flowchart: Multidocument 8"/>
          <p:cNvSpPr/>
          <p:nvPr/>
        </p:nvSpPr>
        <p:spPr>
          <a:xfrm>
            <a:off x="1762489" y="2851914"/>
            <a:ext cx="2844000" cy="576000"/>
          </a:xfrm>
          <a:prstGeom prst="flowChartMultidocument">
            <a:avLst/>
          </a:prstGeom>
          <a:solidFill>
            <a:schemeClr val="accent4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 sz="2200" dirty="0">
                <a:solidFill>
                  <a:schemeClr val="tx1">
                    <a:lumMod val="85000"/>
                    <a:lumOff val="15000"/>
                  </a:schemeClr>
                </a:solidFill>
                <a:cs typeface="Times" panose="02020603050405020304" pitchFamily="18" charset="0"/>
              </a:rPr>
              <a:t>Rapports interviews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390245" y="589477"/>
            <a:ext cx="48329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solidFill>
                  <a:srgbClr val="404040"/>
                </a:solidFill>
                <a:cs typeface="Times" panose="02020603050405020304" pitchFamily="18" charset="0"/>
              </a:rPr>
              <a:t>Corpus de</a:t>
            </a:r>
          </a:p>
          <a:p>
            <a:pPr algn="ctr"/>
            <a:r>
              <a:rPr lang="fr-FR" sz="2400" b="1" dirty="0">
                <a:solidFill>
                  <a:srgbClr val="404040"/>
                </a:solidFill>
                <a:cs typeface="Times" panose="02020603050405020304" pitchFamily="18" charset="0"/>
              </a:rPr>
              <a:t>documents prescriptifs</a:t>
            </a:r>
          </a:p>
        </p:txBody>
      </p:sp>
      <p:sp>
        <p:nvSpPr>
          <p:cNvPr id="12" name="Flowchart: Multidocument 11"/>
          <p:cNvSpPr/>
          <p:nvPr/>
        </p:nvSpPr>
        <p:spPr>
          <a:xfrm>
            <a:off x="4746157" y="2823648"/>
            <a:ext cx="1404000" cy="576000"/>
          </a:xfrm>
          <a:prstGeom prst="flowChartMultidocument">
            <a:avLst/>
          </a:prstGeom>
          <a:solidFill>
            <a:schemeClr val="accent4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 sz="2200" dirty="0" err="1">
                <a:solidFill>
                  <a:schemeClr val="tx1">
                    <a:lumMod val="85000"/>
                    <a:lumOff val="15000"/>
                  </a:schemeClr>
                </a:solidFill>
                <a:cs typeface="Times" panose="02020603050405020304" pitchFamily="18" charset="0"/>
              </a:rPr>
              <a:t>ConOps</a:t>
            </a:r>
            <a:endParaRPr lang="fr-FR" sz="2200" dirty="0">
              <a:solidFill>
                <a:schemeClr val="tx1">
                  <a:lumMod val="85000"/>
                  <a:lumOff val="15000"/>
                </a:schemeClr>
              </a:solidFill>
              <a:cs typeface="Times" panose="02020603050405020304" pitchFamily="18" charset="0"/>
            </a:endParaRPr>
          </a:p>
        </p:txBody>
      </p:sp>
      <p:pic>
        <p:nvPicPr>
          <p:cNvPr id="13" name="Imag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1971" y="3399197"/>
            <a:ext cx="288000" cy="288000"/>
          </a:xfrm>
          <a:prstGeom prst="rect">
            <a:avLst/>
          </a:prstGeom>
        </p:spPr>
      </p:pic>
      <p:pic>
        <p:nvPicPr>
          <p:cNvPr id="14" name="Image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7504" y="3587683"/>
            <a:ext cx="288000" cy="288000"/>
          </a:xfrm>
          <a:prstGeom prst="rect">
            <a:avLst/>
          </a:prstGeom>
        </p:spPr>
      </p:pic>
      <p:pic>
        <p:nvPicPr>
          <p:cNvPr id="15" name="Imag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617" y="3407776"/>
            <a:ext cx="288000" cy="288000"/>
          </a:xfrm>
          <a:prstGeom prst="rect">
            <a:avLst/>
          </a:prstGeom>
        </p:spPr>
      </p:pic>
      <p:pic>
        <p:nvPicPr>
          <p:cNvPr id="16" name="Image 9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6" t="9713" r="8809" b="10617"/>
          <a:stretch/>
        </p:blipFill>
        <p:spPr>
          <a:xfrm>
            <a:off x="5338727" y="3572751"/>
            <a:ext cx="300706" cy="288000"/>
          </a:xfrm>
          <a:prstGeom prst="rect">
            <a:avLst/>
          </a:prstGeom>
        </p:spPr>
      </p:pic>
      <p:pic>
        <p:nvPicPr>
          <p:cNvPr id="17" name="Picture 6" descr="Afficher l'image d'origine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1700" y="3611645"/>
            <a:ext cx="492581" cy="28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5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3840" y="3556388"/>
            <a:ext cx="974637" cy="28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Flowchart: Multidocument 20"/>
          <p:cNvSpPr/>
          <p:nvPr/>
        </p:nvSpPr>
        <p:spPr>
          <a:xfrm>
            <a:off x="4462505" y="2251220"/>
            <a:ext cx="1620000" cy="540000"/>
          </a:xfrm>
          <a:prstGeom prst="flowChartMultidocument">
            <a:avLst/>
          </a:prstGeom>
          <a:solidFill>
            <a:schemeClr val="accent4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 sz="2200" dirty="0">
                <a:solidFill>
                  <a:schemeClr val="tx1">
                    <a:lumMod val="85000"/>
                    <a:lumOff val="15000"/>
                  </a:schemeClr>
                </a:solidFill>
                <a:cs typeface="Times" panose="02020603050405020304" pitchFamily="18" charset="0"/>
              </a:rPr>
              <a:t>Normes</a:t>
            </a:r>
          </a:p>
        </p:txBody>
      </p:sp>
      <p:sp>
        <p:nvSpPr>
          <p:cNvPr id="20" name="Flowchart: Document 12"/>
          <p:cNvSpPr/>
          <p:nvPr/>
        </p:nvSpPr>
        <p:spPr>
          <a:xfrm>
            <a:off x="7788823" y="4749397"/>
            <a:ext cx="2052000" cy="1359298"/>
          </a:xfrm>
          <a:prstGeom prst="flowChartDocument">
            <a:avLst/>
          </a:prstGeom>
          <a:solidFill>
            <a:srgbClr val="FF5050"/>
          </a:solidFill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>
                <a:cs typeface="Times" panose="02020603050405020304" pitchFamily="18" charset="0"/>
              </a:rPr>
              <a:t>Configuration</a:t>
            </a:r>
          </a:p>
          <a:p>
            <a:pPr algn="ctr"/>
            <a:r>
              <a:rPr lang="fr-FR" sz="2400" dirty="0">
                <a:cs typeface="Times" panose="02020603050405020304" pitchFamily="18" charset="0"/>
              </a:rPr>
              <a:t>de référence</a:t>
            </a:r>
          </a:p>
          <a:p>
            <a:pPr algn="ctr"/>
            <a:r>
              <a:rPr lang="fr-FR" sz="2400" dirty="0">
                <a:cs typeface="Times" panose="02020603050405020304" pitchFamily="18" charset="0"/>
              </a:rPr>
              <a:t>« </a:t>
            </a:r>
            <a:r>
              <a:rPr lang="fr-FR" sz="2400" i="1" dirty="0">
                <a:cs typeface="Times" panose="02020603050405020304" pitchFamily="18" charset="0"/>
              </a:rPr>
              <a:t>as-</a:t>
            </a:r>
            <a:r>
              <a:rPr lang="fr-FR" sz="2400" i="1" dirty="0" err="1">
                <a:cs typeface="Times" panose="02020603050405020304" pitchFamily="18" charset="0"/>
              </a:rPr>
              <a:t>required</a:t>
            </a:r>
            <a:r>
              <a:rPr lang="fr-FR" sz="2400" dirty="0">
                <a:cs typeface="Times" panose="02020603050405020304" pitchFamily="18" charset="0"/>
              </a:rPr>
              <a:t> »</a:t>
            </a:r>
          </a:p>
        </p:txBody>
      </p:sp>
      <p:sp>
        <p:nvSpPr>
          <p:cNvPr id="21" name="Rectangle à coins arrondis 1"/>
          <p:cNvSpPr/>
          <p:nvPr/>
        </p:nvSpPr>
        <p:spPr>
          <a:xfrm>
            <a:off x="7793584" y="714519"/>
            <a:ext cx="4353112" cy="3355921"/>
          </a:xfrm>
          <a:prstGeom prst="roundRect">
            <a:avLst>
              <a:gd name="adj" fmla="val 6520"/>
            </a:avLst>
          </a:prstGeom>
          <a:solidFill>
            <a:schemeClr val="bg1"/>
          </a:solidFill>
          <a:ln w="38100">
            <a:solidFill>
              <a:srgbClr val="6666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 sz="2400" b="1" dirty="0">
                <a:solidFill>
                  <a:srgbClr val="666699"/>
                </a:solidFill>
                <a:cs typeface="Times" panose="02020603050405020304" pitchFamily="18" charset="0"/>
              </a:rPr>
              <a:t>Résumés pour mieux décider</a:t>
            </a:r>
            <a:endParaRPr lang="en-GB" sz="2400" b="1" dirty="0">
              <a:solidFill>
                <a:srgbClr val="666699"/>
              </a:solidFill>
              <a:cs typeface="Times" panose="02020603050405020304" pitchFamily="18" charset="0"/>
            </a:endParaRPr>
          </a:p>
        </p:txBody>
      </p:sp>
      <p:sp>
        <p:nvSpPr>
          <p:cNvPr id="24" name="Right Arrow 3"/>
          <p:cNvSpPr/>
          <p:nvPr/>
        </p:nvSpPr>
        <p:spPr>
          <a:xfrm rot="5400000">
            <a:off x="8490822" y="3949401"/>
            <a:ext cx="648000" cy="932865"/>
          </a:xfrm>
          <a:prstGeom prst="rightArrow">
            <a:avLst/>
          </a:prstGeom>
          <a:solidFill>
            <a:srgbClr val="207AA8"/>
          </a:solidFill>
          <a:ln>
            <a:solidFill>
              <a:srgbClr val="207A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800" dirty="0">
              <a:cs typeface="Times" panose="02020603050405020304" pitchFamily="18" charset="0"/>
            </a:endParaRPr>
          </a:p>
        </p:txBody>
      </p:sp>
      <p:pic>
        <p:nvPicPr>
          <p:cNvPr id="25" name="Picture 2" descr="Afficher l'image d'origine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768" b="36755"/>
          <a:stretch/>
        </p:blipFill>
        <p:spPr bwMode="auto">
          <a:xfrm>
            <a:off x="4206168" y="5002356"/>
            <a:ext cx="1584000" cy="435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Image 2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90245" y="5037742"/>
            <a:ext cx="1415723" cy="1044000"/>
          </a:xfrm>
          <a:prstGeom prst="rect">
            <a:avLst/>
          </a:prstGeom>
        </p:spPr>
      </p:pic>
      <p:pic>
        <p:nvPicPr>
          <p:cNvPr id="27" name="Picture 4" descr="Afficher l'image d'origine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58" b="21910"/>
          <a:stretch/>
        </p:blipFill>
        <p:spPr bwMode="auto">
          <a:xfrm>
            <a:off x="2836256" y="5449753"/>
            <a:ext cx="1584000" cy="635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Rectangle à coins arrondis 31"/>
          <p:cNvSpPr/>
          <p:nvPr/>
        </p:nvSpPr>
        <p:spPr>
          <a:xfrm>
            <a:off x="1365524" y="4489567"/>
            <a:ext cx="4857621" cy="1824032"/>
          </a:xfrm>
          <a:prstGeom prst="roundRect">
            <a:avLst/>
          </a:prstGeom>
          <a:noFill/>
          <a:ln w="381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 sz="2400" b="1" dirty="0">
                <a:solidFill>
                  <a:schemeClr val="accent4">
                    <a:lumMod val="50000"/>
                  </a:schemeClr>
                </a:solidFill>
                <a:cs typeface="Times" panose="02020603050405020304" pitchFamily="18" charset="0"/>
              </a:rPr>
              <a:t>Outils de gestion des exigences</a:t>
            </a:r>
            <a:endParaRPr lang="en-GB" sz="2400" b="1" dirty="0">
              <a:solidFill>
                <a:schemeClr val="accent4">
                  <a:lumMod val="50000"/>
                </a:schemeClr>
              </a:solidFill>
              <a:cs typeface="Times" panose="02020603050405020304" pitchFamily="18" charset="0"/>
            </a:endParaRPr>
          </a:p>
        </p:txBody>
      </p:sp>
      <p:cxnSp>
        <p:nvCxnSpPr>
          <p:cNvPr id="30" name="Connecteur droit 29"/>
          <p:cNvCxnSpPr/>
          <p:nvPr/>
        </p:nvCxnSpPr>
        <p:spPr>
          <a:xfrm>
            <a:off x="66003" y="4245211"/>
            <a:ext cx="12024000" cy="0"/>
          </a:xfrm>
          <a:prstGeom prst="line">
            <a:avLst/>
          </a:prstGeom>
          <a:ln w="57150">
            <a:solidFill>
              <a:srgbClr val="C0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8" descr="Afficher l'image d'origine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5856" y="5629659"/>
            <a:ext cx="1598198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5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8652" y="5980402"/>
            <a:ext cx="1583785" cy="46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Nuage 34"/>
          <p:cNvSpPr/>
          <p:nvPr/>
        </p:nvSpPr>
        <p:spPr>
          <a:xfrm rot="20288675">
            <a:off x="-49715" y="4559631"/>
            <a:ext cx="1980000" cy="796859"/>
          </a:xfrm>
          <a:prstGeom prst="cloud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Mission 2</a:t>
            </a:r>
            <a:endParaRPr lang="en-GB" sz="2400" dirty="0">
              <a:solidFill>
                <a:schemeClr val="bg1"/>
              </a:solidFill>
            </a:endParaRPr>
          </a:p>
        </p:txBody>
      </p:sp>
      <p:cxnSp>
        <p:nvCxnSpPr>
          <p:cNvPr id="36" name="Connecteur : en angle 35"/>
          <p:cNvCxnSpPr>
            <a:stCxn id="20" idx="3"/>
          </p:cNvCxnSpPr>
          <p:nvPr/>
        </p:nvCxnSpPr>
        <p:spPr>
          <a:xfrm>
            <a:off x="9840823" y="5429046"/>
            <a:ext cx="462638" cy="545933"/>
          </a:xfrm>
          <a:prstGeom prst="bentConnector2">
            <a:avLst/>
          </a:prstGeom>
          <a:ln w="571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ZoneTexte 36"/>
          <p:cNvSpPr txBox="1"/>
          <p:nvPr/>
        </p:nvSpPr>
        <p:spPr>
          <a:xfrm>
            <a:off x="9810739" y="4958060"/>
            <a:ext cx="14670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i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Conformeà</a:t>
            </a:r>
            <a:endParaRPr lang="en-GB" sz="2400" b="1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9" name="Nuage 38"/>
          <p:cNvSpPr/>
          <p:nvPr/>
        </p:nvSpPr>
        <p:spPr>
          <a:xfrm rot="20288675">
            <a:off x="-23818" y="771952"/>
            <a:ext cx="1980000" cy="900000"/>
          </a:xfrm>
          <a:prstGeom prst="cloud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Mission 1</a:t>
            </a:r>
            <a:endParaRPr lang="en-GB" sz="2400" dirty="0">
              <a:solidFill>
                <a:schemeClr val="bg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154739" y="2073802"/>
            <a:ext cx="159178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  <a:cs typeface="Times" panose="02020603050405020304" pitchFamily="18" charset="0"/>
              </a:rPr>
              <a:t>Synthétiser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7956" y="1387958"/>
            <a:ext cx="4248000" cy="225612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6451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/>
      <p:bldP spid="12" grpId="0" animBg="1"/>
      <p:bldP spid="19" grpId="0" animBg="1"/>
      <p:bldP spid="20" grpId="0" animBg="1"/>
      <p:bldP spid="21" grpId="0" animBg="1"/>
      <p:bldP spid="24" grpId="0" animBg="1"/>
      <p:bldP spid="28" grpId="0" animBg="1"/>
      <p:bldP spid="35" grpId="0" animBg="1"/>
      <p:bldP spid="37" grpId="0"/>
      <p:bldP spid="39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4|7.4|5.1|6.5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4|7.4|5.1|6.5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4|7.4|5.1|6.5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4|7.4|5.1|6.5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4|7.4|5.1|6.5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4|7.4|5.1|6.5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4|7.4|5.1|6.5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4|7.4|5.1|6.5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4|7.4|5.1|6.5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4|7.4|5.1|6.5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4|7.4|5.1|6.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4|7.4|5.1|6.5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4|7.4|5.1|6.5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4|7.4|5.1|6.5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4|7.4|5.1|6.5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4|7.4|5.1|6.5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4|7.4|5.1|6.5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4|7.4|5.1|6.5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4|7.4|5.1|6.5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4|7.4|5.1|6.5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4|7.4|5.1|6.5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4|7.4|5.1|6.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4|7.4|5.1|6.5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4|7.4|5.1|6.5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4|7.4|5.1|6.5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4|7.4|5.1|6.5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4|7.4|5.1|6.5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4|7.4|5.1|6.5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4|7.4|5.1|6.5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4|7.4|5.1|6.5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4|7.4|5.1|6.5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4|7.4|5.1|6.5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4|7.4|5.1|6.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4|7.4|5.1|6.5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4|7.4|5.1|6.5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4|7.4|5.1|6.5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4|7.4|5.1|6.5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4|7.4|5.1|6.5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4|7.4|5.1|6.5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4|7.4|5.1|6.5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4|7.4|5.1|6.5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4|7.4|5.1|6.5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4|7.4|5.1|6.5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4|7.4|5.1|6.5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4|7.4|5.1|6.5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4|7.4|5.1|6.5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4|7.4|5.1|6.5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4|7.4|5.1|6.5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4|7.4|5.1|6.5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4|7.4|5.1|6.5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47447</TotalTime>
  <Words>3272</Words>
  <Application>Microsoft Office PowerPoint</Application>
  <PresentationFormat>Grand écran</PresentationFormat>
  <Paragraphs>1036</Paragraphs>
  <Slides>52</Slides>
  <Notes>52</Notes>
  <HiddenSlides>0</HiddenSlides>
  <MMClips>0</MMClips>
  <ScaleCrop>false</ScaleCrop>
  <HeadingPairs>
    <vt:vector size="6" baseType="variant">
      <vt:variant>
        <vt:lpstr>Polices utilisées</vt:lpstr>
      </vt:variant>
      <vt:variant>
        <vt:i4>13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52</vt:i4>
      </vt:variant>
    </vt:vector>
  </HeadingPairs>
  <TitlesOfParts>
    <vt:vector size="66" baseType="lpstr">
      <vt:lpstr>Batang</vt:lpstr>
      <vt:lpstr>Gulim</vt:lpstr>
      <vt:lpstr>Arial</vt:lpstr>
      <vt:lpstr>Arial Black</vt:lpstr>
      <vt:lpstr>Calibri</vt:lpstr>
      <vt:lpstr>Calibri (Corps)</vt:lpstr>
      <vt:lpstr>Calibri Light</vt:lpstr>
      <vt:lpstr>Cambria Math</vt:lpstr>
      <vt:lpstr>NimbusRomNo9L-Regu</vt:lpstr>
      <vt:lpstr>Rockwell</vt:lpstr>
      <vt:lpstr>Symbol</vt:lpstr>
      <vt:lpstr>Times</vt:lpstr>
      <vt:lpstr>Wingdings</vt:lpstr>
      <vt:lpstr>Office Theme</vt:lpstr>
      <vt:lpstr>Proposition d'un environnement numérique dédié à la fouille et à la synthèse collaborative d'exigences en ingénierie de produits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Proposition d'un environnement numérique dédié à la fouille et à la synthèse collaborative d'exigences en ingénierie de produits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Romain Pinquié</dc:creator>
  <cp:lastModifiedBy>Romain Pinquié</cp:lastModifiedBy>
  <cp:revision>6836</cp:revision>
  <dcterms:created xsi:type="dcterms:W3CDTF">2015-08-29T10:10:53Z</dcterms:created>
  <dcterms:modified xsi:type="dcterms:W3CDTF">2016-10-07T06:02:39Z</dcterms:modified>
</cp:coreProperties>
</file>